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68" r:id="rId7"/>
    <p:sldId id="269" r:id="rId8"/>
    <p:sldId id="272" r:id="rId9"/>
    <p:sldId id="273" r:id="rId10"/>
    <p:sldId id="274" r:id="rId11"/>
    <p:sldId id="275" r:id="rId12"/>
    <p:sldId id="276" r:id="rId13"/>
    <p:sldId id="278" r:id="rId14"/>
    <p:sldId id="279" r:id="rId15"/>
    <p:sldId id="280" r:id="rId16"/>
    <p:sldId id="263" r:id="rId17"/>
    <p:sldId id="281"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259" r:id="rId34"/>
    <p:sldId id="304" r:id="rId35"/>
    <p:sldId id="305" r:id="rId36"/>
    <p:sldId id="306" r:id="rId37"/>
    <p:sldId id="307" r:id="rId38"/>
    <p:sldId id="308" r:id="rId39"/>
    <p:sldId id="326" r:id="rId40"/>
    <p:sldId id="309" r:id="rId41"/>
    <p:sldId id="310" r:id="rId42"/>
    <p:sldId id="264" r:id="rId43"/>
    <p:sldId id="311" r:id="rId44"/>
    <p:sldId id="312" r:id="rId45"/>
    <p:sldId id="313" r:id="rId46"/>
    <p:sldId id="314" r:id="rId47"/>
    <p:sldId id="315" r:id="rId48"/>
    <p:sldId id="316" r:id="rId49"/>
    <p:sldId id="265" r:id="rId50"/>
    <p:sldId id="317" r:id="rId51"/>
    <p:sldId id="318" r:id="rId52"/>
    <p:sldId id="319" r:id="rId53"/>
    <p:sldId id="320" r:id="rId5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152A"/>
    <a:srgbClr val="DEE1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38D204-9922-44B3-8B0A-22DC17CEC5B1}" v="5330" dt="2023-11-23T13:01:28.975"/>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23/11/2023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23/11/2023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23/11/2023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23/11/2023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23/11/2023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23/11/2023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23/11/2023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23/11/2023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23/11/2023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23/11/2023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23/11/2023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23/11/2023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onsuladosierraleonacanarias.com/" TargetMode="External"/><Relationship Id="rId2" Type="http://schemas.openxmlformats.org/officeDocument/2006/relationships/hyperlink" Target="mailto:info@consuladosierraleona.e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s://es.ambaguinee.org/" TargetMode="External"/><Relationship Id="rId2" Type="http://schemas.openxmlformats.org/officeDocument/2006/relationships/hyperlink" Target="mailto:embajada@guineamadrid.es"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mailto:%C2%ABconsulat-es@ambaguinee.org%C2%BB" TargetMode="External"/><Relationship Id="rId4" Type="http://schemas.openxmlformats.org/officeDocument/2006/relationships/hyperlink" Target="https://citoyens.ambaguinee.org/appointment"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consular@ghanaembassy.es" TargetMode="External"/><Relationship Id="rId2" Type="http://schemas.openxmlformats.org/officeDocument/2006/relationships/hyperlink" Target="mailto:info@ghanaembassy.es"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ecimsglobal.com/mission.aspx" TargetMode="External"/><Relationship Id="rId4" Type="http://schemas.openxmlformats.org/officeDocument/2006/relationships/hyperlink" Target="https://madrid.mfa.gov.gh/default.asp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portal.immigration.gov.ng/passport/epassport" TargetMode="External"/><Relationship Id="rId3" Type="http://schemas.openxmlformats.org/officeDocument/2006/relationships/hyperlink" Target="https://www.nigeriaembassymadrid.org/" TargetMode="External"/><Relationship Id="rId7" Type="http://schemas.openxmlformats.org/officeDocument/2006/relationships/hyperlink" Target="https://auth.immigration.gov.ng:8443/auth/realms/immigration/protocol/openid-connect/auth?client_id=auth&amp;redirect_uri=https%3A%2F%2Fpassportintl.immigration.gov.ng%2F&amp;state=95e954cc-a487-436d-81de-c9fe2eb11aa8&amp;response_mode=fragment&amp;response_type=code&amp;scope=openid&amp;nonce=4a5a23b4-388a-45b7-8027-bbd521c6726d" TargetMode="External"/><Relationship Id="rId2" Type="http://schemas.openxmlformats.org/officeDocument/2006/relationships/hyperlink" Target="mailto:info@nigeriaembassymadrid.org" TargetMode="External"/><Relationship Id="rId1" Type="http://schemas.openxmlformats.org/officeDocument/2006/relationships/slideLayout" Target="../slideLayouts/slideLayout2.xml"/><Relationship Id="rId6" Type="http://schemas.openxmlformats.org/officeDocument/2006/relationships/hyperlink" Target="https://passportintl.immigration.gov.ng/" TargetMode="External"/><Relationship Id="rId5" Type="http://schemas.openxmlformats.org/officeDocument/2006/relationships/hyperlink" Target="https://passport.immigration.gov.ng/" TargetMode="External"/><Relationship Id="rId10" Type="http://schemas.openxmlformats.org/officeDocument/2006/relationships/image" Target="../media/image3.png"/><Relationship Id="rId4" Type="http://schemas.openxmlformats.org/officeDocument/2006/relationships/hyperlink" Target="https://www.nigeriaembassymadrid.org/nigerian-passport/" TargetMode="External"/><Relationship Id="rId9" Type="http://schemas.openxmlformats.org/officeDocument/2006/relationships/hyperlink" Target="https://portal.immigration.gov.ng/passport/passportPaymentStatu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igeriaembassymadrid.org/change-of-nam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madrid@embajadadetunez.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barcelona.consulado.gov.co/" TargetMode="External"/><Relationship Id="rId2" Type="http://schemas.openxmlformats.org/officeDocument/2006/relationships/hyperlink" Target="mailto:cbarcelona@cancilleria.gov.co"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barcelona.consulado.gov.co/newsroom/news/programe-su-cita-en-el-consulado-de-colombia-en-barcelona" TargetMode="External"/><Relationship Id="rId4" Type="http://schemas.openxmlformats.org/officeDocument/2006/relationships/hyperlink" Target="https://tramites.cancilleria.gov.co/apostillalegalizacion/pago/iniciopagotc.asp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antecedentes.policia.gov.co:7005/WebJudicial/" TargetMode="External"/><Relationship Id="rId3" Type="http://schemas.openxmlformats.org/officeDocument/2006/relationships/hyperlink" Target="https://barcelona.consulado.gov.co/newsroom/news/programe-su-cita-en-el-consulado-de-colombia-en-barcelona" TargetMode="External"/><Relationship Id="rId7" Type="http://schemas.openxmlformats.org/officeDocument/2006/relationships/hyperlink" Target="https://tramitesmre.cancilleria.gov.co/tramites/enlinea/registrarCiudadano.xhtml" TargetMode="External"/><Relationship Id="rId2" Type="http://schemas.openxmlformats.org/officeDocument/2006/relationships/hyperlink" Target="https://barcelona.consulado.gov.co/tramites_servicios/pasaportes/requisitos" TargetMode="External"/><Relationship Id="rId1" Type="http://schemas.openxmlformats.org/officeDocument/2006/relationships/slideLayout" Target="../slideLayouts/slideLayout2.xml"/><Relationship Id="rId6" Type="http://schemas.openxmlformats.org/officeDocument/2006/relationships/hyperlink" Target="https://www.cancilleria.gov.co/sites/default/files/FOTOS2019/registro_ciudadano_en_linea_web.pdf" TargetMode="External"/><Relationship Id="rId5" Type="http://schemas.openxmlformats.org/officeDocument/2006/relationships/hyperlink" Target="https://outlook.office365.com/owa/calendar/CITASCONSULADOGENERAL@cancilleria.gov.co/bookings/" TargetMode="External"/><Relationship Id="rId10" Type="http://schemas.openxmlformats.org/officeDocument/2006/relationships/image" Target="../media/image3.png"/><Relationship Id="rId4" Type="http://schemas.openxmlformats.org/officeDocument/2006/relationships/hyperlink" Target="https://drive.google.com/file/d/10udrmYGUtsRA4u-TNZIsRkpDDUV7G1Nk/view" TargetMode="External"/><Relationship Id="rId9" Type="http://schemas.openxmlformats.org/officeDocument/2006/relationships/hyperlink" Target="https://www.cancilleria.gov.co/tramites_servicios/apostilla_legalizacion_en_linea/tramit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consuladohondurasbcn.es/" TargetMode="External"/><Relationship Id="rId2" Type="http://schemas.openxmlformats.org/officeDocument/2006/relationships/hyperlink" Target="mailto:info@consuladohnbcn.com"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citaconsular.sreci.gob.hn/" TargetMode="External"/><Relationship Id="rId4" Type="http://schemas.openxmlformats.org/officeDocument/2006/relationships/hyperlink" Target="https://consuladohondurasbcn.es/tramites/pasaport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onsuladohondurasbcn.es/wp-content/uploads/2022/01/Formulario-Pasaporte.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consuladobarcelona.gob.ve/webalterna/" TargetMode="External"/><Relationship Id="rId2" Type="http://schemas.openxmlformats.org/officeDocument/2006/relationships/hyperlink" Target="https://consuladobarcelona.gob.ve/webalterna/contacto-y-ubicacion/#fc2"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consuladobarcelona.gob.ve/webalterna/expedicion-y-renovacion-de-pasaporte/" TargetMode="External"/><Relationship Id="rId4" Type="http://schemas.openxmlformats.org/officeDocument/2006/relationships/hyperlink" Target="https://tramites.saime.gob.v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aime.gob.ve/" TargetMode="External"/><Relationship Id="rId2" Type="http://schemas.openxmlformats.org/officeDocument/2006/relationships/hyperlink" Target="https://tramites.saime.gob.ve/"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hyperlink" Target="https://consuladobarcelona.gob.ve/webalterna/listado-de-prorrogas-de-pasaportes-pendientes-para-retirar-en-esta-oficina/" TargetMode="External"/><Relationship Id="rId2" Type="http://schemas.openxmlformats.org/officeDocument/2006/relationships/hyperlink" Target="https://consuladobarcelona.gob.ve/webalterna/normas-sobre-la-expedicion-y-retiro-de-documentos-de-identidad-pasaporte-prorroga-o-documento-de-viaje-de-ninos-ninas-y-adolescentes/"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consuladobarcelona.gob.ve/webalterna/formulario-de-solicitud-de-tramite-en-linea/?id_tram=135" TargetMode="External"/><Relationship Id="rId4" Type="http://schemas.openxmlformats.org/officeDocument/2006/relationships/hyperlink" Target="https://consuladobarcelona.gob.ve/webalterna/registro-consular-inscripcion-y-baja/"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legalizacionve.mppre.gob.ve/" TargetMode="External"/><Relationship Id="rId2" Type="http://schemas.openxmlformats.org/officeDocument/2006/relationships/hyperlink" Target="https://consuladobarcelona.gob.ve/webalterna/apostilla-de-la-haya/"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mppre.gob.ve/consulares/#documento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consulado.pe/es/Barcelona/Paginas/Inicio.aspx" TargetMode="External"/><Relationship Id="rId2" Type="http://schemas.openxmlformats.org/officeDocument/2006/relationships/hyperlink" Target="mailto:consulado@consulperubarcelona.c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bookeo.com/consulperubarcelona"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onsulado.pe/es/Barcelona/Tramite/Paginas/Pasaporte.asp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form.jotform.com/212104839164048" TargetMode="External"/><Relationship Id="rId7" Type="http://schemas.openxmlformats.org/officeDocument/2006/relationships/image" Target="../media/image3.png"/><Relationship Id="rId2" Type="http://schemas.openxmlformats.org/officeDocument/2006/relationships/hyperlink" Target="http://www.consulado.pe/es/Barcelona/Tramite/Paginas/Certificados-Consulares/Antecedentes-Penales.aspx" TargetMode="External"/><Relationship Id="rId1" Type="http://schemas.openxmlformats.org/officeDocument/2006/relationships/slideLayout" Target="../slideLayouts/slideLayout2.xml"/><Relationship Id="rId6" Type="http://schemas.openxmlformats.org/officeDocument/2006/relationships/hyperlink" Target="https://www.exteriores.gob.es/es/ServiciosAlCiudadano/Paginas/Legalizacion-y-apostilla.aspx" TargetMode="External"/><Relationship Id="rId5" Type="http://schemas.openxmlformats.org/officeDocument/2006/relationships/hyperlink" Target="http://www.mrw.es/" TargetMode="External"/><Relationship Id="rId4" Type="http://schemas.openxmlformats.org/officeDocument/2006/relationships/hyperlink" Target="http://www.consulado.pe/es/Barcelona/Tramite/Documents/Certificado%20de%20Antecedentes%20Penales.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info@conbolbar.es" TargetMode="External"/><Relationship Id="rId7" Type="http://schemas.openxmlformats.org/officeDocument/2006/relationships/image" Target="../media/image3.png"/><Relationship Id="rId2" Type="http://schemas.openxmlformats.org/officeDocument/2006/relationships/hyperlink" Target="mailto:martinbazurco@gmail.com" TargetMode="External"/><Relationship Id="rId1" Type="http://schemas.openxmlformats.org/officeDocument/2006/relationships/slideLayout" Target="../slideLayouts/slideLayout2.xml"/><Relationship Id="rId6" Type="http://schemas.openxmlformats.org/officeDocument/2006/relationships/hyperlink" Target="https://consulados.cancilleria.gob.bo/barcelona/pasaportes/" TargetMode="External"/><Relationship Id="rId5" Type="http://schemas.openxmlformats.org/officeDocument/2006/relationships/hyperlink" Target="https://portalmre.rree.gob.bo/AtencionCitas/CitaPrevia.aspx?c=91&amp;t=1" TargetMode="External"/><Relationship Id="rId4" Type="http://schemas.openxmlformats.org/officeDocument/2006/relationships/hyperlink" Target="https://consulados.cancilleria.gob.bo/barcelona/"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onsulados.cancilleria.gob.bo/barcelona/otros-tramit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ancilleria.gob.ec/barcelona/" TargetMode="External"/><Relationship Id="rId2" Type="http://schemas.openxmlformats.org/officeDocument/2006/relationships/hyperlink" Target="mailto:cecubar@cancilleria.gob.ec"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consuladogeb.reservio.com/" TargetMode="External"/><Relationship Id="rId4" Type="http://schemas.openxmlformats.org/officeDocument/2006/relationships/hyperlink" Target="https://consuladogeb.reservio.com/services"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onsuladogeb.reservio.com/services/fa109207-84aa-4a27-8c81-c777b4685395"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cbarc.cancilleria.gob.ar/es/informaci%C3%B3n-b%C3%A1sica" TargetMode="External"/><Relationship Id="rId3" Type="http://schemas.openxmlformats.org/officeDocument/2006/relationships/hyperlink" Target="mailto:argenbarcelona@gmail.com" TargetMode="External"/><Relationship Id="rId7" Type="http://schemas.openxmlformats.org/officeDocument/2006/relationships/hyperlink" Target="mailto:penales_cbarc@mrecic.gov.ar" TargetMode="External"/><Relationship Id="rId2" Type="http://schemas.openxmlformats.org/officeDocument/2006/relationships/hyperlink" Target="mailto:cbarc@cancilleria.gob.ar" TargetMode="External"/><Relationship Id="rId1" Type="http://schemas.openxmlformats.org/officeDocument/2006/relationships/slideLayout" Target="../slideLayouts/slideLayout2.xml"/><Relationship Id="rId6" Type="http://schemas.openxmlformats.org/officeDocument/2006/relationships/hyperlink" Target="mailto:dni-pasaporte_cbarc@mrecic.gov.ar" TargetMode="External"/><Relationship Id="rId5" Type="http://schemas.openxmlformats.org/officeDocument/2006/relationships/hyperlink" Target="mailto:tramites_cbarc@mrecic.gov.ar" TargetMode="External"/><Relationship Id="rId10" Type="http://schemas.openxmlformats.org/officeDocument/2006/relationships/image" Target="../media/image3.png"/><Relationship Id="rId4" Type="http://schemas.openxmlformats.org/officeDocument/2006/relationships/hyperlink" Target="mailto:consulado-barcelona@portalargentino.net" TargetMode="External"/><Relationship Id="rId9" Type="http://schemas.openxmlformats.org/officeDocument/2006/relationships/hyperlink" Target="https://citaprevia.cbarc.es/"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citaprevia.cbarc.es/" TargetMode="External"/><Relationship Id="rId2" Type="http://schemas.openxmlformats.org/officeDocument/2006/relationships/hyperlink" Target="https://cbarc.cancilleria.gob.ar/es/content/pasaportes-9"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cbarc.mrecic.gov.ar/es/content/dni-12" TargetMode="External"/><Relationship Id="rId4" Type="http://schemas.openxmlformats.org/officeDocument/2006/relationships/hyperlink" Target="mailto:dni-pasaporte_cbarc@cancilleria.gov.ar"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dni-pasaporte_cbarc@mrecic.gov.ar" TargetMode="External"/><Relationship Id="rId2" Type="http://schemas.openxmlformats.org/officeDocument/2006/relationships/hyperlink" Target="https://cbarc.cancilleria.gob.ar/userfiles/2018/nota_envio_portes_debidos_0.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8" Type="http://schemas.openxmlformats.org/officeDocument/2006/relationships/hyperlink" Target="https://cbarc.cancilleria.gob.ar/es/apostilla-de-la-haya" TargetMode="External"/><Relationship Id="rId3" Type="http://schemas.openxmlformats.org/officeDocument/2006/relationships/hyperlink" Target="https://www.dnrec.jus.gov.ar/InicioTramite/default.aspx" TargetMode="External"/><Relationship Id="rId7" Type="http://schemas.openxmlformats.org/officeDocument/2006/relationships/hyperlink" Target="https://www.argentina.gob.ar/servicio/solicitar-certificado-de-antecedentes-penales-con-clave-fiscal" TargetMode="External"/><Relationship Id="rId2" Type="http://schemas.openxmlformats.org/officeDocument/2006/relationships/hyperlink" Target="https://cbarc.cancilleria.gob.ar/es/content/antecedentes-penales-10" TargetMode="External"/><Relationship Id="rId1" Type="http://schemas.openxmlformats.org/officeDocument/2006/relationships/slideLayout" Target="../slideLayouts/slideLayout2.xml"/><Relationship Id="rId6" Type="http://schemas.openxmlformats.org/officeDocument/2006/relationships/hyperlink" Target="https://www.argentina.gob.ar/servicio/solicitar-certificado-de-antecedentes-penales-con-banelco" TargetMode="External"/><Relationship Id="rId5" Type="http://schemas.openxmlformats.org/officeDocument/2006/relationships/hyperlink" Target="https://www.argentina.gob.ar/servicio/solicitar-certificado-de-antecedentes-penales-con-tarjeta-de-debito" TargetMode="External"/><Relationship Id="rId10" Type="http://schemas.openxmlformats.org/officeDocument/2006/relationships/image" Target="../media/image3.png"/><Relationship Id="rId4" Type="http://schemas.openxmlformats.org/officeDocument/2006/relationships/hyperlink" Target="https://cbarc.cancilleria.gob.ar/es/content/solicitar-turno-0" TargetMode="External"/><Relationship Id="rId9" Type="http://schemas.openxmlformats.org/officeDocument/2006/relationships/hyperlink" Target="https://www.cancilleria.gob.ar/es/servicios/servicios/apostilla-legalizacion-con-validez-internacional-tad"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mailto:passaporte.barcelona@itamaraty.gov.br" TargetMode="External"/><Relationship Id="rId7" Type="http://schemas.openxmlformats.org/officeDocument/2006/relationships/image" Target="../media/image3.png"/><Relationship Id="rId2" Type="http://schemas.openxmlformats.org/officeDocument/2006/relationships/hyperlink" Target="mailto:cg.barcelona@itamaraty.gov.br" TargetMode="External"/><Relationship Id="rId1" Type="http://schemas.openxmlformats.org/officeDocument/2006/relationships/slideLayout" Target="../slideLayouts/slideLayout2.xml"/><Relationship Id="rId6" Type="http://schemas.openxmlformats.org/officeDocument/2006/relationships/hyperlink" Target="https://ec-barcelona.itamaraty.gov.br/" TargetMode="External"/><Relationship Id="rId5" Type="http://schemas.openxmlformats.org/officeDocument/2006/relationships/hyperlink" Target="https://www.gov.br/mre/pt-br/consulado-barcelona" TargetMode="External"/><Relationship Id="rId4" Type="http://schemas.openxmlformats.org/officeDocument/2006/relationships/hyperlink" Target="mailto:info.barcelona@itamaraty.gov.br"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ec-barcelona.itamaraty.gov.br/" TargetMode="External"/><Relationship Id="rId7" Type="http://schemas.openxmlformats.org/officeDocument/2006/relationships/image" Target="../media/image3.png"/><Relationship Id="rId2" Type="http://schemas.openxmlformats.org/officeDocument/2006/relationships/hyperlink" Target="https://www.gov.br/mre/pt-br/consulado-barcelona/passaportes-e-outros-documentos-de-viagem" TargetMode="External"/><Relationship Id="rId1" Type="http://schemas.openxmlformats.org/officeDocument/2006/relationships/slideLayout" Target="../slideLayouts/slideLayout2.xml"/><Relationship Id="rId6" Type="http://schemas.openxmlformats.org/officeDocument/2006/relationships/hyperlink" Target="https://www.gov.br/mre/pt-br/consulado-barcelona/taxas-consulares" TargetMode="External"/><Relationship Id="rId5" Type="http://schemas.openxmlformats.org/officeDocument/2006/relationships/hyperlink" Target="https://www.gov.br/mre/pt-br/consulado-barcelona/AutorizaodeEmissodePassaporteedeViagemparaMenor.pdf" TargetMode="External"/><Relationship Id="rId4" Type="http://schemas.openxmlformats.org/officeDocument/2006/relationships/hyperlink" Target="https://formulario-mre.serpro.gov.br/sci/pages/web/ui/#/instrucoes-iniciais-pacom"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gov.br/pt-br/servicos/emitir-certidao-de-antecedentes-criminais" TargetMode="External"/><Relationship Id="rId7" Type="http://schemas.openxmlformats.org/officeDocument/2006/relationships/image" Target="../media/image3.png"/><Relationship Id="rId2" Type="http://schemas.openxmlformats.org/officeDocument/2006/relationships/hyperlink" Target="https://www.gov.br/mre/pt-br/consulado-barcelona/atestados-e-declaracoes#certid-o-de-antecedentes-criminais--atestado-de-bons-antecedentes-" TargetMode="External"/><Relationship Id="rId1" Type="http://schemas.openxmlformats.org/officeDocument/2006/relationships/slideLayout" Target="../slideLayouts/slideLayout2.xml"/><Relationship Id="rId6" Type="http://schemas.openxmlformats.org/officeDocument/2006/relationships/hyperlink" Target="http://ec-barcelona.itamaraty.gov.br/" TargetMode="External"/><Relationship Id="rId5" Type="http://schemas.openxmlformats.org/officeDocument/2006/relationships/hyperlink" Target="https://www.gov.br/mre/pt-br/consulado-barcelona/barcelona-arquivos/FormularioCORREIOSCONESCRITURAS.pdf" TargetMode="External"/><Relationship Id="rId4" Type="http://schemas.openxmlformats.org/officeDocument/2006/relationships/hyperlink" Target="http://barcelona.itamaraty.gov.br/pt-br/antecedentes_criminais.xml#Certid%C3%A3o%20de%20Antedecentes%20Criminais%20emitida%20fisicamente%20pela%20Pol%C3%ADcia%20Federal%20no%20Brasil"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mailto:barcelona@consulado.gob.cl" TargetMode="External"/><Relationship Id="rId2" Type="http://schemas.openxmlformats.org/officeDocument/2006/relationships/hyperlink" Target="mailto:info@consuladochilebarcelona.com"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tramites.minrel.gov.cl/agenda/agendarcita" TargetMode="External"/><Relationship Id="rId4" Type="http://schemas.openxmlformats.org/officeDocument/2006/relationships/hyperlink" Target="https://www.chile.gob.cl/barcelon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mbajadadeguineaecuatorialenespa&#241;a.com/" TargetMode="External"/><Relationship Id="rId2" Type="http://schemas.openxmlformats.org/officeDocument/2006/relationships/hyperlink" Target="mailto:contacto@embajadadeguineaecuatorialenesp.c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cnedoge.gq/" TargetMode="External"/></Relationships>
</file>

<file path=ppt/slides/_rels/slide4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serviciosconsulares.cl/tramites/servicios-para-chilenos/alemania/salvoconductos/obtencion-de-salvoconducto" TargetMode="External"/><Relationship Id="rId7" Type="http://schemas.openxmlformats.org/officeDocument/2006/relationships/hyperlink" Target="https://apostilla.gob.cl/apostilla/solicitud-de-apostilla-desde-el-exterior-para-documentos-publicos" TargetMode="External"/><Relationship Id="rId2" Type="http://schemas.openxmlformats.org/officeDocument/2006/relationships/hyperlink" Target="https://serviciosconsulares.cl/tramites/servicios-para-chilenos/documentos/obtencion-de-pasaporte" TargetMode="External"/><Relationship Id="rId1" Type="http://schemas.openxmlformats.org/officeDocument/2006/relationships/slideLayout" Target="../slideLayouts/slideLayout2.xml"/><Relationship Id="rId6" Type="http://schemas.openxmlformats.org/officeDocument/2006/relationships/hyperlink" Target="https://apostilla.gob.cl/" TargetMode="External"/><Relationship Id="rId5" Type="http://schemas.openxmlformats.org/officeDocument/2006/relationships/hyperlink" Target="https://www.registrocivil.cl/" TargetMode="External"/><Relationship Id="rId4" Type="http://schemas.openxmlformats.org/officeDocument/2006/relationships/hyperlink" Target="https://serviciosconsulares.cl/tramites/servicios-para-chilenos/certificados/certificado-de-antecedentes"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portalcitas.rree.gob.sv/#/sessions/signin" TargetMode="External"/><Relationship Id="rId2" Type="http://schemas.openxmlformats.org/officeDocument/2006/relationships/hyperlink" Target="mailto:consuladobarcelona@rree.gob.sv"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barcelonapcg.consular@dfa.gov.ph" TargetMode="External"/><Relationship Id="rId7" Type="http://schemas.openxmlformats.org/officeDocument/2006/relationships/hyperlink" Target="https://www.passport.gov.ph/" TargetMode="External"/><Relationship Id="rId2" Type="http://schemas.openxmlformats.org/officeDocument/2006/relationships/hyperlink" Target="mailto:barcelona.pcg@dfa.gov.ph" TargetMode="External"/><Relationship Id="rId1" Type="http://schemas.openxmlformats.org/officeDocument/2006/relationships/slideLayout" Target="../slideLayouts/slideLayout2.xml"/><Relationship Id="rId6" Type="http://schemas.openxmlformats.org/officeDocument/2006/relationships/hyperlink" Target="https://www.philembassymadrid.com/consular-fees" TargetMode="External"/><Relationship Id="rId5" Type="http://schemas.openxmlformats.org/officeDocument/2006/relationships/hyperlink" Target="https://barcelonapcg.dfa.gov.ph/" TargetMode="External"/><Relationship Id="rId4" Type="http://schemas.openxmlformats.org/officeDocument/2006/relationships/hyperlink" Target="mailto:barcelonapcgatn@gmail.com"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barcelonapcg.dfa.gov.ph/images/2021/Forms/passport_form.pdf" TargetMode="External"/><Relationship Id="rId2" Type="http://schemas.openxmlformats.org/officeDocument/2006/relationships/hyperlink" Target="https://barcelonapcg.dfa.gov.ph/services/passport/requirements-for-new-renewal-of-ph-passport"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barcelonapcg.dfa.gov.ph/images/2022/CitizensCharter.pdf" TargetMode="External"/><Relationship Id="rId4" Type="http://schemas.openxmlformats.org/officeDocument/2006/relationships/hyperlink" Target="https://barcelonapcg.dfa.gov.ph/images/2022/FORMS/PASSPORT_APPLICATION_FOR_MINOR.pdf"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barcelonapcg.dfa.gov.ph/images/2022/FORMS/Affidavit_of_Lost_Philippine_Passport_2022.pdf" TargetMode="External"/><Relationship Id="rId2" Type="http://schemas.openxmlformats.org/officeDocument/2006/relationships/hyperlink" Target="https://barcelonapcg.dfa.gov.ph/services/passport/affidavit-of-lost-passport"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barcelonapcg.dfa.gov.ph/images/2022/FORMS/Travel_Document_Aaaplication_2022.pdf" TargetMode="External"/><Relationship Id="rId4" Type="http://schemas.openxmlformats.org/officeDocument/2006/relationships/hyperlink" Target="https://barcelonapcg.dfa.gov.ph/services/passport/application-for-travel-document"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services.vfsglobal.com/esp/es/ind/apply-passport" TargetMode="External"/><Relationship Id="rId3" Type="http://schemas.openxmlformats.org/officeDocument/2006/relationships/hyperlink" Target="https://www.eoimadrid.gov.in/index.php" TargetMode="External"/><Relationship Id="rId7" Type="http://schemas.openxmlformats.org/officeDocument/2006/relationships/hyperlink" Target="https://visa.vfsglobal.com/one-pager/india/spain/spanish/passport-information/pdf/F_OPS_INDIANFEESBROCHURE_ES-EN_02%2019-05-2023.pdf" TargetMode="External"/><Relationship Id="rId12" Type="http://schemas.openxmlformats.org/officeDocument/2006/relationships/image" Target="../media/image3.png"/><Relationship Id="rId2" Type="http://schemas.openxmlformats.org/officeDocument/2006/relationships/hyperlink" Target="mailto:hoc.madrid@mea.gov.in" TargetMode="External"/><Relationship Id="rId1" Type="http://schemas.openxmlformats.org/officeDocument/2006/relationships/slideLayout" Target="../slideLayouts/slideLayout2.xml"/><Relationship Id="rId6" Type="http://schemas.openxmlformats.org/officeDocument/2006/relationships/hyperlink" Target="mailto:cons.madrid@mea.gov.in" TargetMode="External"/><Relationship Id="rId11" Type="http://schemas.openxmlformats.org/officeDocument/2006/relationships/hyperlink" Target="https://www.embassypages.com/india-consuladogeneral-barcelona-espana" TargetMode="External"/><Relationship Id="rId5" Type="http://schemas.openxmlformats.org/officeDocument/2006/relationships/hyperlink" Target="mailto:info.eoispain@vfshelpline.com" TargetMode="External"/><Relationship Id="rId10" Type="http://schemas.openxmlformats.org/officeDocument/2006/relationships/hyperlink" Target="mailto:hcg.barcelona@embassyindia.es" TargetMode="External"/><Relationship Id="rId4" Type="http://schemas.openxmlformats.org/officeDocument/2006/relationships/hyperlink" Target="http://www.vfsglobal.com/india/spain" TargetMode="External"/><Relationship Id="rId9" Type="http://schemas.openxmlformats.org/officeDocument/2006/relationships/hyperlink" Target="https://services.vfsglobal.com/esp/es/ind/book-an-appointment"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visa.vfsglobal.com/one-pager/india/spain/spanish/consular-services-information/pdf/F_OPS_CL-SUPPLEMENTARY-POLICE-CLEARANCE--CERTIFICATE-ES_NEW.pdf" TargetMode="External"/><Relationship Id="rId3" Type="http://schemas.openxmlformats.org/officeDocument/2006/relationships/hyperlink" Target="https://services.vfsglobal.com/esp/es/ind/apply-passport" TargetMode="External"/><Relationship Id="rId7" Type="http://schemas.openxmlformats.org/officeDocument/2006/relationships/hyperlink" Target="https://visa.vfsglobal.com/one-pager/india/spain/spanish/consular-services-information/" TargetMode="External"/><Relationship Id="rId2" Type="http://schemas.openxmlformats.org/officeDocument/2006/relationships/hyperlink" Target="http://www.vfsglobal.com/india/spain/" TargetMode="External"/><Relationship Id="rId1" Type="http://schemas.openxmlformats.org/officeDocument/2006/relationships/slideLayout" Target="../slideLayouts/slideLayout2.xml"/><Relationship Id="rId6" Type="http://schemas.openxmlformats.org/officeDocument/2006/relationships/hyperlink" Target="https://portal3.passportindia.gov.in/Online/index.html" TargetMode="External"/><Relationship Id="rId5" Type="http://schemas.openxmlformats.org/officeDocument/2006/relationships/hyperlink" Target="https://embassy.passportindia.gov.in/" TargetMode="External"/><Relationship Id="rId10" Type="http://schemas.openxmlformats.org/officeDocument/2006/relationships/image" Target="../media/image3.png"/><Relationship Id="rId4" Type="http://schemas.openxmlformats.org/officeDocument/2006/relationships/hyperlink" Target="https://visa.vfsglobal.com/one-pager/india/spain/spanish/passport-information/pdf/passport-issue-reissue-es-mar-2022.pdf" TargetMode="External"/><Relationship Id="rId9" Type="http://schemas.openxmlformats.org/officeDocument/2006/relationships/hyperlink" Target="https://visa.vfsglobal.com/one-pager/india/spain/spanish/consular-services-information/pdf/F_OPS_CL-CONSULAR-POLICE-CLEARANCE-CERTIFICATE-ES_07.pdf" TargetMode="External"/></Relationships>
</file>

<file path=ppt/slides/_rels/slide4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tel:+34934510204" TargetMode="External"/><Relationship Id="rId7" Type="http://schemas.openxmlformats.org/officeDocument/2006/relationships/hyperlink" Target="http://pakconsulatebcn.com/contact" TargetMode="External"/><Relationship Id="rId2" Type="http://schemas.openxmlformats.org/officeDocument/2006/relationships/hyperlink" Target="tel:+34934510343" TargetMode="External"/><Relationship Id="rId1" Type="http://schemas.openxmlformats.org/officeDocument/2006/relationships/slideLayout" Target="../slideLayouts/slideLayout2.xml"/><Relationship Id="rId6" Type="http://schemas.openxmlformats.org/officeDocument/2006/relationships/hyperlink" Target="http://pakconsulatebcn.com/" TargetMode="External"/><Relationship Id="rId5" Type="http://schemas.openxmlformats.org/officeDocument/2006/relationships/hyperlink" Target="mailto:mfabarcelona@mofa.gov.pk" TargetMode="External"/><Relationship Id="rId4" Type="http://schemas.openxmlformats.org/officeDocument/2006/relationships/hyperlink" Target="mailto:consulgeneral.bcn@gmail.com"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contacto@embajadadeguineaecuatorialenesp.com" TargetMode="External"/><Relationship Id="rId2" Type="http://schemas.openxmlformats.org/officeDocument/2006/relationships/hyperlink" Target="file:///C:\Users\mcrodriguez-p\Downloads\Formulario%20para%20solicitud%20de%20Otros%20Documentos.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hyperlink" Target="mailto:armconsularspain@mfa.am" TargetMode="External"/><Relationship Id="rId7" Type="http://schemas.openxmlformats.org/officeDocument/2006/relationships/image" Target="../media/image3.png"/><Relationship Id="rId2" Type="http://schemas.openxmlformats.org/officeDocument/2006/relationships/hyperlink" Target="mailto:armspainembassy@mfa.am" TargetMode="External"/><Relationship Id="rId1" Type="http://schemas.openxmlformats.org/officeDocument/2006/relationships/slideLayout" Target="../slideLayouts/slideLayout2.xml"/><Relationship Id="rId6" Type="http://schemas.openxmlformats.org/officeDocument/2006/relationships/hyperlink" Target="https://www.embassypages.com/armenia-consulado-barcelona-espana" TargetMode="External"/><Relationship Id="rId5" Type="http://schemas.openxmlformats.org/officeDocument/2006/relationships/hyperlink" Target="mailto:jdbarquero@strategiceconomicrelations.com" TargetMode="External"/><Relationship Id="rId4" Type="http://schemas.openxmlformats.org/officeDocument/2006/relationships/hyperlink" Target="https://spain.mfa.am/es"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mailto:barcelona@mae.ro" TargetMode="External"/><Relationship Id="rId7" Type="http://schemas.openxmlformats.org/officeDocument/2006/relationships/image" Target="../media/image3.png"/><Relationship Id="rId2" Type="http://schemas.openxmlformats.org/officeDocument/2006/relationships/hyperlink" Target="http://contact@informatiiconsulare.ro/" TargetMode="External"/><Relationship Id="rId1" Type="http://schemas.openxmlformats.org/officeDocument/2006/relationships/slideLayout" Target="../slideLayouts/slideLayout2.xml"/><Relationship Id="rId6" Type="http://schemas.openxmlformats.org/officeDocument/2006/relationships/hyperlink" Target="http://www.econsulat.ro/" TargetMode="External"/><Relationship Id="rId5" Type="http://schemas.openxmlformats.org/officeDocument/2006/relationships/hyperlink" Target="http://www.mae.ro/sites/default/files/file/anul_2017/2017.02.01_tarif_consular_2017.pdf" TargetMode="External"/><Relationship Id="rId4" Type="http://schemas.openxmlformats.org/officeDocument/2006/relationships/hyperlink" Target="http://barcelona.mae.ro/"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www.econsulat.ro/PasaportSimpluElectronicRomaniMinoriSub14CRDS/ActeNecesare/203000004" TargetMode="External"/><Relationship Id="rId2" Type="http://schemas.openxmlformats.org/officeDocument/2006/relationships/hyperlink" Target="https://www.econsulat.ro/PasaportSimpluElectronicRomaniMajoriCRDS/ActeNecesare/203000002"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econsulat.ro/PasaportSimpluElectronicRomaniMinoriPeste14CRDS/ActeNecesare/203000006" TargetMode="External"/></Relationships>
</file>

<file path=ppt/slides/_rels/slide5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barcelona.mfa.gov.ua/es" TargetMode="External"/><Relationship Id="rId7" Type="http://schemas.openxmlformats.org/officeDocument/2006/relationships/hyperlink" Target="mailto:gc_esb@mfa.gov" TargetMode="External"/><Relationship Id="rId2" Type="http://schemas.openxmlformats.org/officeDocument/2006/relationships/hyperlink" Target="mailto:gc_esb@mfa.gov.ua" TargetMode="External"/><Relationship Id="rId1" Type="http://schemas.openxmlformats.org/officeDocument/2006/relationships/slideLayout" Target="../slideLayouts/slideLayout2.xml"/><Relationship Id="rId6" Type="http://schemas.openxmlformats.org/officeDocument/2006/relationships/hyperlink" Target="https://online.mfa.gov.ua/application" TargetMode="External"/><Relationship Id="rId5" Type="http://schemas.openxmlformats.org/officeDocument/2006/relationships/hyperlink" Target="https://barcelona.mfa.gov.ua/es/consular-issues/zapis-na-prijom" TargetMode="External"/><Relationship Id="rId4" Type="http://schemas.openxmlformats.org/officeDocument/2006/relationships/hyperlink" Target="https://spain.mfa.gov.ua/es/embassy/2199-consular-charg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onsulsenmadrid.com/index.php/services-aux-usagers/" TargetMode="External"/><Relationship Id="rId2" Type="http://schemas.openxmlformats.org/officeDocument/2006/relationships/hyperlink" Target="mailto:consulsen.madrid@gmail.com"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mailto:consulatsenegal@telefonica.net" TargetMode="External"/><Relationship Id="rId4" Type="http://schemas.openxmlformats.org/officeDocument/2006/relationships/hyperlink" Target="mailto:consulsene.madrid@gmail.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info.consuladobcn@gmail.com" TargetMode="External"/><Relationship Id="rId7" Type="http://schemas.openxmlformats.org/officeDocument/2006/relationships/image" Target="../media/image3.png"/><Relationship Id="rId2" Type="http://schemas.openxmlformats.org/officeDocument/2006/relationships/hyperlink" Target="mailto:consulatmarocbcn@gmail.com" TargetMode="External"/><Relationship Id="rId1" Type="http://schemas.openxmlformats.org/officeDocument/2006/relationships/slideLayout" Target="../slideLayouts/slideLayout2.xml"/><Relationship Id="rId6" Type="http://schemas.openxmlformats.org/officeDocument/2006/relationships/hyperlink" Target="https://rdv.consulat.ma/" TargetMode="External"/><Relationship Id="rId5" Type="http://schemas.openxmlformats.org/officeDocument/2006/relationships/hyperlink" Target="https://www.consulat.ma/es" TargetMode="External"/><Relationship Id="rId4" Type="http://schemas.openxmlformats.org/officeDocument/2006/relationships/hyperlink" Target="mailto:consulado.secretaria@maec.gov.m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consulatalgerie-barcelone.org/" TargetMode="External"/><Relationship Id="rId7" Type="http://schemas.openxmlformats.org/officeDocument/2006/relationships/image" Target="../media/image3.png"/><Relationship Id="rId2" Type="http://schemas.openxmlformats.org/officeDocument/2006/relationships/hyperlink" Target="mailto:courrier@consulatdz-bcn.org" TargetMode="External"/><Relationship Id="rId1" Type="http://schemas.openxmlformats.org/officeDocument/2006/relationships/slideLayout" Target="../slideLayouts/slideLayout2.xml"/><Relationship Id="rId6" Type="http://schemas.openxmlformats.org/officeDocument/2006/relationships/hyperlink" Target="https://consulatalgerie-barcelone.org/wp-content/uploads/2020/11/Normes_des_photographies.pdf" TargetMode="External"/><Relationship Id="rId5" Type="http://schemas.openxmlformats.org/officeDocument/2006/relationships/hyperlink" Target="https://consulatalgerie-barcelone.org/wp-content/uploads/2022/10/Formulaire_Biom_Princ.pdf" TargetMode="External"/><Relationship Id="rId4" Type="http://schemas.openxmlformats.org/officeDocument/2006/relationships/hyperlink" Target="https://consulatalgerie-barcelone.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gambiaembassy.es/es/" TargetMode="External"/><Relationship Id="rId7" Type="http://schemas.openxmlformats.org/officeDocument/2006/relationships/image" Target="../media/image3.png"/><Relationship Id="rId2" Type="http://schemas.openxmlformats.org/officeDocument/2006/relationships/hyperlink" Target="mailto:info@gambiaembassy.es" TargetMode="External"/><Relationship Id="rId1" Type="http://schemas.openxmlformats.org/officeDocument/2006/relationships/slideLayout" Target="../slideLayouts/slideLayout2.xml"/><Relationship Id="rId6" Type="http://schemas.openxmlformats.org/officeDocument/2006/relationships/hyperlink" Target="mailto:gambiabcn@gmail.com" TargetMode="External"/><Relationship Id="rId5" Type="http://schemas.openxmlformats.org/officeDocument/2006/relationships/hyperlink" Target="http://gambiaembassy.es/es/servicios-consulares/tasas-y-otros-requisitos.html" TargetMode="External"/><Relationship Id="rId4" Type="http://schemas.openxmlformats.org/officeDocument/2006/relationships/hyperlink" Target="http://gambiaembassy.es/es/contacteno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Logotipo, nombre de la empresa">
            <a:extLst>
              <a:ext uri="{FF2B5EF4-FFF2-40B4-BE49-F238E27FC236}">
                <a16:creationId xmlns:a16="http://schemas.microsoft.com/office/drawing/2014/main" id="{88F0048F-8FDB-5560-2B15-F36DC7E86C07}"/>
              </a:ext>
            </a:extLst>
          </p:cNvPr>
          <p:cNvPicPr>
            <a:picLocks noChangeAspect="1"/>
          </p:cNvPicPr>
          <p:nvPr/>
        </p:nvPicPr>
        <p:blipFill rotWithShape="1">
          <a:blip r:embed="rId2"/>
          <a:srcRect t="14610" r="-326" b="13961"/>
          <a:stretch/>
        </p:blipFill>
        <p:spPr>
          <a:xfrm>
            <a:off x="5154768" y="518093"/>
            <a:ext cx="1871746" cy="1347688"/>
          </a:xfrm>
          <a:prstGeom prst="rect">
            <a:avLst/>
          </a:prstGeom>
        </p:spPr>
      </p:pic>
      <p:grpSp>
        <p:nvGrpSpPr>
          <p:cNvPr id="10" name="Grupo 9">
            <a:extLst>
              <a:ext uri="{FF2B5EF4-FFF2-40B4-BE49-F238E27FC236}">
                <a16:creationId xmlns:a16="http://schemas.microsoft.com/office/drawing/2014/main" id="{EC7EA438-71C8-1D08-15A2-2497B2401471}"/>
              </a:ext>
            </a:extLst>
          </p:cNvPr>
          <p:cNvGrpSpPr/>
          <p:nvPr/>
        </p:nvGrpSpPr>
        <p:grpSpPr>
          <a:xfrm>
            <a:off x="852237" y="2440383"/>
            <a:ext cx="11289630" cy="3559342"/>
            <a:chOff x="852237" y="2440383"/>
            <a:chExt cx="11289630" cy="3559342"/>
          </a:xfrm>
        </p:grpSpPr>
        <p:sp>
          <p:nvSpPr>
            <p:cNvPr id="4" name="Rectángulo 3">
              <a:extLst>
                <a:ext uri="{FF2B5EF4-FFF2-40B4-BE49-F238E27FC236}">
                  <a16:creationId xmlns:a16="http://schemas.microsoft.com/office/drawing/2014/main" id="{7703D11E-6511-EBBB-04EE-9CD0EB54372C}"/>
                </a:ext>
              </a:extLst>
            </p:cNvPr>
            <p:cNvSpPr/>
            <p:nvPr/>
          </p:nvSpPr>
          <p:spPr>
            <a:xfrm>
              <a:off x="852237" y="2440383"/>
              <a:ext cx="10487526" cy="3559342"/>
            </a:xfrm>
            <a:prstGeom prst="rect">
              <a:avLst/>
            </a:prstGeom>
            <a:solidFill>
              <a:srgbClr val="CD152A"/>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s-ES"/>
            </a:p>
          </p:txBody>
        </p:sp>
        <p:sp>
          <p:nvSpPr>
            <p:cNvPr id="7" name="CuadroTexto 6">
              <a:extLst>
                <a:ext uri="{FF2B5EF4-FFF2-40B4-BE49-F238E27FC236}">
                  <a16:creationId xmlns:a16="http://schemas.microsoft.com/office/drawing/2014/main" id="{1460CD8A-C7E2-6970-F9ED-FD142FC0C554}"/>
                </a:ext>
              </a:extLst>
            </p:cNvPr>
            <p:cNvSpPr txBox="1"/>
            <p:nvPr/>
          </p:nvSpPr>
          <p:spPr>
            <a:xfrm>
              <a:off x="1483894" y="3298658"/>
              <a:ext cx="9224210"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s-ES" sz="4000" b="1" i="1" dirty="0">
                  <a:solidFill>
                    <a:schemeClr val="bg1"/>
                  </a:solidFill>
                  <a:latin typeface="Gill Sans MT"/>
                  <a:cs typeface="Calibri"/>
                </a:rPr>
                <a:t>Información sobre trámites en Consulados y Embajadas</a:t>
              </a:r>
              <a:endParaRPr lang="es-ES" dirty="0">
                <a:solidFill>
                  <a:schemeClr val="bg1"/>
                </a:solidFill>
                <a:cs typeface="Calibri"/>
              </a:endParaRPr>
            </a:p>
          </p:txBody>
        </p:sp>
        <p:sp>
          <p:nvSpPr>
            <p:cNvPr id="9" name="CuadroTexto 8">
              <a:extLst>
                <a:ext uri="{FF2B5EF4-FFF2-40B4-BE49-F238E27FC236}">
                  <a16:creationId xmlns:a16="http://schemas.microsoft.com/office/drawing/2014/main" id="{A96210E0-6480-6518-921A-B38B24EFA07B}"/>
                </a:ext>
              </a:extLst>
            </p:cNvPr>
            <p:cNvSpPr txBox="1"/>
            <p:nvPr/>
          </p:nvSpPr>
          <p:spPr>
            <a:xfrm>
              <a:off x="8888329" y="5562098"/>
              <a:ext cx="3253538"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1400" i="1" dirty="0">
                  <a:solidFill>
                    <a:schemeClr val="bg1"/>
                  </a:solidFill>
                  <a:latin typeface="Gill Sans MT"/>
                  <a:cs typeface="Calibri"/>
                </a:rPr>
                <a:t>Actualizado a fecha 14/11/23</a:t>
              </a:r>
              <a:endParaRPr lang="es-ES" sz="1400" i="1">
                <a:solidFill>
                  <a:schemeClr val="bg1"/>
                </a:solidFill>
                <a:latin typeface="Gill Sans MT"/>
              </a:endParaRPr>
            </a:p>
          </p:txBody>
        </p:sp>
      </p:grpSp>
    </p:spTree>
    <p:extLst>
      <p:ext uri="{BB962C8B-B14F-4D97-AF65-F5344CB8AC3E}">
        <p14:creationId xmlns:p14="http://schemas.microsoft.com/office/powerpoint/2010/main" val="2406273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24D82D64-FF50-345A-2A20-EEA8E287074B}"/>
              </a:ext>
            </a:extLst>
          </p:cNvPr>
          <p:cNvGraphicFramePr>
            <a:graphicFrameLocks noGrp="1"/>
          </p:cNvGraphicFramePr>
          <p:nvPr>
            <p:extLst>
              <p:ext uri="{D42A27DB-BD31-4B8C-83A1-F6EECF244321}">
                <p14:modId xmlns:p14="http://schemas.microsoft.com/office/powerpoint/2010/main" val="1421569018"/>
              </p:ext>
            </p:extLst>
          </p:nvPr>
        </p:nvGraphicFramePr>
        <p:xfrm>
          <a:off x="236482" y="1112344"/>
          <a:ext cx="11721347" cy="4616405"/>
        </p:xfrm>
        <a:graphic>
          <a:graphicData uri="http://schemas.openxmlformats.org/drawingml/2006/table">
            <a:tbl>
              <a:tblPr firstRow="1" bandRow="1">
                <a:tableStyleId>{5C22544A-7EE6-4342-B048-85BDC9FD1C3A}</a:tableStyleId>
              </a:tblPr>
              <a:tblGrid>
                <a:gridCol w="1160516">
                  <a:extLst>
                    <a:ext uri="{9D8B030D-6E8A-4147-A177-3AD203B41FA5}">
                      <a16:colId xmlns:a16="http://schemas.microsoft.com/office/drawing/2014/main" val="882389547"/>
                    </a:ext>
                  </a:extLst>
                </a:gridCol>
                <a:gridCol w="2529049">
                  <a:extLst>
                    <a:ext uri="{9D8B030D-6E8A-4147-A177-3AD203B41FA5}">
                      <a16:colId xmlns:a16="http://schemas.microsoft.com/office/drawing/2014/main" val="2485058809"/>
                    </a:ext>
                  </a:extLst>
                </a:gridCol>
                <a:gridCol w="3246893">
                  <a:extLst>
                    <a:ext uri="{9D8B030D-6E8A-4147-A177-3AD203B41FA5}">
                      <a16:colId xmlns:a16="http://schemas.microsoft.com/office/drawing/2014/main" val="489660539"/>
                    </a:ext>
                  </a:extLst>
                </a:gridCol>
                <a:gridCol w="788273">
                  <a:extLst>
                    <a:ext uri="{9D8B030D-6E8A-4147-A177-3AD203B41FA5}">
                      <a16:colId xmlns:a16="http://schemas.microsoft.com/office/drawing/2014/main" val="1290953074"/>
                    </a:ext>
                  </a:extLst>
                </a:gridCol>
                <a:gridCol w="974396">
                  <a:extLst>
                    <a:ext uri="{9D8B030D-6E8A-4147-A177-3AD203B41FA5}">
                      <a16:colId xmlns:a16="http://schemas.microsoft.com/office/drawing/2014/main" val="1278129973"/>
                    </a:ext>
                  </a:extLst>
                </a:gridCol>
                <a:gridCol w="3022220">
                  <a:extLst>
                    <a:ext uri="{9D8B030D-6E8A-4147-A177-3AD203B41FA5}">
                      <a16:colId xmlns:a16="http://schemas.microsoft.com/office/drawing/2014/main" val="4112463327"/>
                    </a:ext>
                  </a:extLst>
                </a:gridCol>
              </a:tblGrid>
              <a:tr h="313898">
                <a:tc>
                  <a:txBody>
                    <a:bodyPr/>
                    <a:lstStyle/>
                    <a:p>
                      <a:pPr algn="ctr" fontAlgn="base"/>
                      <a:r>
                        <a:rPr lang="es-ES" sz="1200" b="1" dirty="0">
                          <a:solidFill>
                            <a:srgbClr val="FFFFFF"/>
                          </a:solidFill>
                          <a:effectLst/>
                          <a:latin typeface="Gill Sans MT"/>
                        </a:rPr>
                        <a:t>País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Consulado/Embajada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Trámite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 Coste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Cita previa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Observaciones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623916599"/>
                  </a:ext>
                </a:extLst>
              </a:tr>
              <a:tr h="3087413">
                <a:tc>
                  <a:txBody>
                    <a:bodyPr/>
                    <a:lstStyle/>
                    <a:p>
                      <a:pPr fontAlgn="base"/>
                      <a:r>
                        <a:rPr lang="ca-ES" sz="1200" b="1" u="none" dirty="0">
                          <a:effectLst/>
                          <a:latin typeface="Gill Sans MT"/>
                        </a:rPr>
                        <a:t>Sierra </a:t>
                      </a:r>
                      <a:r>
                        <a:rPr lang="ca-ES" sz="1200" b="1" u="none" err="1">
                          <a:effectLst/>
                          <a:latin typeface="Gill Sans MT"/>
                        </a:rPr>
                        <a:t>Leona</a:t>
                      </a:r>
                      <a:endParaRPr lang="ca-ES" sz="1200" u="none">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b="1" dirty="0">
                          <a:effectLst/>
                          <a:latin typeface="Gill Sans MT"/>
                        </a:rPr>
                        <a:t>Embajada en Madrid</a:t>
                      </a:r>
                      <a:endParaRPr lang="es-ES" sz="1200" dirty="0">
                        <a:effectLst/>
                        <a:latin typeface="Gill Sans MT"/>
                      </a:endParaRPr>
                    </a:p>
                    <a:p>
                      <a:pPr fontAlgn="base"/>
                      <a:r>
                        <a:rPr lang="es-ES" sz="1200" i="1" dirty="0">
                          <a:effectLst/>
                          <a:latin typeface="Gill Sans MT"/>
                        </a:rPr>
                        <a:t>Calle Ibiza 38 - 7ºA</a:t>
                      </a:r>
                      <a:br>
                        <a:rPr lang="es-ES" sz="1200" i="1" dirty="0">
                          <a:effectLst/>
                          <a:latin typeface="Gill Sans MT"/>
                        </a:rPr>
                      </a:br>
                      <a:r>
                        <a:rPr lang="es-ES" sz="1200" i="1" dirty="0">
                          <a:effectLst/>
                          <a:latin typeface="Gill Sans MT"/>
                        </a:rPr>
                        <a:t>28009, Madrid</a:t>
                      </a:r>
                    </a:p>
                    <a:p>
                      <a:pPr lvl="0">
                        <a:buNone/>
                      </a:pPr>
                      <a:endParaRPr lang="es-ES" sz="1200" i="1" dirty="0">
                        <a:effectLst/>
                        <a:latin typeface="Gill Sans MT"/>
                      </a:endParaRPr>
                    </a:p>
                    <a:p>
                      <a:pPr fontAlgn="base"/>
                      <a:r>
                        <a:rPr lang="es-ES" sz="1200" i="1" dirty="0">
                          <a:effectLst/>
                          <a:latin typeface="Gill Sans MT"/>
                        </a:rPr>
                        <a:t>Teléfono:</a:t>
                      </a:r>
                      <a:r>
                        <a:rPr lang="es-ES" sz="1200" dirty="0">
                          <a:effectLst/>
                          <a:latin typeface="Gill Sans MT"/>
                        </a:rPr>
                        <a:t> 608 357 446 / 637 310 810</a:t>
                      </a:r>
                    </a:p>
                    <a:p>
                      <a:pPr fontAlgn="base"/>
                      <a:r>
                        <a:rPr lang="es-ES" sz="1200" i="1" dirty="0">
                          <a:effectLst/>
                          <a:latin typeface="Gill Sans MT"/>
                        </a:rPr>
                        <a:t>E-mail:</a:t>
                      </a:r>
                      <a:r>
                        <a:rPr lang="es-ES" sz="1200" dirty="0">
                          <a:effectLst/>
                          <a:latin typeface="Gill Sans MT"/>
                        </a:rPr>
                        <a:t> </a:t>
                      </a:r>
                      <a:r>
                        <a:rPr lang="es-ES" sz="1200" u="sng" strike="noStrike" dirty="0">
                          <a:solidFill>
                            <a:srgbClr val="000000"/>
                          </a:solidFill>
                          <a:effectLst/>
                          <a:latin typeface="Gill Sans MT"/>
                          <a:hlinkClick r:id="rId2"/>
                        </a:rPr>
                        <a:t>info@consuladosierraleona.es</a:t>
                      </a:r>
                      <a:endParaRPr lang="es-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dirty="0">
                          <a:effectLst/>
                          <a:latin typeface="Gill Sans MT"/>
                        </a:rPr>
                        <a:t>Para tramitar el pasaporte o los antecedentes penales, cuentan con los servicios de un </a:t>
                      </a:r>
                      <a:r>
                        <a:rPr lang="es-ES" sz="1200" u="sng" dirty="0">
                          <a:effectLst/>
                          <a:latin typeface="Gill Sans MT"/>
                        </a:rPr>
                        <a:t>abogado externo</a:t>
                      </a:r>
                      <a:r>
                        <a:rPr lang="es-ES" sz="1200" dirty="0">
                          <a:effectLst/>
                          <a:latin typeface="Gill Sans MT"/>
                        </a:rPr>
                        <a:t>: Gabriel Morales</a:t>
                      </a:r>
                    </a:p>
                    <a:p>
                      <a:pPr lvl="0" algn="l">
                        <a:buNone/>
                      </a:pPr>
                      <a:endParaRPr lang="es-ES" sz="1200" dirty="0">
                        <a:effectLst/>
                        <a:latin typeface="Gill Sans MT"/>
                      </a:endParaRPr>
                    </a:p>
                    <a:p>
                      <a:pPr fontAlgn="base"/>
                      <a:r>
                        <a:rPr lang="es-ES" sz="1200" dirty="0">
                          <a:effectLst/>
                          <a:latin typeface="Gill Sans MT"/>
                        </a:rPr>
                        <a:t>Hay que enviar previamente un email al Consulado honorario para solicitar los servicios. </a:t>
                      </a:r>
                    </a:p>
                    <a:p>
                      <a:pPr lvl="0">
                        <a:buNone/>
                      </a:pPr>
                      <a:endParaRPr lang="es-ES" sz="1200" dirty="0">
                        <a:effectLst/>
                        <a:latin typeface="Gill Sans MT"/>
                      </a:endParaRPr>
                    </a:p>
                    <a:p>
                      <a:pPr fontAlgn="base"/>
                      <a:r>
                        <a:rPr lang="es-ES" sz="1200" dirty="0">
                          <a:effectLst/>
                          <a:latin typeface="Gill Sans MT"/>
                        </a:rPr>
                        <a:t>En caso de no contar con el pasaporte anterior ni certificado de nacimiento, no pueden hacer nada y hay que contactar con la representación diplomática de Sierra Leona en otro país (</a:t>
                      </a:r>
                      <a:r>
                        <a:rPr lang="es-ES" sz="1200" err="1">
                          <a:effectLst/>
                          <a:latin typeface="Gill Sans MT"/>
                        </a:rPr>
                        <a:t>ej</a:t>
                      </a:r>
                      <a:r>
                        <a:rPr lang="es-ES" sz="1200" dirty="0">
                          <a:effectLst/>
                          <a:latin typeface="Gill Sans MT"/>
                        </a:rPr>
                        <a:t>: en Francia)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auto"/>
                      <a:endParaRPr lang="es-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auto"/>
                      <a:endParaRPr lang="ca-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dirty="0">
                          <a:effectLst/>
                          <a:latin typeface="Gill Sans MT"/>
                        </a:rPr>
                        <a:t>Únicamente se puede contactar con el</a:t>
                      </a:r>
                      <a:r>
                        <a:rPr lang="es-ES" sz="1200" b="1" dirty="0">
                          <a:effectLst/>
                          <a:latin typeface="Gill Sans MT"/>
                        </a:rPr>
                        <a:t> Consulado Honorario en Canarias:</a:t>
                      </a:r>
                      <a:endParaRPr lang="es-ES" sz="1200" dirty="0">
                        <a:effectLst/>
                        <a:latin typeface="Gill Sans MT"/>
                      </a:endParaRPr>
                    </a:p>
                    <a:p>
                      <a:pPr fontAlgn="base"/>
                      <a:r>
                        <a:rPr lang="es-ES" sz="1200" i="1" dirty="0">
                          <a:effectLst/>
                          <a:latin typeface="Gill Sans MT"/>
                        </a:rPr>
                        <a:t>C/ Isla de Cuba 6</a:t>
                      </a:r>
                    </a:p>
                    <a:p>
                      <a:pPr fontAlgn="base"/>
                      <a:r>
                        <a:rPr lang="es-ES" sz="1200" i="1" dirty="0">
                          <a:effectLst/>
                          <a:latin typeface="Gill Sans MT"/>
                        </a:rPr>
                        <a:t>35007 Las Palmas de G. C.</a:t>
                      </a:r>
                    </a:p>
                    <a:p>
                      <a:pPr fontAlgn="base"/>
                      <a:r>
                        <a:rPr lang="es-ES" sz="1200" i="1" dirty="0">
                          <a:effectLst/>
                          <a:latin typeface="Gill Sans MT"/>
                        </a:rPr>
                        <a:t>España</a:t>
                      </a:r>
                    </a:p>
                    <a:p>
                      <a:pPr fontAlgn="base"/>
                      <a:r>
                        <a:rPr lang="es-ES" sz="1200" i="1" dirty="0">
                          <a:effectLst/>
                          <a:latin typeface="Gill Sans MT"/>
                        </a:rPr>
                        <a:t>Teléfono:</a:t>
                      </a:r>
                      <a:r>
                        <a:rPr lang="es-ES" sz="1200" dirty="0">
                          <a:effectLst/>
                          <a:latin typeface="Gill Sans MT"/>
                        </a:rPr>
                        <a:t> +34 603417191</a:t>
                      </a:r>
                    </a:p>
                    <a:p>
                      <a:pPr fontAlgn="base"/>
                      <a:r>
                        <a:rPr lang="es-ES" sz="1200" i="1" dirty="0">
                          <a:effectLst/>
                          <a:latin typeface="Gill Sans MT"/>
                        </a:rPr>
                        <a:t>WhatsApp:</a:t>
                      </a:r>
                      <a:r>
                        <a:rPr lang="es-ES" sz="1200" dirty="0">
                          <a:effectLst/>
                          <a:latin typeface="Gill Sans MT"/>
                        </a:rPr>
                        <a:t> +34 622291953</a:t>
                      </a:r>
                    </a:p>
                    <a:p>
                      <a:pPr fontAlgn="base"/>
                      <a:r>
                        <a:rPr lang="es-ES" sz="1200" u="sng" strike="noStrike" dirty="0">
                          <a:solidFill>
                            <a:srgbClr val="000000"/>
                          </a:solidFill>
                          <a:effectLst/>
                          <a:latin typeface="Gill Sans MT"/>
                          <a:hlinkClick r:id="rId3"/>
                        </a:rPr>
                        <a:t>www.consuladosierraleonacanarias.com</a:t>
                      </a:r>
                      <a:endParaRPr lang="es-ES" sz="1200" dirty="0">
                        <a:effectLst/>
                        <a:latin typeface="Gill Sans MT"/>
                      </a:endParaRPr>
                    </a:p>
                    <a:p>
                      <a:pPr lvl="0">
                        <a:buNone/>
                      </a:pPr>
                      <a:endParaRPr lang="es-ES" sz="1200" u="sng" strike="noStrike" dirty="0">
                        <a:solidFill>
                          <a:srgbClr val="000000"/>
                        </a:solidFill>
                        <a:effectLst/>
                        <a:latin typeface="Gill Sans MT"/>
                      </a:endParaRPr>
                    </a:p>
                    <a:p>
                      <a:pPr fontAlgn="base"/>
                      <a:r>
                        <a:rPr lang="es-ES" sz="1200" dirty="0">
                          <a:effectLst/>
                          <a:latin typeface="Gill Sans MT"/>
                        </a:rPr>
                        <a:t>El contacto es de la Cónsul honoraria: </a:t>
                      </a:r>
                    </a:p>
                    <a:p>
                      <a:pPr lvl="0">
                        <a:buNone/>
                      </a:pPr>
                      <a:r>
                        <a:rPr lang="es-ES" sz="1200" dirty="0">
                          <a:effectLst/>
                          <a:latin typeface="Gill Sans MT"/>
                        </a:rPr>
                        <a:t>Soraya </a:t>
                      </a:r>
                      <a:r>
                        <a:rPr lang="es-ES" sz="1200" dirty="0" err="1">
                          <a:effectLst/>
                          <a:latin typeface="Gill Sans MT"/>
                        </a:rPr>
                        <a:t>Mustapha</a:t>
                      </a:r>
                      <a:r>
                        <a:rPr lang="es-ES" sz="1200" dirty="0">
                          <a:effectLst/>
                          <a:latin typeface="Gill Sans MT"/>
                        </a:rPr>
                        <a:t> </a:t>
                      </a:r>
                      <a:r>
                        <a:rPr lang="es-ES" sz="1200" dirty="0" err="1">
                          <a:effectLst/>
                          <a:latin typeface="Gill Sans MT"/>
                        </a:rPr>
                        <a:t>Khallow</a:t>
                      </a:r>
                      <a:r>
                        <a:rPr lang="es-ES" sz="1200" dirty="0">
                          <a:effectLst/>
                          <a:latin typeface="Gill Sans MT"/>
                        </a:rPr>
                        <a:t>‬</a:t>
                      </a:r>
                      <a:endParaRPr lang="es-ES"/>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397334493"/>
                  </a:ext>
                </a:extLst>
              </a:tr>
              <a:tr h="1215094">
                <a:tc gridSpan="6">
                  <a:txBody>
                    <a:bodyPr/>
                    <a:lstStyle/>
                    <a:p>
                      <a:pPr fontAlgn="auto"/>
                      <a:endParaRPr lang="es-ES" sz="1000">
                        <a:effectLst/>
                        <a:latin typeface="Arial" panose="020B0604020202020204" pitchFamily="34" charset="0"/>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56236066"/>
                  </a:ext>
                </a:extLst>
              </a:tr>
            </a:tbl>
          </a:graphicData>
        </a:graphic>
      </p:graphicFrame>
      <p:pic>
        <p:nvPicPr>
          <p:cNvPr id="12" name="Imagen 11" descr="Logotipo&#10;&#10;Descripción generada automáticamente">
            <a:extLst>
              <a:ext uri="{FF2B5EF4-FFF2-40B4-BE49-F238E27FC236}">
                <a16:creationId xmlns:a16="http://schemas.microsoft.com/office/drawing/2014/main" id="{22C7C27C-F740-71AC-3308-92BA2EB7D648}"/>
              </a:ext>
            </a:extLst>
          </p:cNvPr>
          <p:cNvPicPr>
            <a:picLocks noChangeAspect="1"/>
          </p:cNvPicPr>
          <p:nvPr/>
        </p:nvPicPr>
        <p:blipFill>
          <a:blip r:embed="rId4"/>
          <a:stretch>
            <a:fillRect/>
          </a:stretch>
        </p:blipFill>
        <p:spPr>
          <a:xfrm>
            <a:off x="9943133" y="-3959"/>
            <a:ext cx="1974229" cy="1462644"/>
          </a:xfrm>
          <a:prstGeom prst="rect">
            <a:avLst/>
          </a:prstGeom>
        </p:spPr>
      </p:pic>
      <p:cxnSp>
        <p:nvCxnSpPr>
          <p:cNvPr id="14" name="Conector recto de flecha 13">
            <a:extLst>
              <a:ext uri="{FF2B5EF4-FFF2-40B4-BE49-F238E27FC236}">
                <a16:creationId xmlns:a16="http://schemas.microsoft.com/office/drawing/2014/main" id="{72A19A52-2083-EF15-9A1C-9BC718ECBB6A}"/>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485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C577AA24-BCEB-A239-2777-68E94D3B4D4B}"/>
              </a:ext>
            </a:extLst>
          </p:cNvPr>
          <p:cNvGraphicFramePr>
            <a:graphicFrameLocks noGrp="1"/>
          </p:cNvGraphicFramePr>
          <p:nvPr>
            <p:extLst>
              <p:ext uri="{D42A27DB-BD31-4B8C-83A1-F6EECF244321}">
                <p14:modId xmlns:p14="http://schemas.microsoft.com/office/powerpoint/2010/main" val="2153957148"/>
              </p:ext>
            </p:extLst>
          </p:nvPr>
        </p:nvGraphicFramePr>
        <p:xfrm>
          <a:off x="168233" y="1068779"/>
          <a:ext cx="11880543" cy="5517165"/>
        </p:xfrm>
        <a:graphic>
          <a:graphicData uri="http://schemas.openxmlformats.org/drawingml/2006/table">
            <a:tbl>
              <a:tblPr firstRow="1" bandRow="1">
                <a:tableStyleId>{5C22544A-7EE6-4342-B048-85BDC9FD1C3A}</a:tableStyleId>
              </a:tblPr>
              <a:tblGrid>
                <a:gridCol w="1026330">
                  <a:extLst>
                    <a:ext uri="{9D8B030D-6E8A-4147-A177-3AD203B41FA5}">
                      <a16:colId xmlns:a16="http://schemas.microsoft.com/office/drawing/2014/main" val="1899666393"/>
                    </a:ext>
                  </a:extLst>
                </a:gridCol>
                <a:gridCol w="2474025">
                  <a:extLst>
                    <a:ext uri="{9D8B030D-6E8A-4147-A177-3AD203B41FA5}">
                      <a16:colId xmlns:a16="http://schemas.microsoft.com/office/drawing/2014/main" val="2192068267"/>
                    </a:ext>
                  </a:extLst>
                </a:gridCol>
                <a:gridCol w="2362693">
                  <a:extLst>
                    <a:ext uri="{9D8B030D-6E8A-4147-A177-3AD203B41FA5}">
                      <a16:colId xmlns:a16="http://schemas.microsoft.com/office/drawing/2014/main" val="2501825545"/>
                    </a:ext>
                  </a:extLst>
                </a:gridCol>
                <a:gridCol w="1756558">
                  <a:extLst>
                    <a:ext uri="{9D8B030D-6E8A-4147-A177-3AD203B41FA5}">
                      <a16:colId xmlns:a16="http://schemas.microsoft.com/office/drawing/2014/main" val="1255161425"/>
                    </a:ext>
                  </a:extLst>
                </a:gridCol>
                <a:gridCol w="2950318">
                  <a:extLst>
                    <a:ext uri="{9D8B030D-6E8A-4147-A177-3AD203B41FA5}">
                      <a16:colId xmlns:a16="http://schemas.microsoft.com/office/drawing/2014/main" val="3455729329"/>
                    </a:ext>
                  </a:extLst>
                </a:gridCol>
                <a:gridCol w="1310619">
                  <a:extLst>
                    <a:ext uri="{9D8B030D-6E8A-4147-A177-3AD203B41FA5}">
                      <a16:colId xmlns:a16="http://schemas.microsoft.com/office/drawing/2014/main" val="1452851731"/>
                    </a:ext>
                  </a:extLst>
                </a:gridCol>
              </a:tblGrid>
              <a:tr h="310825">
                <a:tc>
                  <a:txBody>
                    <a:bodyPr/>
                    <a:lstStyle/>
                    <a:p>
                      <a:pPr algn="ctr" fontAlgn="base"/>
                      <a:r>
                        <a:rPr lang="es-ES" sz="1200" b="1" dirty="0">
                          <a:solidFill>
                            <a:srgbClr val="FFFFFF"/>
                          </a:solidFill>
                          <a:effectLst/>
                          <a:latin typeface="Gill Sans MT"/>
                        </a:rPr>
                        <a:t>País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Consulado/Embajada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Trámite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ca-ES" sz="1200" b="1" err="1">
                          <a:solidFill>
                            <a:srgbClr val="FFFFFF"/>
                          </a:solidFill>
                          <a:effectLst/>
                          <a:latin typeface="Gill Sans MT"/>
                        </a:rPr>
                        <a:t>Coste</a:t>
                      </a:r>
                      <a:endParaRPr lang="ca-ES" sz="1200" b="1">
                        <a:solidFill>
                          <a:srgbClr val="FFFFFF"/>
                        </a:solidFill>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Cita previa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Observaciones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3955456802"/>
                  </a:ext>
                </a:extLst>
              </a:tr>
              <a:tr h="3004655">
                <a:tc>
                  <a:txBody>
                    <a:bodyPr/>
                    <a:lstStyle/>
                    <a:p>
                      <a:pPr fontAlgn="base"/>
                      <a:r>
                        <a:rPr lang="ca-ES" sz="1200" b="1" u="none" dirty="0">
                          <a:effectLst/>
                          <a:latin typeface="Gill Sans MT"/>
                        </a:rPr>
                        <a:t>Guinea</a:t>
                      </a:r>
                      <a:endParaRPr lang="ca-ES" sz="1200" u="none" dirty="0">
                        <a:effectLst/>
                        <a:latin typeface="Gill Sans MT"/>
                      </a:endParaRPr>
                    </a:p>
                    <a:p>
                      <a:pPr lvl="0">
                        <a:buNone/>
                      </a:pPr>
                      <a:r>
                        <a:rPr lang="ca-ES" sz="1200" b="1" u="none" dirty="0">
                          <a:effectLst/>
                          <a:latin typeface="Gill Sans MT"/>
                        </a:rPr>
                        <a:t>Conakry</a:t>
                      </a:r>
                      <a:endParaRPr lang="ca-ES" sz="1200" u="none"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b="1" dirty="0">
                          <a:effectLst/>
                          <a:latin typeface="Gill Sans MT"/>
                        </a:rPr>
                        <a:t>Embajada en Madrid</a:t>
                      </a:r>
                      <a:endParaRPr lang="es-ES" sz="1200" dirty="0">
                        <a:effectLst/>
                        <a:latin typeface="Gill Sans MT"/>
                      </a:endParaRPr>
                    </a:p>
                    <a:p>
                      <a:pPr fontAlgn="base"/>
                      <a:r>
                        <a:rPr lang="es-ES" sz="1200" i="1" dirty="0">
                          <a:effectLst/>
                          <a:latin typeface="Gill Sans MT"/>
                        </a:rPr>
                        <a:t>C/ Luis Muriel 4, 28002, Madrid</a:t>
                      </a:r>
                      <a:br>
                        <a:rPr lang="es-ES" sz="1200" dirty="0">
                          <a:effectLst/>
                          <a:latin typeface="Gill Sans MT"/>
                        </a:rPr>
                      </a:br>
                      <a:r>
                        <a:rPr lang="es-ES" sz="1200" i="1" dirty="0">
                          <a:effectLst/>
                          <a:latin typeface="Gill Sans MT"/>
                        </a:rPr>
                        <a:t>Teléfono:</a:t>
                      </a:r>
                      <a:r>
                        <a:rPr lang="es-ES" sz="1200" dirty="0">
                          <a:effectLst/>
                          <a:latin typeface="Gill Sans MT"/>
                        </a:rPr>
                        <a:t> 914 352 928</a:t>
                      </a:r>
                      <a:br>
                        <a:rPr lang="es-ES" sz="1200" dirty="0">
                          <a:effectLst/>
                          <a:latin typeface="Gill Sans MT"/>
                        </a:rPr>
                      </a:br>
                      <a:r>
                        <a:rPr lang="es-ES" sz="1200" i="1" dirty="0">
                          <a:effectLst/>
                          <a:latin typeface="Gill Sans MT"/>
                        </a:rPr>
                        <a:t>E-mail:</a:t>
                      </a:r>
                      <a:br>
                        <a:rPr lang="es-ES" sz="1200" dirty="0">
                          <a:effectLst/>
                          <a:latin typeface="Gill Sans MT"/>
                        </a:rPr>
                      </a:br>
                      <a:r>
                        <a:rPr lang="es-ES" sz="1200" u="sng" strike="noStrike" dirty="0">
                          <a:solidFill>
                            <a:srgbClr val="000000"/>
                          </a:solidFill>
                          <a:effectLst/>
                          <a:latin typeface="Gill Sans MT"/>
                          <a:hlinkClick r:id="rId2"/>
                        </a:rPr>
                        <a:t>embajada@guineamadrid.es</a:t>
                      </a:r>
                      <a:endParaRPr lang="es-ES" sz="1200" dirty="0">
                        <a:effectLst/>
                        <a:latin typeface="Gill Sans MT"/>
                      </a:endParaRPr>
                    </a:p>
                    <a:p>
                      <a:pPr fontAlgn="base"/>
                      <a:r>
                        <a:rPr lang="es-ES" sz="1200" i="1" dirty="0">
                          <a:effectLst/>
                          <a:latin typeface="Gill Sans MT"/>
                        </a:rPr>
                        <a:t>Web:</a:t>
                      </a:r>
                      <a:r>
                        <a:rPr lang="es-ES" sz="1200" dirty="0">
                          <a:effectLst/>
                          <a:latin typeface="Gill Sans MT"/>
                        </a:rPr>
                        <a:t> </a:t>
                      </a:r>
                      <a:r>
                        <a:rPr lang="es-ES" sz="1200" u="sng" strike="noStrike" dirty="0">
                          <a:solidFill>
                            <a:srgbClr val="000000"/>
                          </a:solidFill>
                          <a:effectLst/>
                          <a:latin typeface="Gill Sans MT"/>
                          <a:hlinkClick r:id="rId3"/>
                        </a:rPr>
                        <a:t>ambaguinee.org</a:t>
                      </a:r>
                      <a:endParaRPr lang="es-ES" sz="1200" dirty="0">
                        <a:effectLst/>
                        <a:latin typeface="Gill Sans MT"/>
                      </a:endParaRPr>
                    </a:p>
                    <a:p>
                      <a:pPr fontAlgn="base"/>
                      <a:br>
                        <a:rPr lang="es-ES" sz="1200" dirty="0">
                          <a:effectLst/>
                          <a:latin typeface="Gill Sans MT"/>
                        </a:rPr>
                      </a:br>
                      <a:r>
                        <a:rPr lang="es-ES" sz="1200" b="1" dirty="0">
                          <a:effectLst/>
                          <a:latin typeface="Gill Sans MT"/>
                        </a:rPr>
                        <a:t>Horario de apertura:</a:t>
                      </a:r>
                      <a:endParaRPr lang="es-ES" sz="1200" dirty="0">
                        <a:effectLst/>
                        <a:latin typeface="Gill Sans MT"/>
                      </a:endParaRPr>
                    </a:p>
                    <a:p>
                      <a:pPr fontAlgn="base"/>
                      <a:r>
                        <a:rPr lang="es-ES" sz="1200" dirty="0">
                          <a:effectLst/>
                          <a:latin typeface="Gill Sans MT"/>
                        </a:rPr>
                        <a:t>Lunes a viernes 9:00 -16:00 </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marL="0" indent="0" fontAlgn="base">
                        <a:buNone/>
                      </a:pPr>
                      <a:r>
                        <a:rPr lang="ca-ES" sz="1200" b="1" dirty="0" err="1">
                          <a:effectLst/>
                          <a:latin typeface="Gill Sans MT"/>
                        </a:rPr>
                        <a:t>Renovación</a:t>
                      </a:r>
                      <a:r>
                        <a:rPr lang="ca-ES" sz="1200" b="1" dirty="0">
                          <a:effectLst/>
                          <a:latin typeface="Gill Sans MT"/>
                        </a:rPr>
                        <a:t> </a:t>
                      </a:r>
                      <a:r>
                        <a:rPr lang="ca-ES" sz="1200" b="1" dirty="0" err="1">
                          <a:effectLst/>
                          <a:latin typeface="Gill Sans MT"/>
                        </a:rPr>
                        <a:t>Pasaporte</a:t>
                      </a:r>
                      <a:r>
                        <a:rPr lang="ca-ES" sz="1200" b="1" dirty="0">
                          <a:effectLst/>
                          <a:latin typeface="Gill Sans MT"/>
                        </a:rPr>
                        <a:t>:</a:t>
                      </a:r>
                      <a:endParaRPr lang="ca-ES" sz="1200" dirty="0">
                        <a:effectLst/>
                        <a:latin typeface="Gill Sans MT"/>
                      </a:endParaRPr>
                    </a:p>
                    <a:p>
                      <a:pPr marL="0" lvl="0" indent="0">
                        <a:buNone/>
                      </a:pPr>
                      <a:endParaRPr lang="ca-ES" sz="1200" b="1" dirty="0">
                        <a:effectLst/>
                        <a:latin typeface="Gill Sans MT"/>
                      </a:endParaRPr>
                    </a:p>
                    <a:p>
                      <a:pPr marL="171450" lvl="0" indent="-171450">
                        <a:buFont typeface="Calibri"/>
                        <a:buChar char="-"/>
                      </a:pPr>
                      <a:r>
                        <a:rPr lang="ca-ES" sz="1200" b="0" dirty="0">
                          <a:effectLst/>
                          <a:latin typeface="Gill Sans MT"/>
                        </a:rPr>
                        <a:t>5 </a:t>
                      </a:r>
                      <a:r>
                        <a:rPr lang="ca-ES" sz="1200" b="0" dirty="0" err="1">
                          <a:effectLst/>
                          <a:latin typeface="Gill Sans MT"/>
                        </a:rPr>
                        <a:t>años</a:t>
                      </a:r>
                      <a:r>
                        <a:rPr lang="ca-ES" sz="1200" b="0" dirty="0">
                          <a:effectLst/>
                          <a:latin typeface="Gill Sans MT"/>
                        </a:rPr>
                        <a:t> de </a:t>
                      </a:r>
                      <a:r>
                        <a:rPr lang="ca-ES" sz="1200" b="0" dirty="0" err="1">
                          <a:effectLst/>
                          <a:latin typeface="Gill Sans MT"/>
                        </a:rPr>
                        <a:t>validez</a:t>
                      </a:r>
                      <a:r>
                        <a:rPr lang="ca-ES" sz="1200" b="0" dirty="0">
                          <a:effectLst/>
                          <a:latin typeface="Gill Sans MT"/>
                        </a:rPr>
                        <a:t> (32 </a:t>
                      </a:r>
                      <a:r>
                        <a:rPr lang="ca-ES" sz="1200" b="0" dirty="0" err="1">
                          <a:effectLst/>
                          <a:latin typeface="Gill Sans MT"/>
                        </a:rPr>
                        <a:t>páginas</a:t>
                      </a:r>
                      <a:r>
                        <a:rPr lang="ca-ES" sz="1200" b="0" dirty="0">
                          <a:effectLst/>
                          <a:latin typeface="Gill Sans MT"/>
                        </a:rPr>
                        <a:t>)</a:t>
                      </a:r>
                    </a:p>
                    <a:p>
                      <a:pPr marL="171450" lvl="0" indent="-171450">
                        <a:buFont typeface="Calibri"/>
                        <a:buChar char="-"/>
                      </a:pPr>
                      <a:endParaRPr lang="ca-ES" sz="1200" b="0" dirty="0">
                        <a:effectLst/>
                        <a:latin typeface="Gill Sans MT"/>
                      </a:endParaRPr>
                    </a:p>
                    <a:p>
                      <a:pPr marL="171450" lvl="0" indent="-171450">
                        <a:buFont typeface="Calibri"/>
                        <a:buChar char="-"/>
                      </a:pPr>
                      <a:r>
                        <a:rPr lang="ca-ES" sz="1200" b="0" dirty="0">
                          <a:effectLst/>
                          <a:latin typeface="Gill Sans MT"/>
                        </a:rPr>
                        <a:t>10 </a:t>
                      </a:r>
                      <a:r>
                        <a:rPr lang="ca-ES" sz="1200" b="0" dirty="0" err="1">
                          <a:effectLst/>
                          <a:latin typeface="Gill Sans MT"/>
                        </a:rPr>
                        <a:t>años</a:t>
                      </a:r>
                      <a:r>
                        <a:rPr lang="ca-ES" sz="1200" b="0" dirty="0">
                          <a:effectLst/>
                          <a:latin typeface="Gill Sans MT"/>
                        </a:rPr>
                        <a:t> de </a:t>
                      </a:r>
                      <a:r>
                        <a:rPr lang="ca-ES" sz="1200" b="0" dirty="0" err="1">
                          <a:effectLst/>
                          <a:latin typeface="Gill Sans MT"/>
                        </a:rPr>
                        <a:t>validez</a:t>
                      </a:r>
                      <a:r>
                        <a:rPr lang="ca-ES" sz="1200" b="0" dirty="0">
                          <a:effectLst/>
                          <a:latin typeface="Gill Sans MT"/>
                        </a:rPr>
                        <a:t> (50 </a:t>
                      </a:r>
                      <a:r>
                        <a:rPr lang="ca-ES" sz="1200" b="0" dirty="0" err="1">
                          <a:effectLst/>
                          <a:latin typeface="Gill Sans MT"/>
                        </a:rPr>
                        <a:t>páginas</a:t>
                      </a:r>
                      <a:r>
                        <a:rPr lang="ca-ES" sz="1200" b="0" dirty="0">
                          <a:effectLst/>
                          <a:latin typeface="Gill Sans MT"/>
                        </a:rPr>
                        <a:t>)</a:t>
                      </a:r>
                      <a:endParaRPr lang="ca-ES" dirty="0"/>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endParaRPr lang="es-ES" sz="1200" dirty="0">
                        <a:effectLst/>
                        <a:latin typeface="Gill Sans MT"/>
                      </a:endParaRPr>
                    </a:p>
                    <a:p>
                      <a:pPr lvl="0">
                        <a:buNone/>
                      </a:pPr>
                      <a:endParaRPr lang="es-ES" sz="1200" dirty="0">
                        <a:effectLst/>
                        <a:latin typeface="Gill Sans MT"/>
                      </a:endParaRPr>
                    </a:p>
                    <a:p>
                      <a:pPr lvl="0">
                        <a:buNone/>
                      </a:pPr>
                      <a:r>
                        <a:rPr lang="es-ES" sz="1200" dirty="0">
                          <a:effectLst/>
                          <a:latin typeface="Gill Sans MT"/>
                        </a:rPr>
                        <a:t>-150 USD = 138,44€</a:t>
                      </a:r>
                      <a:endParaRPr lang="es-ES" dirty="0"/>
                    </a:p>
                    <a:p>
                      <a:pPr lvl="0">
                        <a:buNone/>
                      </a:pPr>
                      <a:endParaRPr lang="es-ES" sz="1200" dirty="0">
                        <a:effectLst/>
                        <a:latin typeface="Gill Sans MT"/>
                      </a:endParaRPr>
                    </a:p>
                    <a:p>
                      <a:pPr fontAlgn="base"/>
                      <a:r>
                        <a:rPr lang="es-ES" sz="1200" dirty="0">
                          <a:effectLst/>
                          <a:latin typeface="Gill Sans MT"/>
                        </a:rPr>
                        <a:t>-300 USD = 276,88€</a:t>
                      </a:r>
                    </a:p>
                    <a:p>
                      <a:pPr lvl="0">
                        <a:buNone/>
                      </a:pPr>
                      <a:endParaRPr lang="es-ES" sz="1200" dirty="0">
                        <a:effectLst/>
                        <a:latin typeface="Gill Sans MT"/>
                      </a:endParaRPr>
                    </a:p>
                    <a:p>
                      <a:pPr lvl="0">
                        <a:buNone/>
                      </a:pPr>
                      <a:endParaRPr lang="es-ES" sz="1200" dirty="0">
                        <a:effectLst/>
                        <a:latin typeface="Gill Sans MT"/>
                      </a:endParaRPr>
                    </a:p>
                    <a:p>
                      <a:pPr fontAlgn="base"/>
                      <a:r>
                        <a:rPr lang="es-ES" sz="1200" dirty="0">
                          <a:effectLst/>
                          <a:latin typeface="Gill Sans MT"/>
                        </a:rPr>
                        <a:t>(la cantidad varía según el valor de conversión de la moneda)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dirty="0">
                          <a:effectLst/>
                          <a:latin typeface="Gill Sans MT"/>
                        </a:rPr>
                        <a:t>Implantación de un nuevo sistema informático y tramitación  de pasaportes biométricos a los ciudadanos guineanos residentes en el extranjero:</a:t>
                      </a:r>
                    </a:p>
                    <a:p>
                      <a:pPr fontAlgn="base"/>
                      <a:r>
                        <a:rPr lang="es-ES" sz="1200" i="1" dirty="0">
                          <a:effectLst/>
                          <a:latin typeface="Gill Sans MT"/>
                        </a:rPr>
                        <a:t>es.ambaguinee.org</a:t>
                      </a:r>
                      <a:endParaRPr lang="es-ES" sz="1200" dirty="0">
                        <a:effectLst/>
                        <a:latin typeface="Gill Sans MT"/>
                      </a:endParaRPr>
                    </a:p>
                    <a:p>
                      <a:pPr fontAlgn="base"/>
                      <a:r>
                        <a:rPr lang="es-ES" sz="1200" i="1" dirty="0">
                          <a:effectLst/>
                          <a:latin typeface="Gill Sans MT"/>
                        </a:rPr>
                        <a:t>Reserva de citas en línea </a:t>
                      </a:r>
                      <a:endParaRPr lang="es-ES" sz="1200" dirty="0">
                        <a:effectLst/>
                        <a:latin typeface="Gill Sans MT"/>
                      </a:endParaRPr>
                    </a:p>
                    <a:p>
                      <a:pPr fontAlgn="base"/>
                      <a:r>
                        <a:rPr lang="es-ES" sz="1200" u="sng" strike="noStrike" dirty="0">
                          <a:solidFill>
                            <a:srgbClr val="000000"/>
                          </a:solidFill>
                          <a:effectLst/>
                          <a:latin typeface="Gill Sans MT"/>
                          <a:hlinkClick r:id="rId4"/>
                        </a:rPr>
                        <a:t>EKAIDI (ambaguinee.org)</a:t>
                      </a:r>
                      <a:endParaRPr lang="es-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auto"/>
                      <a:endParaRPr lang="es-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2318986719"/>
                  </a:ext>
                </a:extLst>
              </a:tr>
              <a:tr h="2201685">
                <a:tc gridSpan="6">
                  <a:txBody>
                    <a:bodyPr/>
                    <a:lstStyle/>
                    <a:p>
                      <a:pPr fontAlgn="base"/>
                      <a:r>
                        <a:rPr lang="es-ES" sz="1200" b="1" u="sng" dirty="0">
                          <a:effectLst/>
                          <a:latin typeface="Gill Sans MT"/>
                        </a:rPr>
                        <a:t>REQUISITOS:</a:t>
                      </a:r>
                      <a:endParaRPr lang="es-ES" sz="1200" dirty="0">
                        <a:effectLst/>
                        <a:latin typeface="Gill Sans MT"/>
                      </a:endParaRPr>
                    </a:p>
                    <a:p>
                      <a:pPr fontAlgn="base"/>
                      <a:r>
                        <a:rPr lang="es-ES" sz="1200" b="1" dirty="0">
                          <a:effectLst/>
                          <a:latin typeface="Gill Sans MT"/>
                        </a:rPr>
                        <a:t>Procedimiento on-line. Comunicado de la Embajada 004/2021:</a:t>
                      </a:r>
                      <a:endParaRPr lang="es-ES" sz="1200" dirty="0">
                        <a:effectLst/>
                        <a:latin typeface="Gill Sans MT"/>
                      </a:endParaRPr>
                    </a:p>
                    <a:p>
                      <a:pPr algn="just" fontAlgn="base"/>
                      <a:r>
                        <a:rPr lang="es-ES" sz="1200" dirty="0">
                          <a:effectLst/>
                          <a:latin typeface="Gill Sans MT"/>
                        </a:rPr>
                        <a:t>Para la tramitación de un expediente, el solicitante deberá, después de solicitarlo en el enlace es.ambaguinee.org:</a:t>
                      </a:r>
                    </a:p>
                    <a:p>
                      <a:pPr algn="just" fontAlgn="base"/>
                      <a:r>
                        <a:rPr lang="es-ES" sz="1200" dirty="0">
                          <a:effectLst/>
                          <a:latin typeface="Gill Sans MT"/>
                        </a:rPr>
                        <a:t>1- Realizar inmediatamente la </a:t>
                      </a:r>
                      <a:r>
                        <a:rPr lang="es-ES" sz="1200" u="sng" dirty="0">
                          <a:effectLst/>
                          <a:latin typeface="Gill Sans MT"/>
                        </a:rPr>
                        <a:t>transferencia</a:t>
                      </a:r>
                      <a:r>
                        <a:rPr lang="es-ES" sz="1200" dirty="0">
                          <a:effectLst/>
                          <a:latin typeface="Gill Sans MT"/>
                        </a:rPr>
                        <a:t> a la cuenta bancaria de la Embajada: ES59 2038 1027 57 6000905820 poniendo como asunto el número de expediente </a:t>
                      </a:r>
                      <a:r>
                        <a:rPr lang="es-ES" sz="1200" dirty="0" err="1">
                          <a:effectLst/>
                          <a:latin typeface="Gill Sans MT"/>
                        </a:rPr>
                        <a:t>QRETxxxxxx</a:t>
                      </a:r>
                      <a:endParaRPr lang="es-ES" sz="1200">
                        <a:effectLst/>
                        <a:latin typeface="Gill Sans MT"/>
                      </a:endParaRPr>
                    </a:p>
                    <a:p>
                      <a:pPr algn="just" fontAlgn="base"/>
                      <a:r>
                        <a:rPr lang="es-ES" sz="1200" dirty="0">
                          <a:effectLst/>
                          <a:latin typeface="Gill Sans MT"/>
                        </a:rPr>
                        <a:t>2- Enviar un </a:t>
                      </a:r>
                      <a:r>
                        <a:rPr lang="es-ES" sz="1200" u="sng" dirty="0">
                          <a:effectLst/>
                          <a:latin typeface="Gill Sans MT"/>
                        </a:rPr>
                        <a:t>correo electrónico</a:t>
                      </a:r>
                      <a:r>
                        <a:rPr lang="es-ES" sz="1200" dirty="0">
                          <a:effectLst/>
                          <a:latin typeface="Gill Sans MT"/>
                        </a:rPr>
                        <a:t> a la Embajada </a:t>
                      </a:r>
                      <a:r>
                        <a:rPr lang="es-ES" sz="1200" u="sng" strike="noStrike" dirty="0">
                          <a:solidFill>
                            <a:srgbClr val="000000"/>
                          </a:solidFill>
                          <a:effectLst/>
                          <a:latin typeface="Gill Sans MT"/>
                          <a:hlinkClick r:id="rId5"/>
                        </a:rPr>
                        <a:t>«consulat-es@ambaguinee.org»</a:t>
                      </a:r>
                      <a:r>
                        <a:rPr lang="es-ES" sz="1200" dirty="0">
                          <a:effectLst/>
                          <a:latin typeface="Gill Sans MT"/>
                        </a:rPr>
                        <a:t> con el número de expediente y una captura de pantalla de la transacción adjunta.</a:t>
                      </a:r>
                    </a:p>
                    <a:p>
                      <a:pPr fontAlgn="base"/>
                      <a:r>
                        <a:rPr lang="es-ES" sz="1200" b="1" dirty="0">
                          <a:effectLst/>
                          <a:latin typeface="Gill Sans MT"/>
                        </a:rPr>
                        <a:t>Documentación:</a:t>
                      </a:r>
                      <a:r>
                        <a:rPr lang="es-ES" sz="1200" dirty="0">
                          <a:effectLst/>
                          <a:latin typeface="Gill Sans MT"/>
                        </a:rPr>
                        <a:t> </a:t>
                      </a:r>
                    </a:p>
                    <a:p>
                      <a:pPr fontAlgn="base"/>
                      <a:r>
                        <a:rPr lang="es-ES" sz="1200" dirty="0">
                          <a:effectLst/>
                          <a:latin typeface="Gill Sans MT"/>
                        </a:rPr>
                        <a:t> - Copia de la partida de nacimiento. </a:t>
                      </a:r>
                    </a:p>
                    <a:p>
                      <a:pPr fontAlgn="base"/>
                      <a:r>
                        <a:rPr lang="es-ES" sz="1200" dirty="0">
                          <a:effectLst/>
                          <a:latin typeface="Gill Sans MT"/>
                        </a:rPr>
                        <a:t> - Copia de la tarjeta consular válida. </a:t>
                      </a:r>
                    </a:p>
                    <a:p>
                      <a:pPr fontAlgn="base"/>
                      <a:r>
                        <a:rPr lang="es-ES" sz="1200" dirty="0">
                          <a:effectLst/>
                          <a:latin typeface="Gill Sans MT"/>
                        </a:rPr>
                        <a:t> - Justificante de pago. </a:t>
                      </a:r>
                    </a:p>
                    <a:p>
                      <a:pPr fontAlgn="base"/>
                      <a:r>
                        <a:rPr lang="es-ES" sz="1200" dirty="0">
                          <a:effectLst/>
                          <a:latin typeface="Gill Sans MT"/>
                        </a:rPr>
                        <a:t> - Dos fotos de identidad (fondo blanco).</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598756444"/>
                  </a:ext>
                </a:extLst>
              </a:tr>
            </a:tbl>
          </a:graphicData>
        </a:graphic>
      </p:graphicFrame>
      <p:pic>
        <p:nvPicPr>
          <p:cNvPr id="12" name="Imagen 11" descr="Logotipo&#10;&#10;Descripción generada automáticamente">
            <a:extLst>
              <a:ext uri="{FF2B5EF4-FFF2-40B4-BE49-F238E27FC236}">
                <a16:creationId xmlns:a16="http://schemas.microsoft.com/office/drawing/2014/main" id="{8D7DB463-B588-3B3F-442A-B34F3A60648E}"/>
              </a:ext>
            </a:extLst>
          </p:cNvPr>
          <p:cNvPicPr>
            <a:picLocks noChangeAspect="1"/>
          </p:cNvPicPr>
          <p:nvPr/>
        </p:nvPicPr>
        <p:blipFill>
          <a:blip r:embed="rId6"/>
          <a:stretch>
            <a:fillRect/>
          </a:stretch>
        </p:blipFill>
        <p:spPr>
          <a:xfrm>
            <a:off x="9943133" y="-3959"/>
            <a:ext cx="1974229" cy="1462644"/>
          </a:xfrm>
          <a:prstGeom prst="rect">
            <a:avLst/>
          </a:prstGeom>
        </p:spPr>
      </p:pic>
      <p:cxnSp>
        <p:nvCxnSpPr>
          <p:cNvPr id="14" name="Conector recto de flecha 13">
            <a:extLst>
              <a:ext uri="{FF2B5EF4-FFF2-40B4-BE49-F238E27FC236}">
                <a16:creationId xmlns:a16="http://schemas.microsoft.com/office/drawing/2014/main" id="{EDA4A2AF-1BAB-A5C5-64CB-2B2F22FBEB63}"/>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9190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C36254A3-A759-8FDA-2BE6-CC587A80B3AB}"/>
              </a:ext>
            </a:extLst>
          </p:cNvPr>
          <p:cNvGraphicFramePr>
            <a:graphicFrameLocks noGrp="1"/>
          </p:cNvGraphicFramePr>
          <p:nvPr>
            <p:extLst>
              <p:ext uri="{D42A27DB-BD31-4B8C-83A1-F6EECF244321}">
                <p14:modId xmlns:p14="http://schemas.microsoft.com/office/powerpoint/2010/main" val="1628300028"/>
              </p:ext>
            </p:extLst>
          </p:nvPr>
        </p:nvGraphicFramePr>
        <p:xfrm>
          <a:off x="227610" y="1108363"/>
          <a:ext cx="11734936" cy="4932258"/>
        </p:xfrm>
        <a:graphic>
          <a:graphicData uri="http://schemas.openxmlformats.org/drawingml/2006/table">
            <a:tbl>
              <a:tblPr firstRow="1" bandRow="1">
                <a:tableStyleId>{5C22544A-7EE6-4342-B048-85BDC9FD1C3A}</a:tableStyleId>
              </a:tblPr>
              <a:tblGrid>
                <a:gridCol w="865907">
                  <a:extLst>
                    <a:ext uri="{9D8B030D-6E8A-4147-A177-3AD203B41FA5}">
                      <a16:colId xmlns:a16="http://schemas.microsoft.com/office/drawing/2014/main" val="1276654622"/>
                    </a:ext>
                  </a:extLst>
                </a:gridCol>
                <a:gridCol w="3018311">
                  <a:extLst>
                    <a:ext uri="{9D8B030D-6E8A-4147-A177-3AD203B41FA5}">
                      <a16:colId xmlns:a16="http://schemas.microsoft.com/office/drawing/2014/main" val="3189902129"/>
                    </a:ext>
                  </a:extLst>
                </a:gridCol>
                <a:gridCol w="2359642">
                  <a:extLst>
                    <a:ext uri="{9D8B030D-6E8A-4147-A177-3AD203B41FA5}">
                      <a16:colId xmlns:a16="http://schemas.microsoft.com/office/drawing/2014/main" val="3430396359"/>
                    </a:ext>
                  </a:extLst>
                </a:gridCol>
                <a:gridCol w="874941">
                  <a:extLst>
                    <a:ext uri="{9D8B030D-6E8A-4147-A177-3AD203B41FA5}">
                      <a16:colId xmlns:a16="http://schemas.microsoft.com/office/drawing/2014/main" val="2290160447"/>
                    </a:ext>
                  </a:extLst>
                </a:gridCol>
                <a:gridCol w="2310140">
                  <a:extLst>
                    <a:ext uri="{9D8B030D-6E8A-4147-A177-3AD203B41FA5}">
                      <a16:colId xmlns:a16="http://schemas.microsoft.com/office/drawing/2014/main" val="2768592808"/>
                    </a:ext>
                  </a:extLst>
                </a:gridCol>
                <a:gridCol w="2305995">
                  <a:extLst>
                    <a:ext uri="{9D8B030D-6E8A-4147-A177-3AD203B41FA5}">
                      <a16:colId xmlns:a16="http://schemas.microsoft.com/office/drawing/2014/main" val="4124929497"/>
                    </a:ext>
                  </a:extLst>
                </a:gridCol>
              </a:tblGrid>
              <a:tr h="307278">
                <a:tc>
                  <a:txBody>
                    <a:bodyPr/>
                    <a:lstStyle/>
                    <a:p>
                      <a:pPr algn="ctr" fontAlgn="base"/>
                      <a:r>
                        <a:rPr lang="es-ES" sz="1200" b="1" dirty="0">
                          <a:solidFill>
                            <a:srgbClr val="FFFFFF"/>
                          </a:solidFill>
                          <a:effectLst/>
                          <a:latin typeface="Gill Sans MT"/>
                        </a:rPr>
                        <a:t>País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Consulado/Embajada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Trámite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ca-ES" sz="1200" b="1" err="1">
                          <a:solidFill>
                            <a:srgbClr val="FFFFFF"/>
                          </a:solidFill>
                          <a:effectLst/>
                          <a:latin typeface="Gill Sans MT"/>
                        </a:rPr>
                        <a:t>Coste</a:t>
                      </a:r>
                      <a:endParaRPr lang="ca-ES" sz="1200" b="1">
                        <a:solidFill>
                          <a:srgbClr val="FFFFFF"/>
                        </a:solidFill>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Cita previa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Observaciones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418604526"/>
                  </a:ext>
                </a:extLst>
              </a:tr>
              <a:tr h="2474025">
                <a:tc>
                  <a:txBody>
                    <a:bodyPr/>
                    <a:lstStyle/>
                    <a:p>
                      <a:pPr fontAlgn="base"/>
                      <a:r>
                        <a:rPr lang="ca-ES" sz="1200" b="1" u="none" dirty="0">
                          <a:effectLst/>
                          <a:latin typeface="Gill Sans MT"/>
                        </a:rPr>
                        <a:t>Ghana</a:t>
                      </a:r>
                      <a:endParaRPr lang="ca-ES" sz="1200" u="none">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b="1" dirty="0">
                          <a:effectLst/>
                          <a:latin typeface="Gill Sans MT"/>
                        </a:rPr>
                        <a:t>Embajada en Madrid</a:t>
                      </a:r>
                      <a:endParaRPr lang="es-ES" sz="1200" dirty="0">
                        <a:effectLst/>
                        <a:latin typeface="Gill Sans MT"/>
                      </a:endParaRPr>
                    </a:p>
                    <a:p>
                      <a:pPr fontAlgn="base"/>
                      <a:r>
                        <a:rPr lang="es-ES" sz="1200" i="1" dirty="0">
                          <a:effectLst/>
                          <a:latin typeface="Gill Sans MT"/>
                        </a:rPr>
                        <a:t>C/Hernández de Tejada 10, 28027 Madrid</a:t>
                      </a:r>
                    </a:p>
                    <a:p>
                      <a:pPr fontAlgn="base"/>
                      <a:r>
                        <a:rPr lang="es-ES" sz="1200" i="1" dirty="0" err="1">
                          <a:effectLst/>
                          <a:latin typeface="Gill Sans MT"/>
                        </a:rPr>
                        <a:t>Telf</a:t>
                      </a:r>
                      <a:r>
                        <a:rPr lang="es-ES" sz="1200" dirty="0">
                          <a:effectLst/>
                          <a:latin typeface="Gill Sans MT"/>
                        </a:rPr>
                        <a:t>: 915 670 440 / 915 670 390</a:t>
                      </a:r>
                    </a:p>
                    <a:p>
                      <a:pPr fontAlgn="base"/>
                      <a:r>
                        <a:rPr lang="es-ES" sz="1200" i="1" dirty="0">
                          <a:effectLst/>
                          <a:latin typeface="Gill Sans MT"/>
                        </a:rPr>
                        <a:t>E-mail:</a:t>
                      </a:r>
                    </a:p>
                    <a:p>
                      <a:pPr fontAlgn="base"/>
                      <a:r>
                        <a:rPr lang="es-ES" sz="1200" u="sng" strike="noStrike" dirty="0">
                          <a:solidFill>
                            <a:srgbClr val="000000"/>
                          </a:solidFill>
                          <a:effectLst/>
                          <a:latin typeface="Gill Sans MT"/>
                          <a:hlinkClick r:id="rId2"/>
                        </a:rPr>
                        <a:t>info@ghanaembassy.es</a:t>
                      </a:r>
                      <a:endParaRPr lang="es-ES" sz="1200" dirty="0">
                        <a:effectLst/>
                        <a:latin typeface="Gill Sans MT"/>
                      </a:endParaRPr>
                    </a:p>
                    <a:p>
                      <a:pPr fontAlgn="base"/>
                      <a:r>
                        <a:rPr lang="es-ES" sz="1200" u="sng" strike="noStrike" dirty="0">
                          <a:solidFill>
                            <a:srgbClr val="000000"/>
                          </a:solidFill>
                          <a:effectLst/>
                          <a:latin typeface="Gill Sans MT"/>
                          <a:hlinkClick r:id="rId3"/>
                        </a:rPr>
                        <a:t>consular@ghanaembassy.es</a:t>
                      </a:r>
                      <a:endParaRPr lang="es-ES" sz="1200" dirty="0">
                        <a:effectLst/>
                        <a:latin typeface="Gill Sans MT"/>
                      </a:endParaRPr>
                    </a:p>
                    <a:p>
                      <a:pPr fontAlgn="base"/>
                      <a:r>
                        <a:rPr lang="es-ES" sz="1200" i="1" dirty="0">
                          <a:effectLst/>
                          <a:latin typeface="Gill Sans MT"/>
                        </a:rPr>
                        <a:t>Web:</a:t>
                      </a:r>
                      <a:r>
                        <a:rPr lang="es-ES" sz="1200" dirty="0">
                          <a:effectLst/>
                          <a:latin typeface="Gill Sans MT"/>
                        </a:rPr>
                        <a:t> </a:t>
                      </a:r>
                      <a:r>
                        <a:rPr lang="es-ES" sz="1200" u="sng" strike="noStrike" dirty="0">
                          <a:solidFill>
                            <a:srgbClr val="000000"/>
                          </a:solidFill>
                          <a:effectLst/>
                          <a:latin typeface="Gill Sans MT"/>
                          <a:hlinkClick r:id="rId4"/>
                        </a:rPr>
                        <a:t>mfa.gov.gh</a:t>
                      </a:r>
                      <a:endParaRPr lang="es-ES" sz="1200" dirty="0">
                        <a:effectLst/>
                        <a:latin typeface="Gill Sans MT"/>
                      </a:endParaRPr>
                    </a:p>
                    <a:p>
                      <a:pPr lvl="0">
                        <a:buNone/>
                      </a:pPr>
                      <a:endParaRPr lang="es-ES" sz="1200" u="sng" strike="noStrike" dirty="0">
                        <a:solidFill>
                          <a:srgbClr val="000000"/>
                        </a:solidFill>
                        <a:effectLst/>
                        <a:latin typeface="Gill Sans MT"/>
                      </a:endParaRPr>
                    </a:p>
                    <a:p>
                      <a:pPr fontAlgn="base"/>
                      <a:r>
                        <a:rPr lang="es-ES" sz="1200" b="1" dirty="0">
                          <a:effectLst/>
                          <a:latin typeface="Gill Sans MT"/>
                        </a:rPr>
                        <a:t>Horario de atención: </a:t>
                      </a:r>
                      <a:endParaRPr lang="es-ES" sz="1200" dirty="0">
                        <a:effectLst/>
                        <a:latin typeface="Gill Sans MT"/>
                      </a:endParaRPr>
                    </a:p>
                    <a:p>
                      <a:pPr fontAlgn="base"/>
                      <a:r>
                        <a:rPr lang="es-ES" sz="1200" dirty="0">
                          <a:effectLst/>
                          <a:latin typeface="Gill Sans MT"/>
                        </a:rPr>
                        <a:t>Lunes a viernes 09:30-15.00 </a:t>
                      </a:r>
                    </a:p>
                    <a:p>
                      <a:pPr fontAlgn="base"/>
                      <a:r>
                        <a:rPr lang="es-ES" sz="1200" b="1" dirty="0">
                          <a:effectLst/>
                          <a:latin typeface="Gill Sans MT"/>
                        </a:rPr>
                        <a:t>Pasaportes: </a:t>
                      </a:r>
                      <a:endParaRPr lang="es-ES" sz="1200" dirty="0">
                        <a:effectLst/>
                        <a:latin typeface="Gill Sans MT"/>
                      </a:endParaRPr>
                    </a:p>
                    <a:p>
                      <a:pPr fontAlgn="base"/>
                      <a:r>
                        <a:rPr lang="es-ES" sz="1200" dirty="0">
                          <a:effectLst/>
                          <a:latin typeface="Gill Sans MT"/>
                        </a:rPr>
                        <a:t>Lunes a jueves 10:30-14:30</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marL="0" lvl="0" indent="0" fontAlgn="base">
                        <a:buNone/>
                      </a:pPr>
                      <a:r>
                        <a:rPr lang="es-ES" sz="1200" b="1" dirty="0">
                          <a:effectLst/>
                          <a:latin typeface="Gill Sans MT"/>
                        </a:rPr>
                        <a:t>Pasaporte: </a:t>
                      </a:r>
                      <a:r>
                        <a:rPr lang="es-ES" sz="1200" dirty="0">
                          <a:effectLst/>
                          <a:latin typeface="Gill Sans MT"/>
                        </a:rPr>
                        <a:t>tramitación on-line </a:t>
                      </a:r>
                    </a:p>
                    <a:p>
                      <a:pPr fontAlgn="base"/>
                      <a:r>
                        <a:rPr lang="es-ES" sz="1200" u="sng" strike="noStrike" dirty="0">
                          <a:solidFill>
                            <a:srgbClr val="000000"/>
                          </a:solidFill>
                          <a:effectLst/>
                          <a:latin typeface="Gill Sans MT"/>
                          <a:hlinkClick r:id="rId5"/>
                        </a:rPr>
                        <a:t>Visa&amp;Passport for Ghana (ecimsglobal.com)</a:t>
                      </a:r>
                      <a:endParaRPr lang="es-ES" sz="1200" dirty="0">
                        <a:effectLst/>
                        <a:latin typeface="Gill Sans MT"/>
                      </a:endParaRPr>
                    </a:p>
                    <a:p>
                      <a:pPr lvl="0">
                        <a:buNone/>
                      </a:pPr>
                      <a:endParaRPr lang="es-ES" sz="1200" u="sng" strike="noStrike" dirty="0">
                        <a:solidFill>
                          <a:srgbClr val="000000"/>
                        </a:solidFill>
                        <a:effectLst/>
                        <a:latin typeface="Gill Sans MT"/>
                      </a:endParaRPr>
                    </a:p>
                    <a:p>
                      <a:pPr fontAlgn="base"/>
                      <a:r>
                        <a:rPr lang="es-ES" sz="1200" dirty="0">
                          <a:effectLst/>
                          <a:latin typeface="Gill Sans MT"/>
                        </a:rPr>
                        <a:t>Los solicitantes pueden renovar su pasaporte a partir</a:t>
                      </a:r>
                      <a:r>
                        <a:rPr lang="es-ES" sz="1200" u="sng" dirty="0">
                          <a:effectLst/>
                          <a:latin typeface="Gill Sans MT"/>
                        </a:rPr>
                        <a:t> de seis meses antes</a:t>
                      </a:r>
                      <a:r>
                        <a:rPr lang="es-ES" sz="1200" dirty="0">
                          <a:effectLst/>
                          <a:latin typeface="Gill Sans MT"/>
                        </a:rPr>
                        <a:t> de su vencimiento.</a:t>
                      </a:r>
                    </a:p>
                    <a:p>
                      <a:pPr fontAlgn="base"/>
                      <a:endParaRPr lang="es-ES" sz="1200" dirty="0">
                        <a:effectLst/>
                        <a:latin typeface="Gill Sans MT"/>
                      </a:endParaRPr>
                    </a:p>
                    <a:p>
                      <a:pPr lvl="0">
                        <a:buNone/>
                      </a:pPr>
                      <a:r>
                        <a:rPr lang="es-ES" sz="1200" b="1" dirty="0">
                          <a:effectLst/>
                          <a:latin typeface="Gill Sans MT"/>
                        </a:rPr>
                        <a:t>Antecedentes penales </a:t>
                      </a:r>
                      <a:endParaRPr lang="es-ES" b="1" dirty="0"/>
                    </a:p>
                    <a:p>
                      <a:pPr fontAlgn="base"/>
                      <a:r>
                        <a:rPr lang="es-ES" sz="1200" dirty="0">
                          <a:effectLst/>
                          <a:latin typeface="Gill Sans MT"/>
                        </a:rPr>
                        <a:t>(solicitar en país de origen)</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auto"/>
                      <a:endParaRPr lang="es-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dirty="0">
                          <a:effectLst/>
                          <a:latin typeface="Gill Sans MT"/>
                        </a:rPr>
                        <a:t>Las citas se pueden </a:t>
                      </a:r>
                      <a:r>
                        <a:rPr lang="es-ES" sz="1200" b="1" dirty="0">
                          <a:effectLst/>
                          <a:latin typeface="Gill Sans MT"/>
                        </a:rPr>
                        <a:t>reservar</a:t>
                      </a:r>
                      <a:r>
                        <a:rPr lang="es-ES" sz="1200" dirty="0">
                          <a:effectLst/>
                          <a:latin typeface="Gill Sans MT"/>
                        </a:rPr>
                        <a:t> mientras se completa una solicitud en línea. Seleccione</a:t>
                      </a:r>
                      <a:r>
                        <a:rPr lang="es-ES" sz="1200" i="1" dirty="0">
                          <a:effectLst/>
                          <a:latin typeface="Gill Sans MT"/>
                        </a:rPr>
                        <a:t> 'Servicio de mostrador'</a:t>
                      </a:r>
                      <a:r>
                        <a:rPr lang="es-ES" sz="1200" dirty="0">
                          <a:effectLst/>
                          <a:latin typeface="Gill Sans MT"/>
                        </a:rPr>
                        <a:t> como modo de entrega.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b="1" dirty="0">
                          <a:effectLst/>
                          <a:latin typeface="Gill Sans MT"/>
                        </a:rPr>
                        <a:t>Consulado Honorario de Barcelona.</a:t>
                      </a:r>
                      <a:endParaRPr lang="es-ES" sz="1200" dirty="0">
                        <a:effectLst/>
                        <a:latin typeface="Gill Sans MT"/>
                      </a:endParaRPr>
                    </a:p>
                    <a:p>
                      <a:pPr fontAlgn="base"/>
                      <a:r>
                        <a:rPr lang="es-ES" sz="1200" dirty="0">
                          <a:effectLst/>
                          <a:latin typeface="Gill Sans MT"/>
                        </a:rPr>
                        <a:t>Cerrado permanente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1258018484"/>
                  </a:ext>
                </a:extLst>
              </a:tr>
              <a:tr h="2150955">
                <a:tc gridSpan="6">
                  <a:txBody>
                    <a:bodyPr/>
                    <a:lstStyle/>
                    <a:p>
                      <a:pPr fontAlgn="base"/>
                      <a:r>
                        <a:rPr lang="es-ES" sz="1200" b="1" u="sng" dirty="0">
                          <a:effectLst/>
                          <a:latin typeface="Gill Sans MT"/>
                        </a:rPr>
                        <a:t>REQUISITOS:</a:t>
                      </a:r>
                      <a:r>
                        <a:rPr lang="es-ES" sz="1200" b="1" dirty="0">
                          <a:effectLst/>
                          <a:latin typeface="Gill Sans MT"/>
                        </a:rPr>
                        <a:t>  Proceso de solicitud on-line</a:t>
                      </a:r>
                      <a:endParaRPr lang="es-ES" sz="1200" dirty="0">
                        <a:effectLst/>
                        <a:latin typeface="Gill Sans MT"/>
                      </a:endParaRPr>
                    </a:p>
                    <a:p>
                      <a:pPr lvl="0">
                        <a:buNone/>
                      </a:pPr>
                      <a:endParaRPr lang="es-ES" sz="1200" b="1" dirty="0">
                        <a:effectLst/>
                        <a:latin typeface="Gill Sans MT"/>
                      </a:endParaRPr>
                    </a:p>
                    <a:p>
                      <a:pPr fontAlgn="base"/>
                      <a:r>
                        <a:rPr lang="es-ES" sz="1200" dirty="0">
                          <a:effectLst/>
                          <a:latin typeface="Gill Sans MT"/>
                        </a:rPr>
                        <a:t>Paso 1:  Haga clic en</a:t>
                      </a:r>
                      <a:r>
                        <a:rPr lang="es-ES" sz="1200" b="1" dirty="0">
                          <a:effectLst/>
                          <a:latin typeface="Gill Sans MT"/>
                        </a:rPr>
                        <a:t> Solicitud de visa o Solicitud de pasaporte</a:t>
                      </a:r>
                      <a:r>
                        <a:rPr lang="es-ES" sz="1200" dirty="0">
                          <a:effectLst/>
                          <a:latin typeface="Gill Sans MT"/>
                        </a:rPr>
                        <a:t> para iniciar el proceso de solicitud online después de leer los pasos a continuación.</a:t>
                      </a:r>
                    </a:p>
                    <a:p>
                      <a:pPr fontAlgn="base"/>
                      <a:r>
                        <a:rPr lang="es-ES" sz="1200" dirty="0">
                          <a:effectLst/>
                          <a:latin typeface="Gill Sans MT"/>
                        </a:rPr>
                        <a:t>Paso 2: Lea detenidamente los requisitos de la solicitud y los TÉRMINOS Y CONDICIONES.</a:t>
                      </a:r>
                    </a:p>
                    <a:p>
                      <a:pPr fontAlgn="base"/>
                      <a:r>
                        <a:rPr lang="es-ES" sz="1200" dirty="0">
                          <a:effectLst/>
                          <a:latin typeface="Gill Sans MT"/>
                        </a:rPr>
                        <a:t>Paso 3: Cuando termine de completar la solicitud en línea, recuerde presentar su SOLICITUD; esto debe incluir el </a:t>
                      </a:r>
                      <a:r>
                        <a:rPr lang="es-ES" sz="1200" u="sng" dirty="0">
                          <a:effectLst/>
                          <a:latin typeface="Gill Sans MT"/>
                        </a:rPr>
                        <a:t>pasaporte físico,</a:t>
                      </a:r>
                      <a:r>
                        <a:rPr lang="es-ES" sz="1200" dirty="0">
                          <a:effectLst/>
                          <a:latin typeface="Gill Sans MT"/>
                        </a:rPr>
                        <a:t> el </a:t>
                      </a:r>
                      <a:r>
                        <a:rPr lang="es-ES" sz="1200" u="sng" dirty="0">
                          <a:effectLst/>
                          <a:latin typeface="Gill Sans MT"/>
                        </a:rPr>
                        <a:t>comprobante de pago </a:t>
                      </a:r>
                      <a:r>
                        <a:rPr lang="es-ES" sz="1200" dirty="0">
                          <a:effectLst/>
                          <a:latin typeface="Gill Sans MT"/>
                        </a:rPr>
                        <a:t>y todos los documentos de respaldo relevantes en la oficina de procesamiento seleccionada.</a:t>
                      </a:r>
                    </a:p>
                    <a:p>
                      <a:pPr fontAlgn="base"/>
                      <a:r>
                        <a:rPr lang="es-ES" sz="1200" dirty="0">
                          <a:effectLst/>
                          <a:latin typeface="Gill Sans MT"/>
                        </a:rPr>
                        <a:t>Paso 4: Tenga en cuenta que puede detenerse en medio del proceso de solicitud en línea y regresar más tarde para completar la solicitud usando la opción RECUPERAR SOLICITUD</a:t>
                      </a:r>
                    </a:p>
                    <a:p>
                      <a:pPr fontAlgn="base"/>
                      <a:r>
                        <a:rPr lang="es-ES" sz="1200" dirty="0">
                          <a:effectLst/>
                          <a:latin typeface="Gill Sans MT"/>
                        </a:rPr>
                        <a:t>Importante:  la solicitud solo comenzará al recibir la copia impresa de su formulario de solicitud con todos los documentos de respaldo requeridos y las tarifas aplicables en la Misión según el modo de envío seleccionado.</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306640363"/>
                  </a:ext>
                </a:extLst>
              </a:tr>
            </a:tbl>
          </a:graphicData>
        </a:graphic>
      </p:graphicFrame>
      <p:pic>
        <p:nvPicPr>
          <p:cNvPr id="12" name="Imagen 11" descr="Logotipo&#10;&#10;Descripción generada automáticamente">
            <a:extLst>
              <a:ext uri="{FF2B5EF4-FFF2-40B4-BE49-F238E27FC236}">
                <a16:creationId xmlns:a16="http://schemas.microsoft.com/office/drawing/2014/main" id="{5E428C92-29B9-2EA7-0114-D4B3864B0ADD}"/>
              </a:ext>
            </a:extLst>
          </p:cNvPr>
          <p:cNvPicPr>
            <a:picLocks noChangeAspect="1"/>
          </p:cNvPicPr>
          <p:nvPr/>
        </p:nvPicPr>
        <p:blipFill>
          <a:blip r:embed="rId6"/>
          <a:stretch>
            <a:fillRect/>
          </a:stretch>
        </p:blipFill>
        <p:spPr>
          <a:xfrm>
            <a:off x="9943133" y="-3959"/>
            <a:ext cx="1974229" cy="1462644"/>
          </a:xfrm>
          <a:prstGeom prst="rect">
            <a:avLst/>
          </a:prstGeom>
        </p:spPr>
      </p:pic>
      <p:cxnSp>
        <p:nvCxnSpPr>
          <p:cNvPr id="14" name="Conector recto de flecha 13">
            <a:extLst>
              <a:ext uri="{FF2B5EF4-FFF2-40B4-BE49-F238E27FC236}">
                <a16:creationId xmlns:a16="http://schemas.microsoft.com/office/drawing/2014/main" id="{2AD856E9-6385-4245-293B-2BB3D0ABF361}"/>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265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DC120D39-D852-0ECC-AC9D-B8A5FC4DDCE6}"/>
              </a:ext>
            </a:extLst>
          </p:cNvPr>
          <p:cNvGraphicFramePr>
            <a:graphicFrameLocks noGrp="1"/>
          </p:cNvGraphicFramePr>
          <p:nvPr>
            <p:extLst>
              <p:ext uri="{D42A27DB-BD31-4B8C-83A1-F6EECF244321}">
                <p14:modId xmlns:p14="http://schemas.microsoft.com/office/powerpoint/2010/main" val="6786957"/>
              </p:ext>
            </p:extLst>
          </p:nvPr>
        </p:nvGraphicFramePr>
        <p:xfrm>
          <a:off x="207817" y="1138051"/>
          <a:ext cx="11736561" cy="5646567"/>
        </p:xfrm>
        <a:graphic>
          <a:graphicData uri="http://schemas.openxmlformats.org/drawingml/2006/table">
            <a:tbl>
              <a:tblPr firstRow="1" bandRow="1">
                <a:tableStyleId>{5C22544A-7EE6-4342-B048-85BDC9FD1C3A}</a:tableStyleId>
              </a:tblPr>
              <a:tblGrid>
                <a:gridCol w="729835">
                  <a:extLst>
                    <a:ext uri="{9D8B030D-6E8A-4147-A177-3AD203B41FA5}">
                      <a16:colId xmlns:a16="http://schemas.microsoft.com/office/drawing/2014/main" val="4064189201"/>
                    </a:ext>
                  </a:extLst>
                </a:gridCol>
                <a:gridCol w="3290454">
                  <a:extLst>
                    <a:ext uri="{9D8B030D-6E8A-4147-A177-3AD203B41FA5}">
                      <a16:colId xmlns:a16="http://schemas.microsoft.com/office/drawing/2014/main" val="3270936071"/>
                    </a:ext>
                  </a:extLst>
                </a:gridCol>
                <a:gridCol w="1843148">
                  <a:extLst>
                    <a:ext uri="{9D8B030D-6E8A-4147-A177-3AD203B41FA5}">
                      <a16:colId xmlns:a16="http://schemas.microsoft.com/office/drawing/2014/main" val="1893164540"/>
                    </a:ext>
                  </a:extLst>
                </a:gridCol>
                <a:gridCol w="1906352">
                  <a:extLst>
                    <a:ext uri="{9D8B030D-6E8A-4147-A177-3AD203B41FA5}">
                      <a16:colId xmlns:a16="http://schemas.microsoft.com/office/drawing/2014/main" val="78352129"/>
                    </a:ext>
                  </a:extLst>
                </a:gridCol>
                <a:gridCol w="3154383">
                  <a:extLst>
                    <a:ext uri="{9D8B030D-6E8A-4147-A177-3AD203B41FA5}">
                      <a16:colId xmlns:a16="http://schemas.microsoft.com/office/drawing/2014/main" val="4171058984"/>
                    </a:ext>
                  </a:extLst>
                </a:gridCol>
                <a:gridCol w="812389">
                  <a:extLst>
                    <a:ext uri="{9D8B030D-6E8A-4147-A177-3AD203B41FA5}">
                      <a16:colId xmlns:a16="http://schemas.microsoft.com/office/drawing/2014/main" val="2760363281"/>
                    </a:ext>
                  </a:extLst>
                </a:gridCol>
              </a:tblGrid>
              <a:tr h="643246">
                <a:tc>
                  <a:txBody>
                    <a:bodyPr/>
                    <a:lstStyle/>
                    <a:p>
                      <a:pPr algn="ctr" fontAlgn="base"/>
                      <a:r>
                        <a:rPr lang="es-ES" sz="1200" b="1" dirty="0">
                          <a:solidFill>
                            <a:srgbClr val="FFFFFF"/>
                          </a:solidFill>
                          <a:effectLst/>
                          <a:latin typeface="Gill Sans MT"/>
                        </a:rPr>
                        <a:t>País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Consulado/Embajada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Trámite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 Costo</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Cita previa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Detalles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48288382"/>
                  </a:ext>
                </a:extLst>
              </a:tr>
              <a:tr h="2775065">
                <a:tc>
                  <a:txBody>
                    <a:bodyPr/>
                    <a:lstStyle/>
                    <a:p>
                      <a:pPr fontAlgn="base"/>
                      <a:r>
                        <a:rPr lang="es-ES" sz="1200" b="1" u="none" dirty="0">
                          <a:effectLst/>
                          <a:latin typeface="Gill Sans MT"/>
                        </a:rPr>
                        <a:t>Nigeria</a:t>
                      </a:r>
                      <a:endParaRPr lang="es-ES" sz="1200" u="none"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b="1" dirty="0">
                          <a:effectLst/>
                          <a:latin typeface="Gill Sans MT"/>
                        </a:rPr>
                        <a:t>Embajada en Madrid</a:t>
                      </a:r>
                      <a:endParaRPr lang="es-ES" sz="1200" dirty="0">
                        <a:effectLst/>
                        <a:latin typeface="Gill Sans MT"/>
                      </a:endParaRPr>
                    </a:p>
                    <a:p>
                      <a:pPr fontAlgn="base"/>
                      <a:r>
                        <a:rPr lang="es-ES" sz="1200" i="1" dirty="0">
                          <a:effectLst/>
                          <a:latin typeface="Gill Sans MT"/>
                        </a:rPr>
                        <a:t>Calle Segre, 23, 28002 Madrid</a:t>
                      </a:r>
                    </a:p>
                    <a:p>
                      <a:pPr fontAlgn="base"/>
                      <a:r>
                        <a:rPr lang="es-ES" sz="1200" i="1" dirty="0">
                          <a:effectLst/>
                          <a:latin typeface="Gill Sans MT"/>
                        </a:rPr>
                        <a:t>Teléfono:</a:t>
                      </a:r>
                      <a:r>
                        <a:rPr lang="es-ES" sz="1200" dirty="0">
                          <a:effectLst/>
                          <a:latin typeface="Gill Sans MT"/>
                        </a:rPr>
                        <a:t> 915 630 911</a:t>
                      </a:r>
                    </a:p>
                    <a:p>
                      <a:pPr fontAlgn="base"/>
                      <a:r>
                        <a:rPr lang="es-ES" sz="1200" i="1" dirty="0">
                          <a:effectLst/>
                          <a:latin typeface="Gill Sans MT"/>
                        </a:rPr>
                        <a:t>E-mail:</a:t>
                      </a:r>
                      <a:r>
                        <a:rPr lang="es-ES" sz="1200" dirty="0">
                          <a:effectLst/>
                          <a:latin typeface="Gill Sans MT"/>
                        </a:rPr>
                        <a:t> </a:t>
                      </a:r>
                      <a:r>
                        <a:rPr lang="es-ES" sz="1200" u="sng" strike="noStrike" dirty="0">
                          <a:solidFill>
                            <a:srgbClr val="000000"/>
                          </a:solidFill>
                          <a:effectLst/>
                          <a:latin typeface="Gill Sans MT"/>
                          <a:hlinkClick r:id="rId2"/>
                        </a:rPr>
                        <a:t>info@nigeriaembassymadrid.org</a:t>
                      </a:r>
                      <a:endParaRPr lang="es-ES" sz="1200">
                        <a:effectLst/>
                        <a:latin typeface="Gill Sans MT"/>
                      </a:endParaRPr>
                    </a:p>
                    <a:p>
                      <a:pPr fontAlgn="base"/>
                      <a:r>
                        <a:rPr lang="es-ES" sz="1200" i="1" dirty="0">
                          <a:effectLst/>
                          <a:latin typeface="Gill Sans MT"/>
                        </a:rPr>
                        <a:t>Web:</a:t>
                      </a:r>
                      <a:r>
                        <a:rPr lang="es-ES" sz="1200" dirty="0">
                          <a:effectLst/>
                          <a:latin typeface="Gill Sans MT"/>
                        </a:rPr>
                        <a:t> </a:t>
                      </a:r>
                      <a:r>
                        <a:rPr lang="es-ES" sz="1200" u="sng" strike="noStrike" dirty="0">
                          <a:solidFill>
                            <a:srgbClr val="000000"/>
                          </a:solidFill>
                          <a:effectLst/>
                          <a:latin typeface="Gill Sans MT"/>
                          <a:hlinkClick r:id="rId3"/>
                        </a:rPr>
                        <a:t>https://www.nigeriaembassymadrid.org/</a:t>
                      </a:r>
                      <a:endParaRPr lang="es-ES" sz="1200">
                        <a:effectLst/>
                        <a:latin typeface="Gill Sans MT"/>
                      </a:endParaRPr>
                    </a:p>
                    <a:p>
                      <a:pPr lvl="0">
                        <a:buNone/>
                      </a:pPr>
                      <a:endParaRPr lang="es-ES" sz="1200" u="sng" strike="noStrike" dirty="0">
                        <a:solidFill>
                          <a:srgbClr val="000000"/>
                        </a:solidFill>
                        <a:effectLst/>
                        <a:latin typeface="Gill Sans MT"/>
                      </a:endParaRPr>
                    </a:p>
                    <a:p>
                      <a:pPr fontAlgn="base"/>
                      <a:r>
                        <a:rPr lang="es-ES" sz="1200" b="1" dirty="0">
                          <a:effectLst/>
                          <a:latin typeface="Gill Sans MT"/>
                        </a:rPr>
                        <a:t>Horario servicios consulares</a:t>
                      </a:r>
                      <a:r>
                        <a:rPr lang="es-ES" sz="1200" dirty="0">
                          <a:effectLst/>
                          <a:latin typeface="Gill Sans MT"/>
                        </a:rPr>
                        <a:t>: </a:t>
                      </a:r>
                    </a:p>
                    <a:p>
                      <a:pPr fontAlgn="base"/>
                      <a:r>
                        <a:rPr lang="es-ES" sz="1200" dirty="0">
                          <a:effectLst/>
                          <a:latin typeface="Gill Sans MT"/>
                        </a:rPr>
                        <a:t>Lunes a Viernes 11:00 - 13:00 </a:t>
                      </a:r>
                    </a:p>
                    <a:p>
                      <a:pPr lvl="0">
                        <a:buNone/>
                      </a:pPr>
                      <a:endParaRPr lang="es-ES" sz="1200" dirty="0">
                        <a:effectLst/>
                        <a:latin typeface="Gill Sans MT"/>
                      </a:endParaRPr>
                    </a:p>
                    <a:p>
                      <a:pPr fontAlgn="base"/>
                      <a:r>
                        <a:rPr lang="es-ES" sz="1200" b="1" dirty="0">
                          <a:effectLst/>
                          <a:latin typeface="Gill Sans MT"/>
                        </a:rPr>
                        <a:t>Horario pasaportes:</a:t>
                      </a:r>
                      <a:endParaRPr lang="es-ES" sz="1200" dirty="0">
                        <a:effectLst/>
                        <a:latin typeface="Gill Sans MT"/>
                      </a:endParaRPr>
                    </a:p>
                    <a:p>
                      <a:pPr marL="171450" indent="-171450" fontAlgn="base">
                        <a:buFont typeface="Calibri"/>
                        <a:buChar char="-"/>
                      </a:pPr>
                      <a:r>
                        <a:rPr lang="es-ES" sz="1200" dirty="0">
                          <a:effectLst/>
                          <a:latin typeface="Gill Sans MT"/>
                        </a:rPr>
                        <a:t>Escaneo: Lunes a viernes de 10:00 a 14:30 </a:t>
                      </a:r>
                    </a:p>
                    <a:p>
                      <a:pPr marL="171450" indent="-171450" fontAlgn="base">
                        <a:buFont typeface="Calibri"/>
                        <a:buChar char="-"/>
                      </a:pPr>
                      <a:r>
                        <a:rPr lang="es-ES" sz="1200" dirty="0">
                          <a:effectLst/>
                          <a:latin typeface="Gill Sans MT"/>
                        </a:rPr>
                        <a:t>Recogida: Lunes a viernes de10:00  a 12:00 </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marL="171450" indent="-171450" fontAlgn="base">
                        <a:buFont typeface="Calibri"/>
                        <a:buChar char="-"/>
                      </a:pPr>
                      <a:r>
                        <a:rPr lang="es-ES" sz="1200" dirty="0">
                          <a:effectLst/>
                          <a:latin typeface="Gill Sans MT"/>
                        </a:rPr>
                        <a:t>Renovación Pasaporte</a:t>
                      </a:r>
                      <a:endParaRPr lang="es-ES" dirty="0"/>
                    </a:p>
                    <a:p>
                      <a:pPr marL="171450" lvl="0" indent="-171450">
                        <a:buFont typeface="Calibri"/>
                        <a:buChar char="-"/>
                      </a:pPr>
                      <a:r>
                        <a:rPr lang="es-ES" sz="1200" dirty="0">
                          <a:effectLst/>
                          <a:latin typeface="Gill Sans MT"/>
                        </a:rPr>
                        <a:t>Renovación por perdida</a:t>
                      </a:r>
                      <a:endParaRPr lang="es-ES" dirty="0"/>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dirty="0">
                          <a:effectLst/>
                          <a:latin typeface="Gill Sans MT"/>
                        </a:rPr>
                        <a:t>Directamente con la embajada. </a:t>
                      </a:r>
                      <a:endParaRPr lang="es-ES" dirty="0"/>
                    </a:p>
                    <a:p>
                      <a:pPr lvl="0">
                        <a:buNone/>
                      </a:pPr>
                      <a:r>
                        <a:rPr lang="es-ES" sz="1200" dirty="0">
                          <a:effectLst/>
                          <a:latin typeface="Gill Sans MT"/>
                        </a:rPr>
                        <a:t>En la web no informan sobre los importes.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auto"/>
                      <a:r>
                        <a:rPr lang="es-ES" sz="1200" u="sng" strike="noStrike" dirty="0">
                          <a:solidFill>
                            <a:srgbClr val="000000"/>
                          </a:solidFill>
                          <a:effectLst/>
                          <a:latin typeface="Gill Sans MT"/>
                          <a:hlinkClick r:id="rId4"/>
                        </a:rPr>
                        <a:t>Nigeria Ecowas Passport | The Embassy of Nigeria in Spain (nigeriaembassymadrid.org)</a:t>
                      </a:r>
                      <a:endParaRPr lang="es-ES" sz="1200">
                        <a:effectLst/>
                        <a:latin typeface="Gill Sans MT"/>
                      </a:endParaRPr>
                    </a:p>
                    <a:p>
                      <a:pPr lvl="0">
                        <a:buNone/>
                      </a:pPr>
                      <a:endParaRPr lang="es-ES" sz="1200" u="sng" strike="noStrike" dirty="0">
                        <a:solidFill>
                          <a:srgbClr val="000000"/>
                        </a:solidFill>
                        <a:effectLst/>
                        <a:latin typeface="Gill Sans MT"/>
                      </a:endParaRPr>
                    </a:p>
                    <a:p>
                      <a:pPr fontAlgn="base"/>
                      <a:r>
                        <a:rPr lang="es-ES" sz="1200" dirty="0">
                          <a:effectLst/>
                          <a:latin typeface="Gill Sans MT"/>
                        </a:rPr>
                        <a:t>Tramitación on-line: </a:t>
                      </a:r>
                    </a:p>
                    <a:p>
                      <a:pPr fontAlgn="base"/>
                      <a:r>
                        <a:rPr lang="es-ES" sz="1200" u="sng" strike="noStrike" dirty="0">
                          <a:solidFill>
                            <a:srgbClr val="000000"/>
                          </a:solidFill>
                          <a:effectLst/>
                          <a:latin typeface="Gill Sans MT"/>
                          <a:hlinkClick r:id="rId5"/>
                        </a:rPr>
                        <a:t>Nigerian Immigration Services | Passport</a:t>
                      </a:r>
                      <a:endParaRPr lang="es-ES" sz="1200">
                        <a:effectLst/>
                        <a:latin typeface="Gill Sans MT"/>
                      </a:endParaRPr>
                    </a:p>
                    <a:p>
                      <a:pPr fontAlgn="base"/>
                      <a:r>
                        <a:rPr lang="es-ES" sz="1200" u="sng" strike="noStrike" dirty="0">
                          <a:solidFill>
                            <a:srgbClr val="000000"/>
                          </a:solidFill>
                          <a:effectLst/>
                          <a:latin typeface="Gill Sans MT"/>
                          <a:hlinkClick r:id="rId6"/>
                        </a:rPr>
                        <a:t>Servicios de inmigración de Nigeria | Pasaporte (immigration.gov.ng) </a:t>
                      </a:r>
                      <a:r>
                        <a:rPr lang="es-ES" sz="1200" dirty="0">
                          <a:effectLst/>
                          <a:latin typeface="Gill Sans MT"/>
                        </a:rPr>
                        <a:t>(Pasos a seguir)</a:t>
                      </a:r>
                    </a:p>
                    <a:p>
                      <a:pPr fontAlgn="base"/>
                      <a:r>
                        <a:rPr lang="es-ES" sz="1200" u="sng" strike="noStrike" dirty="0">
                          <a:solidFill>
                            <a:srgbClr val="000000"/>
                          </a:solidFill>
                          <a:effectLst/>
                          <a:latin typeface="Gill Sans MT"/>
                          <a:hlinkClick r:id="rId7"/>
                        </a:rPr>
                        <a:t>Regístrese en el Servicio de Inmigración de Nigeria (immigration.gov.ng)</a:t>
                      </a:r>
                      <a:endParaRPr lang="es-ES" sz="120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auto"/>
                      <a:endParaRPr lang="es-ES" sz="1000">
                        <a:effectLst/>
                        <a:latin typeface="Arial" panose="020B0604020202020204" pitchFamily="34" charset="0"/>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3498088147"/>
                  </a:ext>
                </a:extLst>
              </a:tr>
              <a:tr h="2228256">
                <a:tc gridSpan="3">
                  <a:txBody>
                    <a:bodyPr/>
                    <a:lstStyle/>
                    <a:p>
                      <a:pPr fontAlgn="base"/>
                      <a:r>
                        <a:rPr lang="es-ES" sz="1200" b="1" u="sng" dirty="0">
                          <a:effectLst/>
                          <a:latin typeface="Gill Sans MT"/>
                        </a:rPr>
                        <a:t>REQUISITOS PASAPORTE</a:t>
                      </a:r>
                      <a:r>
                        <a:rPr lang="es-ES" sz="1200" b="1" dirty="0">
                          <a:effectLst/>
                          <a:latin typeface="Gill Sans MT"/>
                        </a:rPr>
                        <a:t>:   </a:t>
                      </a:r>
                      <a:endParaRPr lang="es-ES" sz="1200" dirty="0">
                        <a:effectLst/>
                        <a:latin typeface="Gill Sans MT"/>
                      </a:endParaRPr>
                    </a:p>
                    <a:p>
                      <a:pPr fontAlgn="base"/>
                      <a:r>
                        <a:rPr lang="es-ES" sz="1200" b="1" dirty="0">
                          <a:effectLst/>
                          <a:latin typeface="Gill Sans MT"/>
                        </a:rPr>
                        <a:t>  </a:t>
                      </a:r>
                      <a:endParaRPr lang="es-ES" sz="1200">
                        <a:effectLst/>
                        <a:latin typeface="Gill Sans MT"/>
                      </a:endParaRPr>
                    </a:p>
                    <a:p>
                      <a:pPr fontAlgn="base"/>
                      <a:r>
                        <a:rPr lang="es-ES" sz="1200" b="1" dirty="0">
                          <a:effectLst/>
                          <a:latin typeface="Gill Sans MT"/>
                        </a:rPr>
                        <a:t>Renovación:</a:t>
                      </a:r>
                      <a:endParaRPr lang="es-ES" sz="1200" dirty="0">
                        <a:effectLst/>
                        <a:latin typeface="Gill Sans MT"/>
                      </a:endParaRPr>
                    </a:p>
                    <a:p>
                      <a:pPr marL="342900" lvl="0" indent="-342900" fontAlgn="base">
                        <a:buFont typeface="Arial" panose="020B0604020202020204" pitchFamily="34" charset="0"/>
                        <a:buChar char="•"/>
                      </a:pPr>
                      <a:r>
                        <a:rPr lang="es-ES" sz="1200" dirty="0">
                          <a:effectLst/>
                          <a:latin typeface="Gill Sans MT"/>
                        </a:rPr>
                        <a:t> Formulario de solicitud de pasaporte electrónico estándar: </a:t>
                      </a:r>
                      <a:r>
                        <a:rPr lang="es-ES" sz="1200" u="sng" strike="noStrike" dirty="0">
                          <a:solidFill>
                            <a:srgbClr val="000000"/>
                          </a:solidFill>
                          <a:effectLst/>
                          <a:latin typeface="Gill Sans MT"/>
                          <a:hlinkClick r:id="rId8"/>
                        </a:rPr>
                        <a:t>AQUÍ</a:t>
                      </a:r>
                      <a:endParaRPr lang="es-ES" sz="1200">
                        <a:effectLst/>
                        <a:latin typeface="Gill Sans MT"/>
                      </a:endParaRPr>
                    </a:p>
                    <a:p>
                      <a:pPr marL="342900" lvl="0" indent="-342900" fontAlgn="base">
                        <a:buFont typeface="Arial" panose="020B0604020202020204" pitchFamily="34" charset="0"/>
                        <a:buChar char="•"/>
                      </a:pPr>
                      <a:r>
                        <a:rPr lang="es-ES" sz="1200" dirty="0">
                          <a:effectLst/>
                          <a:latin typeface="Gill Sans MT"/>
                        </a:rPr>
                        <a:t> Recibo de pago del pasaporte: </a:t>
                      </a:r>
                      <a:r>
                        <a:rPr lang="es-ES" sz="1200" u="sng" strike="noStrike" dirty="0">
                          <a:solidFill>
                            <a:srgbClr val="000000"/>
                          </a:solidFill>
                          <a:effectLst/>
                          <a:latin typeface="Gill Sans MT"/>
                          <a:hlinkClick r:id="rId9"/>
                        </a:rPr>
                        <a:t>AQUÍ</a:t>
                      </a:r>
                      <a:endParaRPr lang="es-ES" sz="1200">
                        <a:effectLst/>
                        <a:latin typeface="Gill Sans MT"/>
                      </a:endParaRPr>
                    </a:p>
                    <a:p>
                      <a:pPr marL="342900" lvl="0" indent="-342900" fontAlgn="base">
                        <a:buFont typeface="Arial" panose="020B0604020202020204" pitchFamily="34" charset="0"/>
                        <a:buChar char="•"/>
                      </a:pPr>
                      <a:r>
                        <a:rPr lang="es-ES" sz="1200" dirty="0">
                          <a:effectLst/>
                          <a:latin typeface="Gill Sans MT"/>
                        </a:rPr>
                        <a:t> Comprobante de acuse de recibo del pasaporte</a:t>
                      </a:r>
                    </a:p>
                    <a:p>
                      <a:pPr marL="342900" lvl="0" indent="-342900" fontAlgn="base">
                        <a:buFont typeface="Arial" panose="020B0604020202020204" pitchFamily="34" charset="0"/>
                        <a:buChar char="•"/>
                      </a:pPr>
                      <a:r>
                        <a:rPr lang="es-ES" sz="1200" dirty="0">
                          <a:effectLst/>
                          <a:latin typeface="Gill Sans MT"/>
                        </a:rPr>
                        <a:t> Fotocopia del pasaporte antiguo (página de datos)</a:t>
                      </a:r>
                    </a:p>
                    <a:p>
                      <a:pPr marL="342900" lvl="0" indent="-342900" fontAlgn="base">
                        <a:buFont typeface="Arial" panose="020B0604020202020204" pitchFamily="34" charset="0"/>
                        <a:buChar char="•"/>
                      </a:pPr>
                      <a:r>
                        <a:rPr lang="es-ES" sz="1200" dirty="0">
                          <a:effectLst/>
                          <a:latin typeface="Gill Sans MT"/>
                        </a:rPr>
                        <a:t> Dos fotografías de pasaporte</a:t>
                      </a:r>
                    </a:p>
                    <a:p>
                      <a:pPr marL="342900" lvl="0" indent="-342900" fontAlgn="base">
                        <a:buFont typeface="Arial" panose="020B0604020202020204" pitchFamily="34" charset="0"/>
                        <a:buChar char="•"/>
                      </a:pPr>
                      <a:r>
                        <a:rPr lang="es-ES" sz="1200" dirty="0">
                          <a:effectLst/>
                          <a:latin typeface="Gill Sans MT"/>
                        </a:rPr>
                        <a:t> Pasaporte internacional original para avistamiento</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gridSpan="3">
                  <a:txBody>
                    <a:bodyPr/>
                    <a:lstStyle/>
                    <a:p>
                      <a:pPr lvl="0">
                        <a:buNone/>
                      </a:pPr>
                      <a:r>
                        <a:rPr lang="es-ES" sz="1200" b="1" dirty="0">
                          <a:effectLst/>
                          <a:latin typeface="Gill Sans MT"/>
                        </a:rPr>
                        <a:t>Nueva solicitud de pasaporte de la CEDEAO:</a:t>
                      </a:r>
                      <a:endParaRPr lang="es-ES" sz="1200" dirty="0">
                        <a:effectLst/>
                        <a:latin typeface="Gill Sans MT"/>
                      </a:endParaRPr>
                    </a:p>
                    <a:p>
                      <a:pPr marL="342900" lvl="0" indent="-342900">
                        <a:buFont typeface="Arial" panose="020B0604020202020204" pitchFamily="34" charset="0"/>
                        <a:buChar char="•"/>
                      </a:pPr>
                      <a:r>
                        <a:rPr lang="es-ES" sz="1200" dirty="0">
                          <a:effectLst/>
                          <a:latin typeface="Gill Sans MT"/>
                        </a:rPr>
                        <a:t>Formulario de solicitud de pasaporte electrónico estándar: AQUÍ</a:t>
                      </a:r>
                      <a:endParaRPr lang="es-ES"/>
                    </a:p>
                    <a:p>
                      <a:pPr marL="342900" lvl="0" indent="-342900">
                        <a:buFont typeface="Arial" panose="020B0604020202020204" pitchFamily="34" charset="0"/>
                        <a:buChar char="•"/>
                      </a:pPr>
                      <a:r>
                        <a:rPr lang="es-ES" sz="1200" dirty="0">
                          <a:effectLst/>
                          <a:latin typeface="Gill Sans MT"/>
                        </a:rPr>
                        <a:t>Recibo de pago del pasaporte: AQUÍ</a:t>
                      </a:r>
                      <a:endParaRPr lang="es-ES"/>
                    </a:p>
                    <a:p>
                      <a:pPr marL="342900" lvl="0" indent="-342900">
                        <a:buFont typeface="Arial" panose="020B0604020202020204" pitchFamily="34" charset="0"/>
                        <a:buChar char="•"/>
                      </a:pPr>
                      <a:r>
                        <a:rPr lang="es-ES" sz="1200" dirty="0">
                          <a:effectLst/>
                          <a:latin typeface="Gill Sans MT"/>
                        </a:rPr>
                        <a:t>Recibo de Pasaporte</a:t>
                      </a:r>
                      <a:endParaRPr lang="es-ES" dirty="0"/>
                    </a:p>
                    <a:p>
                      <a:pPr marL="342900" lvl="0" indent="-342900">
                        <a:buFont typeface="Arial" panose="020B0604020202020204" pitchFamily="34" charset="0"/>
                        <a:buChar char="•"/>
                      </a:pPr>
                      <a:r>
                        <a:rPr lang="es-ES" sz="1200" dirty="0">
                          <a:effectLst/>
                          <a:latin typeface="Gill Sans MT"/>
                        </a:rPr>
                        <a:t>Dos fotografías de pasaporte</a:t>
                      </a:r>
                      <a:endParaRPr lang="es-ES"/>
                    </a:p>
                    <a:p>
                      <a:pPr marL="342900" lvl="0" indent="-342900">
                        <a:buFont typeface="Arial" panose="020B0604020202020204" pitchFamily="34" charset="0"/>
                        <a:buChar char="•"/>
                      </a:pPr>
                      <a:r>
                        <a:rPr lang="es-ES" sz="1200" dirty="0">
                          <a:effectLst/>
                          <a:latin typeface="Gill Sans MT"/>
                        </a:rPr>
                        <a:t>Certificado de nacimiento/Declaración de edad/Certificado de edad de la Comisión Nacional de Población (legalizado en el Ministerio de Relaciones Exteriores de Abuja)</a:t>
                      </a:r>
                      <a:endParaRPr lang="es-ES"/>
                    </a:p>
                    <a:p>
                      <a:pPr marL="342900" lvl="0" indent="-342900">
                        <a:buFont typeface="Arial" panose="020B0604020202020204" pitchFamily="34" charset="0"/>
                        <a:buChar char="•"/>
                      </a:pPr>
                      <a:r>
                        <a:rPr lang="es-ES" sz="1200" dirty="0">
                          <a:effectLst/>
                          <a:latin typeface="Gill Sans MT"/>
                        </a:rPr>
                        <a:t>Carta de identificación o Estado de origen (legalizado en el Ministerio de Asuntos Exteriores de Abuja)</a:t>
                      </a:r>
                      <a:endParaRPr lang="es-ES"/>
                    </a:p>
                    <a:p>
                      <a:pPr marL="342900" lvl="0" indent="-342900">
                        <a:buFont typeface="Arial" panose="020B0604020202020204" pitchFamily="34" charset="0"/>
                        <a:buChar char="•"/>
                      </a:pPr>
                      <a:r>
                        <a:rPr lang="es-ES" sz="1200" dirty="0">
                          <a:effectLst/>
                          <a:latin typeface="Gill Sans MT"/>
                        </a:rPr>
                        <a:t>Formulario de garante / formulario de garante completado con una fotografía de pasaporte del garante / fotocopia del pasaporte del garante</a:t>
                      </a:r>
                      <a:endParaRPr lang="es-ES"/>
                    </a:p>
                  </a:txBody>
                  <a:tcPr>
                    <a:lnL w="10667">
                      <a:solidFill>
                        <a:srgbClr val="FFFFFF"/>
                      </a:solidFill>
                    </a:lnL>
                    <a:lnR w="10667">
                      <a:solidFill>
                        <a:srgbClr val="FFFFFF"/>
                      </a:solidFill>
                    </a:lnR>
                    <a:lnT w="10667">
                      <a:solidFill>
                        <a:srgbClr val="FFFFFF"/>
                      </a:solidFill>
                    </a:lnT>
                    <a:lnB w="10667">
                      <a:solidFill>
                        <a:srgbClr val="FFFFFF"/>
                      </a:solidFill>
                    </a:lnB>
                    <a:solidFill>
                      <a:srgbClr val="FBE0CF"/>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749595094"/>
                  </a:ext>
                </a:extLst>
              </a:tr>
            </a:tbl>
          </a:graphicData>
        </a:graphic>
      </p:graphicFrame>
      <p:pic>
        <p:nvPicPr>
          <p:cNvPr id="12" name="Imagen 11" descr="Logotipo&#10;&#10;Descripción generada automáticamente">
            <a:extLst>
              <a:ext uri="{FF2B5EF4-FFF2-40B4-BE49-F238E27FC236}">
                <a16:creationId xmlns:a16="http://schemas.microsoft.com/office/drawing/2014/main" id="{59C8C77D-165C-E91A-B1B3-4D27E096AC2F}"/>
              </a:ext>
            </a:extLst>
          </p:cNvPr>
          <p:cNvPicPr>
            <a:picLocks noChangeAspect="1"/>
          </p:cNvPicPr>
          <p:nvPr/>
        </p:nvPicPr>
        <p:blipFill>
          <a:blip r:embed="rId10"/>
          <a:stretch>
            <a:fillRect/>
          </a:stretch>
        </p:blipFill>
        <p:spPr>
          <a:xfrm>
            <a:off x="9943133" y="-3959"/>
            <a:ext cx="1974229" cy="1462644"/>
          </a:xfrm>
          <a:prstGeom prst="rect">
            <a:avLst/>
          </a:prstGeom>
        </p:spPr>
      </p:pic>
      <p:cxnSp>
        <p:nvCxnSpPr>
          <p:cNvPr id="14" name="Conector recto de flecha 13">
            <a:extLst>
              <a:ext uri="{FF2B5EF4-FFF2-40B4-BE49-F238E27FC236}">
                <a16:creationId xmlns:a16="http://schemas.microsoft.com/office/drawing/2014/main" id="{7689F664-E015-98D3-F073-34F4639F4599}"/>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661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1195A700-73BE-D12C-9CE4-42F8D9601318}"/>
              </a:ext>
            </a:extLst>
          </p:cNvPr>
          <p:cNvGraphicFramePr>
            <a:graphicFrameLocks noGrp="1"/>
          </p:cNvGraphicFramePr>
          <p:nvPr>
            <p:extLst>
              <p:ext uri="{D42A27DB-BD31-4B8C-83A1-F6EECF244321}">
                <p14:modId xmlns:p14="http://schemas.microsoft.com/office/powerpoint/2010/main" val="2977187547"/>
              </p:ext>
            </p:extLst>
          </p:nvPr>
        </p:nvGraphicFramePr>
        <p:xfrm>
          <a:off x="247402" y="1326078"/>
          <a:ext cx="11701656" cy="4205844"/>
        </p:xfrm>
        <a:graphic>
          <a:graphicData uri="http://schemas.openxmlformats.org/drawingml/2006/table">
            <a:tbl>
              <a:tblPr firstRow="1" bandRow="1">
                <a:tableStyleId>{5C22544A-7EE6-4342-B048-85BDC9FD1C3A}</a:tableStyleId>
              </a:tblPr>
              <a:tblGrid>
                <a:gridCol w="5850828">
                  <a:extLst>
                    <a:ext uri="{9D8B030D-6E8A-4147-A177-3AD203B41FA5}">
                      <a16:colId xmlns:a16="http://schemas.microsoft.com/office/drawing/2014/main" val="3855279954"/>
                    </a:ext>
                  </a:extLst>
                </a:gridCol>
                <a:gridCol w="5850828">
                  <a:extLst>
                    <a:ext uri="{9D8B030D-6E8A-4147-A177-3AD203B41FA5}">
                      <a16:colId xmlns:a16="http://schemas.microsoft.com/office/drawing/2014/main" val="650389348"/>
                    </a:ext>
                  </a:extLst>
                </a:gridCol>
              </a:tblGrid>
              <a:tr h="4205844">
                <a:tc>
                  <a:txBody>
                    <a:bodyPr/>
                    <a:lstStyle/>
                    <a:p>
                      <a:pPr fontAlgn="auto"/>
                      <a:endParaRPr lang="es-ES" sz="1200" b="1" dirty="0">
                        <a:solidFill>
                          <a:srgbClr val="000000"/>
                        </a:solidFill>
                        <a:effectLst/>
                        <a:latin typeface="Gill Sans MT"/>
                      </a:endParaRPr>
                    </a:p>
                    <a:p>
                      <a:pPr fontAlgn="base"/>
                      <a:r>
                        <a:rPr lang="es-ES" sz="1200" b="1" dirty="0">
                          <a:solidFill>
                            <a:srgbClr val="000000"/>
                          </a:solidFill>
                          <a:effectLst/>
                          <a:latin typeface="Gill Sans MT"/>
                        </a:rPr>
                        <a:t>MENORES SOLICITUD NUEVA </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Formulario de solicitud de pasaporte electrónico estándar: AQUÍ</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Recibo de pago del pasaporte: AQUÍ</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 Recibo de Pasaporte</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Dos fotografías de pasaporte del menor</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Certificado de nacimiento (fotocopia y original)</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Libro de Familia (Libro de Familia, Fotocopia y Original)</a:t>
                      </a:r>
                      <a:endParaRPr lang="es-ES" sz="1200" b="1" dirty="0">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Fotocopia del pasaporte/identificación internacional del padre y la madre, por ejemplo, NIE/DNI</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Carta de autorización del padre/madre</a:t>
                      </a:r>
                      <a:endParaRPr lang="es-ES" sz="1200" b="1">
                        <a:solidFill>
                          <a:srgbClr val="FFFFFF"/>
                        </a:solidFill>
                        <a:effectLst/>
                        <a:latin typeface="Gill Sans MT"/>
                      </a:endParaRPr>
                    </a:p>
                    <a:p>
                      <a:pPr fontAlgn="base"/>
                      <a:r>
                        <a:rPr lang="es-ES" sz="1200" b="1" dirty="0">
                          <a:solidFill>
                            <a:srgbClr val="000000"/>
                          </a:solidFill>
                          <a:effectLst/>
                          <a:latin typeface="Gill Sans MT"/>
                        </a:rPr>
                        <a:t>Pasaporte perdido: </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La solicitud formal por escrito para el reemplazo del pasaporte perdido debe dirigirse a: C.G.I Abuja</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Informe policial (número de pasaporte indicado en el informe). Denuncia</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Copia del pasaporte / o número de pasaporte</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De un magistrado o tribunal superior de pasaporte perdido depuesto por el solicitante y la foto del pasaporte de la solicitante adjunta</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Recibo de acuse de recibo y prueba de pago</a:t>
                      </a:r>
                      <a:br>
                        <a:rPr lang="es-ES" sz="1200" b="1" dirty="0">
                          <a:solidFill>
                            <a:srgbClr val="000000"/>
                          </a:solidFill>
                          <a:effectLst/>
                          <a:latin typeface="Gill Sans MT"/>
                        </a:rPr>
                      </a:br>
                      <a:endParaRPr lang="es-ES" sz="1200" b="1">
                        <a:solidFill>
                          <a:srgbClr val="FFFFFF"/>
                        </a:solidFill>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tc>
                  <a:txBody>
                    <a:bodyPr/>
                    <a:lstStyle/>
                    <a:p>
                      <a:pPr fontAlgn="auto"/>
                      <a:endParaRPr lang="es-ES" sz="1200" b="1" i="1" dirty="0">
                        <a:solidFill>
                          <a:srgbClr val="000000"/>
                        </a:solidFill>
                        <a:effectLst/>
                        <a:latin typeface="Gill Sans MT"/>
                      </a:endParaRPr>
                    </a:p>
                    <a:p>
                      <a:pPr fontAlgn="base"/>
                      <a:r>
                        <a:rPr lang="es-ES" sz="1200" b="1" i="1" dirty="0">
                          <a:solidFill>
                            <a:srgbClr val="000000"/>
                          </a:solidFill>
                          <a:effectLst/>
                          <a:latin typeface="Gill Sans MT"/>
                        </a:rPr>
                        <a:t>NB: Cuando un pasaporte haya sido declarado perdido y reemitido, si se recupera, el titular notificará inmediatamente al Servicio de Inmigración de Nigeria de la recuperación y presentará el pasaporte para su cancelación.</a:t>
                      </a:r>
                      <a:endParaRPr lang="es-ES" sz="1200" b="1">
                        <a:solidFill>
                          <a:srgbClr val="FFFFFF"/>
                        </a:solidFill>
                        <a:effectLst/>
                        <a:latin typeface="Gill Sans MT"/>
                      </a:endParaRPr>
                    </a:p>
                    <a:p>
                      <a:pPr fontAlgn="base"/>
                      <a:r>
                        <a:rPr lang="es-ES" sz="1200" b="1" dirty="0">
                          <a:solidFill>
                            <a:srgbClr val="000000"/>
                          </a:solidFill>
                          <a:effectLst/>
                          <a:latin typeface="Gill Sans MT"/>
                        </a:rPr>
                        <a:t>Pasaporte dañado: </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La solicitud formal de reemplazo del pasaporte dañado debe dirigirse a: C.G.I Abuja</a:t>
                      </a:r>
                      <a:endParaRPr lang="es-ES" sz="1200" b="1" dirty="0">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Por favor, venga con el folleto de pasaporte dañado para el avistamiento</a:t>
                      </a:r>
                      <a:endParaRPr lang="es-ES" sz="1200" b="1" dirty="0">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Fotocopia de la página de datos</a:t>
                      </a:r>
                      <a:endParaRPr lang="es-ES" sz="1200" b="1" dirty="0">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Declaración jurada de un magistrado o tribunal superior de pasaporte dañado depuesto por el solicitante</a:t>
                      </a:r>
                      <a:endParaRPr lang="es-ES" sz="1200" b="1" dirty="0">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Recibo de acuse de recibo y prueba de pago</a:t>
                      </a:r>
                      <a:endParaRPr lang="es-ES" sz="1200" b="1" dirty="0">
                        <a:solidFill>
                          <a:srgbClr val="FFFFFF"/>
                        </a:solidFill>
                        <a:effectLst/>
                        <a:latin typeface="Gill Sans MT"/>
                      </a:endParaRPr>
                    </a:p>
                    <a:p>
                      <a:pPr fontAlgn="base"/>
                      <a:r>
                        <a:rPr lang="es-ES" sz="1200" b="1" dirty="0">
                          <a:solidFill>
                            <a:srgbClr val="000000"/>
                          </a:solidFill>
                          <a:effectLst/>
                          <a:latin typeface="Gill Sans MT"/>
                        </a:rPr>
                        <a:t>Páginas de visa agotadas: </a:t>
                      </a:r>
                      <a:endParaRPr lang="es-ES" sz="1200" b="1" dirty="0">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La solicitud formal de reemplazo del pasaporte perdido debe dirigirse a: C.G.I. Abuja</a:t>
                      </a:r>
                      <a:endParaRPr lang="es-ES" sz="1200" b="1" dirty="0">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Por favor, venga con el pasaporte para el avistamiento</a:t>
                      </a:r>
                      <a:endParaRPr lang="es-ES" sz="1200" b="1" dirty="0">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Fotocopia de la página de datos</a:t>
                      </a:r>
                      <a:endParaRPr lang="es-ES" sz="1200" b="1" dirty="0">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Recibo de acuse de recibo y prueba de pago</a:t>
                      </a:r>
                      <a:endParaRPr lang="es-ES" sz="1200" b="1">
                        <a:solidFill>
                          <a:srgbClr val="FFFFFF"/>
                        </a:solidFill>
                        <a:effectLst/>
                        <a:latin typeface="Gill Sans MT"/>
                      </a:endParaRPr>
                    </a:p>
                    <a:p>
                      <a:pPr fontAlgn="base"/>
                      <a:r>
                        <a:rPr lang="es-ES" sz="1200" b="1" dirty="0">
                          <a:solidFill>
                            <a:srgbClr val="000000"/>
                          </a:solidFill>
                          <a:effectLst/>
                          <a:latin typeface="Gill Sans MT"/>
                        </a:rPr>
                        <a:t>Cambio de nombre(s)</a:t>
                      </a:r>
                      <a:r>
                        <a:rPr lang="es-ES" sz="1200" b="0" dirty="0">
                          <a:solidFill>
                            <a:srgbClr val="000000"/>
                          </a:solidFill>
                          <a:effectLst/>
                          <a:latin typeface="Gill Sans MT"/>
                        </a:rPr>
                        <a:t>. Enlace: </a:t>
                      </a:r>
                      <a:r>
                        <a:rPr lang="es-ES" sz="1200" b="0" u="sng" strike="noStrike" dirty="0">
                          <a:solidFill>
                            <a:srgbClr val="000000"/>
                          </a:solidFill>
                          <a:effectLst/>
                          <a:latin typeface="Gill Sans MT"/>
                          <a:hlinkClick r:id="rId2"/>
                        </a:rPr>
                        <a:t>Cambio de nombre | La Embajada de Nigeria en España (nigeriaembassymadrid.org)</a:t>
                      </a:r>
                      <a:endParaRPr lang="es-ES" sz="1200" b="1">
                        <a:solidFill>
                          <a:srgbClr val="FFFFFF"/>
                        </a:solidFill>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2162064820"/>
                  </a:ext>
                </a:extLst>
              </a:tr>
            </a:tbl>
          </a:graphicData>
        </a:graphic>
      </p:graphicFrame>
      <p:pic>
        <p:nvPicPr>
          <p:cNvPr id="12" name="Imagen 11" descr="Logotipo&#10;&#10;Descripción generada automáticamente">
            <a:extLst>
              <a:ext uri="{FF2B5EF4-FFF2-40B4-BE49-F238E27FC236}">
                <a16:creationId xmlns:a16="http://schemas.microsoft.com/office/drawing/2014/main" id="{A019E1D6-6876-F96A-CE2C-A73439F91AE8}"/>
              </a:ext>
            </a:extLst>
          </p:cNvPr>
          <p:cNvPicPr>
            <a:picLocks noChangeAspect="1"/>
          </p:cNvPicPr>
          <p:nvPr/>
        </p:nvPicPr>
        <p:blipFill>
          <a:blip r:embed="rId3"/>
          <a:stretch>
            <a:fillRect/>
          </a:stretch>
        </p:blipFill>
        <p:spPr>
          <a:xfrm>
            <a:off x="9943133" y="-3959"/>
            <a:ext cx="1974229" cy="1462644"/>
          </a:xfrm>
          <a:prstGeom prst="rect">
            <a:avLst/>
          </a:prstGeom>
        </p:spPr>
      </p:pic>
      <p:cxnSp>
        <p:nvCxnSpPr>
          <p:cNvPr id="14" name="Conector recto de flecha 13">
            <a:extLst>
              <a:ext uri="{FF2B5EF4-FFF2-40B4-BE49-F238E27FC236}">
                <a16:creationId xmlns:a16="http://schemas.microsoft.com/office/drawing/2014/main" id="{28B5FC70-CE15-7709-5837-21EE8996BF06}"/>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280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B9B7BEC3-2CB9-E3FB-096F-E7A73DA759AC}"/>
              </a:ext>
            </a:extLst>
          </p:cNvPr>
          <p:cNvGraphicFramePr>
            <a:graphicFrameLocks noGrp="1"/>
          </p:cNvGraphicFramePr>
          <p:nvPr>
            <p:extLst>
              <p:ext uri="{D42A27DB-BD31-4B8C-83A1-F6EECF244321}">
                <p14:modId xmlns:p14="http://schemas.microsoft.com/office/powerpoint/2010/main" val="4029307719"/>
              </p:ext>
            </p:extLst>
          </p:nvPr>
        </p:nvGraphicFramePr>
        <p:xfrm>
          <a:off x="280275" y="2119586"/>
          <a:ext cx="11716307" cy="2735864"/>
        </p:xfrm>
        <a:graphic>
          <a:graphicData uri="http://schemas.openxmlformats.org/drawingml/2006/table">
            <a:tbl>
              <a:tblPr firstRow="1" bandRow="1">
                <a:tableStyleId>{5C22544A-7EE6-4342-B048-85BDC9FD1C3A}</a:tableStyleId>
              </a:tblPr>
              <a:tblGrid>
                <a:gridCol w="1013023">
                  <a:extLst>
                    <a:ext uri="{9D8B030D-6E8A-4147-A177-3AD203B41FA5}">
                      <a16:colId xmlns:a16="http://schemas.microsoft.com/office/drawing/2014/main" val="773230720"/>
                    </a:ext>
                  </a:extLst>
                </a:gridCol>
                <a:gridCol w="2988878">
                  <a:extLst>
                    <a:ext uri="{9D8B030D-6E8A-4147-A177-3AD203B41FA5}">
                      <a16:colId xmlns:a16="http://schemas.microsoft.com/office/drawing/2014/main" val="648216407"/>
                    </a:ext>
                  </a:extLst>
                </a:gridCol>
                <a:gridCol w="2211550">
                  <a:extLst>
                    <a:ext uri="{9D8B030D-6E8A-4147-A177-3AD203B41FA5}">
                      <a16:colId xmlns:a16="http://schemas.microsoft.com/office/drawing/2014/main" val="4233152138"/>
                    </a:ext>
                  </a:extLst>
                </a:gridCol>
                <a:gridCol w="2244396">
                  <a:extLst>
                    <a:ext uri="{9D8B030D-6E8A-4147-A177-3AD203B41FA5}">
                      <a16:colId xmlns:a16="http://schemas.microsoft.com/office/drawing/2014/main" val="3036791797"/>
                    </a:ext>
                  </a:extLst>
                </a:gridCol>
                <a:gridCol w="956127">
                  <a:extLst>
                    <a:ext uri="{9D8B030D-6E8A-4147-A177-3AD203B41FA5}">
                      <a16:colId xmlns:a16="http://schemas.microsoft.com/office/drawing/2014/main" val="3208817704"/>
                    </a:ext>
                  </a:extLst>
                </a:gridCol>
                <a:gridCol w="2302333">
                  <a:extLst>
                    <a:ext uri="{9D8B030D-6E8A-4147-A177-3AD203B41FA5}">
                      <a16:colId xmlns:a16="http://schemas.microsoft.com/office/drawing/2014/main" val="842187027"/>
                    </a:ext>
                  </a:extLst>
                </a:gridCol>
              </a:tblGrid>
              <a:tr h="337983">
                <a:tc>
                  <a:txBody>
                    <a:bodyPr/>
                    <a:lstStyle/>
                    <a:p>
                      <a:pPr algn="ctr" fontAlgn="base"/>
                      <a:r>
                        <a:rPr lang="es-ES" sz="1200" b="1" dirty="0">
                          <a:solidFill>
                            <a:srgbClr val="FFFFFF"/>
                          </a:solidFill>
                          <a:effectLst/>
                          <a:latin typeface="Gill Sans MT"/>
                        </a:rPr>
                        <a:t>País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Consulado/Embajada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ca-ES" sz="1200" b="1" err="1">
                          <a:solidFill>
                            <a:srgbClr val="FFFFFF"/>
                          </a:solidFill>
                          <a:effectLst/>
                          <a:latin typeface="Gill Sans MT"/>
                        </a:rPr>
                        <a:t>Trámite</a:t>
                      </a:r>
                      <a:endParaRPr lang="ca-ES" sz="1200" b="1">
                        <a:solidFill>
                          <a:srgbClr val="FFFFFF"/>
                        </a:solidFill>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 Coste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Cita previa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Observaciones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1734828880"/>
                  </a:ext>
                </a:extLst>
              </a:tr>
              <a:tr h="2278664">
                <a:tc>
                  <a:txBody>
                    <a:bodyPr/>
                    <a:lstStyle/>
                    <a:p>
                      <a:pPr fontAlgn="base"/>
                      <a:r>
                        <a:rPr lang="ca-ES" sz="1200" b="1" u="none" dirty="0" err="1">
                          <a:effectLst/>
                          <a:latin typeface="Gill Sans MT"/>
                        </a:rPr>
                        <a:t>Túnez</a:t>
                      </a:r>
                      <a:endParaRPr lang="ca-ES" sz="1200" u="none" dirty="0" err="1">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b="1" dirty="0">
                          <a:effectLst/>
                          <a:latin typeface="Gill Sans MT"/>
                        </a:rPr>
                        <a:t>Embajada en Madrid</a:t>
                      </a:r>
                      <a:endParaRPr lang="es-ES" sz="1200" dirty="0">
                        <a:effectLst/>
                        <a:latin typeface="Gill Sans MT"/>
                      </a:endParaRPr>
                    </a:p>
                    <a:p>
                      <a:pPr fontAlgn="base"/>
                      <a:r>
                        <a:rPr lang="es-ES" sz="1200" dirty="0">
                          <a:effectLst/>
                          <a:latin typeface="Gill Sans MT"/>
                        </a:rPr>
                        <a:t>Avda. Alfonso XIII, N°64-66-68</a:t>
                      </a:r>
                      <a:br>
                        <a:rPr lang="es-ES" sz="1200" dirty="0">
                          <a:effectLst/>
                          <a:latin typeface="Gill Sans MT"/>
                        </a:rPr>
                      </a:br>
                      <a:r>
                        <a:rPr lang="es-ES" sz="1200" dirty="0">
                          <a:effectLst/>
                          <a:latin typeface="Gill Sans MT"/>
                        </a:rPr>
                        <a:t>28016, Madrid</a:t>
                      </a:r>
                    </a:p>
                    <a:p>
                      <a:pPr fontAlgn="base"/>
                      <a:r>
                        <a:rPr lang="es-ES" sz="1200" dirty="0">
                          <a:effectLst/>
                          <a:latin typeface="Gill Sans MT"/>
                        </a:rPr>
                        <a:t>Teléfono: 914 47 35 08 / 914 473 512 / 34 914 477 954</a:t>
                      </a:r>
                    </a:p>
                    <a:p>
                      <a:pPr fontAlgn="base"/>
                      <a:r>
                        <a:rPr lang="es-ES" sz="1200" dirty="0">
                          <a:effectLst/>
                          <a:latin typeface="Gill Sans MT"/>
                        </a:rPr>
                        <a:t>E-mail: </a:t>
                      </a:r>
                      <a:r>
                        <a:rPr lang="es-ES" sz="1200" u="sng" strike="noStrike" dirty="0">
                          <a:solidFill>
                            <a:srgbClr val="000000"/>
                          </a:solidFill>
                          <a:effectLst/>
                          <a:latin typeface="Gill Sans MT"/>
                          <a:hlinkClick r:id="rId2"/>
                        </a:rPr>
                        <a:t>madrid@embajadadetunez.es</a:t>
                      </a:r>
                      <a:endParaRPr lang="es-ES" sz="1200" dirty="0">
                        <a:effectLst/>
                        <a:latin typeface="Gill Sans MT"/>
                      </a:endParaRPr>
                    </a:p>
                    <a:p>
                      <a:pPr fontAlgn="base"/>
                      <a:r>
                        <a:rPr lang="es-ES" sz="1200" b="1" dirty="0">
                          <a:effectLst/>
                          <a:latin typeface="Gill Sans MT"/>
                        </a:rPr>
                        <a:t>Consulado Honorario en Barcelona</a:t>
                      </a:r>
                      <a:endParaRPr lang="es-ES" sz="1200" dirty="0">
                        <a:effectLst/>
                        <a:latin typeface="Gill Sans MT"/>
                      </a:endParaRPr>
                    </a:p>
                    <a:p>
                      <a:pPr fontAlgn="base"/>
                      <a:r>
                        <a:rPr lang="es-ES" sz="1200" dirty="0">
                          <a:effectLst/>
                          <a:latin typeface="Gill Sans MT"/>
                        </a:rPr>
                        <a:t>C/ Diputación, 400, 1.º, 4.ª, 08013, Barcelona</a:t>
                      </a:r>
                    </a:p>
                    <a:p>
                      <a:pPr fontAlgn="base"/>
                      <a:r>
                        <a:rPr lang="es-ES" sz="1200" dirty="0">
                          <a:effectLst/>
                          <a:latin typeface="Gill Sans MT"/>
                        </a:rPr>
                        <a:t>Teléfono: 93 231 53 79</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marL="171450" indent="-171450" fontAlgn="base">
                        <a:buFont typeface="Calibri"/>
                        <a:buChar char="-"/>
                      </a:pPr>
                      <a:r>
                        <a:rPr lang="ca-ES" sz="1200" b="1" dirty="0" err="1">
                          <a:effectLst/>
                          <a:latin typeface="Gill Sans MT"/>
                        </a:rPr>
                        <a:t>Renovación</a:t>
                      </a:r>
                      <a:r>
                        <a:rPr lang="ca-ES" sz="1200" b="1" dirty="0">
                          <a:effectLst/>
                          <a:latin typeface="Gill Sans MT"/>
                        </a:rPr>
                        <a:t> </a:t>
                      </a:r>
                      <a:r>
                        <a:rPr lang="ca-ES" sz="1200" b="1" dirty="0" err="1">
                          <a:effectLst/>
                          <a:latin typeface="Gill Sans MT"/>
                        </a:rPr>
                        <a:t>Pasaporte</a:t>
                      </a:r>
                      <a:endParaRPr lang="ca-ES" sz="1200" dirty="0" err="1">
                        <a:effectLst/>
                        <a:latin typeface="Gill Sans MT"/>
                      </a:endParaRPr>
                    </a:p>
                    <a:p>
                      <a:pPr marL="171450" indent="-171450" fontAlgn="base">
                        <a:buFont typeface="Calibri"/>
                        <a:buChar char="-"/>
                      </a:pPr>
                      <a:r>
                        <a:rPr lang="ca-ES" sz="1200" b="1" dirty="0" err="1">
                          <a:effectLst/>
                          <a:latin typeface="Gill Sans MT"/>
                        </a:rPr>
                        <a:t>Pérdida</a:t>
                      </a:r>
                      <a:r>
                        <a:rPr lang="ca-ES" sz="1200" b="1" dirty="0">
                          <a:effectLst/>
                          <a:latin typeface="Gill Sans MT"/>
                        </a:rPr>
                        <a:t> </a:t>
                      </a:r>
                      <a:r>
                        <a:rPr lang="ca-ES" sz="1200" b="1" dirty="0" err="1">
                          <a:effectLst/>
                          <a:latin typeface="Gill Sans MT"/>
                        </a:rPr>
                        <a:t>Pasaporte</a:t>
                      </a:r>
                      <a:endParaRPr lang="ca-ES" sz="1200" dirty="0">
                        <a:effectLst/>
                        <a:latin typeface="Gill Sans MT"/>
                      </a:endParaRPr>
                    </a:p>
                    <a:p>
                      <a:pPr marL="171450" indent="-171450" fontAlgn="base">
                        <a:buFont typeface="Calibri"/>
                        <a:buChar char="-"/>
                      </a:pPr>
                      <a:r>
                        <a:rPr lang="ca-ES" sz="1200" b="1" dirty="0" err="1">
                          <a:effectLst/>
                          <a:latin typeface="Gill Sans MT"/>
                        </a:rPr>
                        <a:t>Antecedentes</a:t>
                      </a:r>
                      <a:r>
                        <a:rPr lang="ca-ES" sz="1200" b="1" dirty="0">
                          <a:effectLst/>
                          <a:latin typeface="Gill Sans MT"/>
                        </a:rPr>
                        <a:t> </a:t>
                      </a:r>
                      <a:r>
                        <a:rPr lang="ca-ES" sz="1200" b="1" dirty="0" err="1">
                          <a:effectLst/>
                          <a:latin typeface="Gill Sans MT"/>
                        </a:rPr>
                        <a:t>penales</a:t>
                      </a:r>
                      <a:endParaRPr lang="ca-ES" sz="1200" dirty="0" err="1">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dirty="0">
                          <a:effectLst/>
                          <a:latin typeface="Gill Sans MT"/>
                        </a:rPr>
                        <a:t>Directamente con la embajada. </a:t>
                      </a:r>
                      <a:endParaRPr lang="es-ES" dirty="0"/>
                    </a:p>
                    <a:p>
                      <a:pPr lvl="0">
                        <a:buNone/>
                      </a:pPr>
                      <a:r>
                        <a:rPr lang="es-ES" sz="1200" dirty="0">
                          <a:effectLst/>
                          <a:latin typeface="Gill Sans MT"/>
                        </a:rPr>
                        <a:t>En la web no informan sobre los importes.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auto"/>
                      <a:endParaRPr lang="ca-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dirty="0">
                          <a:effectLst/>
                          <a:latin typeface="Gill Sans MT"/>
                        </a:rPr>
                        <a:t>Funcionan mejor por mail que por teléfono </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2660912630"/>
                  </a:ext>
                </a:extLst>
              </a:tr>
            </a:tbl>
          </a:graphicData>
        </a:graphic>
      </p:graphicFrame>
      <p:pic>
        <p:nvPicPr>
          <p:cNvPr id="12" name="Imagen 11" descr="Logotipo&#10;&#10;Descripción generada automáticamente">
            <a:extLst>
              <a:ext uri="{FF2B5EF4-FFF2-40B4-BE49-F238E27FC236}">
                <a16:creationId xmlns:a16="http://schemas.microsoft.com/office/drawing/2014/main" id="{8C24007E-38CC-7CF7-D78A-78441FC30746}"/>
              </a:ext>
            </a:extLst>
          </p:cNvPr>
          <p:cNvPicPr>
            <a:picLocks noChangeAspect="1"/>
          </p:cNvPicPr>
          <p:nvPr/>
        </p:nvPicPr>
        <p:blipFill>
          <a:blip r:embed="rId3"/>
          <a:stretch>
            <a:fillRect/>
          </a:stretch>
        </p:blipFill>
        <p:spPr>
          <a:xfrm>
            <a:off x="9943133" y="-3959"/>
            <a:ext cx="1974229" cy="1462644"/>
          </a:xfrm>
          <a:prstGeom prst="rect">
            <a:avLst/>
          </a:prstGeom>
        </p:spPr>
      </p:pic>
      <p:cxnSp>
        <p:nvCxnSpPr>
          <p:cNvPr id="14" name="Conector recto de flecha 13">
            <a:extLst>
              <a:ext uri="{FF2B5EF4-FFF2-40B4-BE49-F238E27FC236}">
                <a16:creationId xmlns:a16="http://schemas.microsoft.com/office/drawing/2014/main" id="{5C3CA7BE-AFB6-0BF6-2256-F6B3A4CA4278}"/>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430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C2D425CF-033C-4865-C249-F27676F20737}"/>
              </a:ext>
            </a:extLst>
          </p:cNvPr>
          <p:cNvSpPr/>
          <p:nvPr/>
        </p:nvSpPr>
        <p:spPr>
          <a:xfrm>
            <a:off x="-73575" y="-64732"/>
            <a:ext cx="6173851" cy="6974188"/>
          </a:xfrm>
          <a:prstGeom prst="rect">
            <a:avLst/>
          </a:prstGeom>
          <a:solidFill>
            <a:srgbClr val="CD152A"/>
          </a:solidFill>
          <a:ln>
            <a:solidFill>
              <a:srgbClr val="CD15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CE93BE33-18CD-D757-71E0-A331B52CD498}"/>
              </a:ext>
            </a:extLst>
          </p:cNvPr>
          <p:cNvSpPr/>
          <p:nvPr/>
        </p:nvSpPr>
        <p:spPr>
          <a:xfrm>
            <a:off x="6100866" y="2503"/>
            <a:ext cx="6084204" cy="6850924"/>
          </a:xfrm>
          <a:prstGeom prst="rect">
            <a:avLst/>
          </a:prstGeom>
          <a:noFill/>
          <a:ln w="57150">
            <a:solidFill>
              <a:srgbClr val="CD15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2" name="Imagen 11" descr="Logotipo, nombre de la empresa">
            <a:extLst>
              <a:ext uri="{FF2B5EF4-FFF2-40B4-BE49-F238E27FC236}">
                <a16:creationId xmlns:a16="http://schemas.microsoft.com/office/drawing/2014/main" id="{55A3FB2A-352B-9126-E3D4-241B4B0B427B}"/>
              </a:ext>
            </a:extLst>
          </p:cNvPr>
          <p:cNvPicPr>
            <a:picLocks noChangeAspect="1"/>
          </p:cNvPicPr>
          <p:nvPr/>
        </p:nvPicPr>
        <p:blipFill rotWithShape="1">
          <a:blip r:embed="rId2"/>
          <a:srcRect t="14610" r="-326" b="13961"/>
          <a:stretch/>
        </p:blipFill>
        <p:spPr>
          <a:xfrm>
            <a:off x="10836150" y="5896916"/>
            <a:ext cx="1176982" cy="843424"/>
          </a:xfrm>
          <a:prstGeom prst="rect">
            <a:avLst/>
          </a:prstGeom>
        </p:spPr>
      </p:pic>
      <p:sp>
        <p:nvSpPr>
          <p:cNvPr id="15" name="CuadroTexto 14">
            <a:extLst>
              <a:ext uri="{FF2B5EF4-FFF2-40B4-BE49-F238E27FC236}">
                <a16:creationId xmlns:a16="http://schemas.microsoft.com/office/drawing/2014/main" id="{67E28EFE-368D-1B75-52CF-FA8A30219AD6}"/>
              </a:ext>
            </a:extLst>
          </p:cNvPr>
          <p:cNvSpPr txBox="1"/>
          <p:nvPr/>
        </p:nvSpPr>
        <p:spPr>
          <a:xfrm>
            <a:off x="7746066" y="2952749"/>
            <a:ext cx="2793066" cy="9387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s-ES" sz="5500" b="1" i="1" dirty="0">
                <a:solidFill>
                  <a:srgbClr val="C00000"/>
                </a:solidFill>
                <a:latin typeface="Gill Sans MT"/>
                <a:cs typeface="Calibri"/>
              </a:rPr>
              <a:t>América</a:t>
            </a:r>
          </a:p>
        </p:txBody>
      </p:sp>
      <p:pic>
        <p:nvPicPr>
          <p:cNvPr id="2" name="Imagen 1">
            <a:extLst>
              <a:ext uri="{FF2B5EF4-FFF2-40B4-BE49-F238E27FC236}">
                <a16:creationId xmlns:a16="http://schemas.microsoft.com/office/drawing/2014/main" id="{829CBDC9-C049-0467-213B-09778009DB6C}"/>
              </a:ext>
            </a:extLst>
          </p:cNvPr>
          <p:cNvPicPr>
            <a:picLocks noChangeAspect="1"/>
          </p:cNvPicPr>
          <p:nvPr/>
        </p:nvPicPr>
        <p:blipFill>
          <a:blip r:embed="rId3"/>
          <a:stretch>
            <a:fillRect/>
          </a:stretch>
        </p:blipFill>
        <p:spPr>
          <a:xfrm>
            <a:off x="-906402" y="486335"/>
            <a:ext cx="7830364" cy="5885329"/>
          </a:xfrm>
          <a:prstGeom prst="rect">
            <a:avLst/>
          </a:prstGeom>
        </p:spPr>
      </p:pic>
    </p:spTree>
    <p:extLst>
      <p:ext uri="{BB962C8B-B14F-4D97-AF65-F5344CB8AC3E}">
        <p14:creationId xmlns:p14="http://schemas.microsoft.com/office/powerpoint/2010/main" val="1418949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4B6DBB86-0ABC-7165-DA6D-6F7E0D7F8E5E}"/>
              </a:ext>
            </a:extLst>
          </p:cNvPr>
          <p:cNvGraphicFramePr>
            <a:graphicFrameLocks noGrp="1"/>
          </p:cNvGraphicFramePr>
          <p:nvPr>
            <p:extLst>
              <p:ext uri="{D42A27DB-BD31-4B8C-83A1-F6EECF244321}">
                <p14:modId xmlns:p14="http://schemas.microsoft.com/office/powerpoint/2010/main" val="3629690804"/>
              </p:ext>
            </p:extLst>
          </p:nvPr>
        </p:nvGraphicFramePr>
        <p:xfrm>
          <a:off x="175172" y="1804275"/>
          <a:ext cx="11913476" cy="2754630"/>
        </p:xfrm>
        <a:graphic>
          <a:graphicData uri="http://schemas.openxmlformats.org/drawingml/2006/table">
            <a:tbl>
              <a:tblPr firstRow="1" bandRow="1">
                <a:tableStyleId>{5C22544A-7EE6-4342-B048-85BDC9FD1C3A}</a:tableStyleId>
              </a:tblPr>
              <a:tblGrid>
                <a:gridCol w="886810">
                  <a:extLst>
                    <a:ext uri="{9D8B030D-6E8A-4147-A177-3AD203B41FA5}">
                      <a16:colId xmlns:a16="http://schemas.microsoft.com/office/drawing/2014/main" val="4263631872"/>
                    </a:ext>
                  </a:extLst>
                </a:gridCol>
                <a:gridCol w="2824655">
                  <a:extLst>
                    <a:ext uri="{9D8B030D-6E8A-4147-A177-3AD203B41FA5}">
                      <a16:colId xmlns:a16="http://schemas.microsoft.com/office/drawing/2014/main" val="2452784093"/>
                    </a:ext>
                  </a:extLst>
                </a:gridCol>
                <a:gridCol w="1959370">
                  <a:extLst>
                    <a:ext uri="{9D8B030D-6E8A-4147-A177-3AD203B41FA5}">
                      <a16:colId xmlns:a16="http://schemas.microsoft.com/office/drawing/2014/main" val="160768111"/>
                    </a:ext>
                  </a:extLst>
                </a:gridCol>
                <a:gridCol w="2107762">
                  <a:extLst>
                    <a:ext uri="{9D8B030D-6E8A-4147-A177-3AD203B41FA5}">
                      <a16:colId xmlns:a16="http://schemas.microsoft.com/office/drawing/2014/main" val="1825110436"/>
                    </a:ext>
                  </a:extLst>
                </a:gridCol>
                <a:gridCol w="1902842">
                  <a:extLst>
                    <a:ext uri="{9D8B030D-6E8A-4147-A177-3AD203B41FA5}">
                      <a16:colId xmlns:a16="http://schemas.microsoft.com/office/drawing/2014/main" val="750047628"/>
                    </a:ext>
                  </a:extLst>
                </a:gridCol>
                <a:gridCol w="2232037">
                  <a:extLst>
                    <a:ext uri="{9D8B030D-6E8A-4147-A177-3AD203B41FA5}">
                      <a16:colId xmlns:a16="http://schemas.microsoft.com/office/drawing/2014/main" val="1259469263"/>
                    </a:ext>
                  </a:extLst>
                </a:gridCol>
              </a:tblGrid>
              <a:tr h="285750">
                <a:tc>
                  <a:txBody>
                    <a:bodyPr/>
                    <a:lstStyle/>
                    <a:p>
                      <a:pPr algn="ctr" fontAlgn="base"/>
                      <a:r>
                        <a:rPr lang="es-ES" sz="1200" b="1" i="0" dirty="0">
                          <a:solidFill>
                            <a:srgbClr val="FFFFFF"/>
                          </a:solidFill>
                          <a:effectLst/>
                          <a:latin typeface="Gill Sans MT"/>
                        </a:rPr>
                        <a:t>País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Consulado/Embajada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Trámite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 Coste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Observaciones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2154769168"/>
                  </a:ext>
                </a:extLst>
              </a:tr>
              <a:tr h="2371725">
                <a:tc>
                  <a:txBody>
                    <a:bodyPr/>
                    <a:lstStyle/>
                    <a:p>
                      <a:pPr algn="l" fontAlgn="base"/>
                      <a:r>
                        <a:rPr lang="ca-ES" sz="1200" b="1" i="0" u="none" err="1">
                          <a:solidFill>
                            <a:srgbClr val="000000"/>
                          </a:solidFill>
                          <a:effectLst/>
                          <a:latin typeface="Gill Sans MT"/>
                        </a:rPr>
                        <a:t>Colombia</a:t>
                      </a:r>
                      <a:endParaRPr lang="ca-ES" sz="1200" b="0" i="0" u="none">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u="none" strike="noStrike" dirty="0">
                          <a:solidFill>
                            <a:srgbClr val="000000"/>
                          </a:solidFill>
                          <a:effectLst/>
                          <a:latin typeface="Gill Sans MT"/>
                        </a:rPr>
                        <a:t>Consulado General en Barcelona</a:t>
                      </a:r>
                      <a:endParaRPr lang="es-ES" sz="1200" b="0" i="0" dirty="0">
                        <a:solidFill>
                          <a:srgbClr val="000000"/>
                        </a:solidFill>
                        <a:effectLst/>
                        <a:latin typeface="Gill Sans MT"/>
                      </a:endParaRPr>
                    </a:p>
                    <a:p>
                      <a:pPr algn="l" fontAlgn="base"/>
                      <a:r>
                        <a:rPr lang="es-ES" sz="1200" b="0" i="1" dirty="0">
                          <a:solidFill>
                            <a:srgbClr val="000000"/>
                          </a:solidFill>
                          <a:effectLst/>
                          <a:latin typeface="Gill Sans MT"/>
                        </a:rPr>
                        <a:t>C/Pau Claris,102, 1º 1ª, 08009, Barcelona.</a:t>
                      </a:r>
                    </a:p>
                    <a:p>
                      <a:pPr algn="l" fontAlgn="base"/>
                      <a:r>
                        <a:rPr lang="es-ES" sz="1200" b="0" i="1" dirty="0">
                          <a:solidFill>
                            <a:srgbClr val="000000"/>
                          </a:solidFill>
                          <a:effectLst/>
                          <a:latin typeface="Gill Sans MT"/>
                        </a:rPr>
                        <a:t>Teléfono: </a:t>
                      </a:r>
                    </a:p>
                    <a:p>
                      <a:pPr marL="342900" lvl="0" indent="-342900" algn="l" fontAlgn="base">
                        <a:buFont typeface="Arial" panose="020B0604020202020204" pitchFamily="34" charset="0"/>
                        <a:buChar char="•"/>
                      </a:pPr>
                      <a:r>
                        <a:rPr lang="es-ES" sz="1200" b="0" i="0" dirty="0">
                          <a:solidFill>
                            <a:srgbClr val="000000"/>
                          </a:solidFill>
                          <a:effectLst/>
                          <a:latin typeface="Gill Sans MT"/>
                        </a:rPr>
                        <a:t>Orientación: 934 127 828</a:t>
                      </a: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Centro integral de atención al ciudadano (24 horas): 900 995 721</a:t>
                      </a:r>
                      <a:endParaRPr lang="es-ES" sz="1200" b="0" i="0" dirty="0">
                        <a:solidFill>
                          <a:srgbClr val="000000"/>
                        </a:solidFill>
                        <a:effectLst/>
                        <a:latin typeface="Gill Sans MT"/>
                      </a:endParaRPr>
                    </a:p>
                    <a:p>
                      <a:pPr algn="l" fontAlgn="base"/>
                      <a:r>
                        <a:rPr lang="es-ES" sz="1200" b="0" i="1" dirty="0">
                          <a:solidFill>
                            <a:srgbClr val="000000"/>
                          </a:solidFill>
                          <a:effectLst/>
                          <a:latin typeface="Gill Sans MT"/>
                        </a:rPr>
                        <a:t>E-mail:</a:t>
                      </a:r>
                      <a:r>
                        <a:rPr lang="es-ES" sz="1200" b="0" i="0" dirty="0">
                          <a:solidFill>
                            <a:srgbClr val="000000"/>
                          </a:solidFill>
                          <a:effectLst/>
                          <a:latin typeface="Gill Sans MT"/>
                        </a:rPr>
                        <a:t> </a:t>
                      </a:r>
                      <a:r>
                        <a:rPr lang="es-ES" sz="1200" b="0" i="0" u="sng" strike="noStrike" dirty="0">
                          <a:solidFill>
                            <a:srgbClr val="000000"/>
                          </a:solidFill>
                          <a:effectLst/>
                          <a:latin typeface="Gill Sans MT"/>
                          <a:hlinkClick r:id="rId2"/>
                        </a:rPr>
                        <a:t>cbarcelona@cancilleria.gov.co</a:t>
                      </a:r>
                      <a:endParaRPr lang="es-ES" sz="1200" b="0" i="0" dirty="0">
                        <a:solidFill>
                          <a:srgbClr val="000000"/>
                        </a:solidFill>
                        <a:effectLst/>
                        <a:latin typeface="Gill Sans MT"/>
                      </a:endParaRPr>
                    </a:p>
                    <a:p>
                      <a:pPr algn="l" fontAlgn="base"/>
                      <a:r>
                        <a:rPr lang="es-ES" sz="1200" b="0" i="1" dirty="0">
                          <a:solidFill>
                            <a:srgbClr val="000000"/>
                          </a:solidFill>
                          <a:effectLst/>
                          <a:latin typeface="Gill Sans MT"/>
                        </a:rPr>
                        <a:t>Web: </a:t>
                      </a:r>
                      <a:r>
                        <a:rPr lang="es-ES" sz="1200" b="0" i="0" u="sng" strike="noStrike" dirty="0">
                          <a:solidFill>
                            <a:srgbClr val="000000"/>
                          </a:solidFill>
                          <a:effectLst/>
                          <a:latin typeface="Gill Sans MT"/>
                          <a:hlinkClick r:id="rId3"/>
                        </a:rPr>
                        <a:t>inicio | Consulado de Colombia</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Horario de atención: </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Lunes a viernes 8:30 -14:00 </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(los trámites que no requieren cita se atenderán hasta la 13:30)</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marL="171450" indent="-171450" algn="just" fontAlgn="base">
                        <a:buFont typeface="Calibri"/>
                        <a:buChar char="-"/>
                      </a:pPr>
                      <a:r>
                        <a:rPr lang="es-ES" sz="1200" b="1" i="0" dirty="0">
                          <a:solidFill>
                            <a:srgbClr val="000000"/>
                          </a:solidFill>
                          <a:effectLst/>
                          <a:latin typeface="Gill Sans MT"/>
                        </a:rPr>
                        <a:t>Renovación Pasaporte</a:t>
                      </a:r>
                      <a:endParaRPr lang="es-ES" sz="1200" b="0" i="0" dirty="0">
                        <a:solidFill>
                          <a:srgbClr val="000000"/>
                        </a:solidFill>
                        <a:effectLst/>
                        <a:latin typeface="Gill Sans MT"/>
                      </a:endParaRPr>
                    </a:p>
                    <a:p>
                      <a:pPr marL="171450" lvl="0" indent="-171450" algn="just">
                        <a:buFont typeface="Calibri"/>
                        <a:buChar char="-"/>
                      </a:pPr>
                      <a:endParaRPr lang="es-ES" sz="1200" b="1" i="0" dirty="0">
                        <a:solidFill>
                          <a:srgbClr val="000000"/>
                        </a:solidFill>
                        <a:effectLst/>
                        <a:latin typeface="Gill Sans MT"/>
                      </a:endParaRPr>
                    </a:p>
                    <a:p>
                      <a:pPr marL="171450" lvl="0" indent="-171450" algn="just">
                        <a:buFont typeface="Calibri"/>
                        <a:buChar char="-"/>
                      </a:pPr>
                      <a:endParaRPr lang="es-ES" sz="1200" b="1" i="0" dirty="0">
                        <a:solidFill>
                          <a:srgbClr val="000000"/>
                        </a:solidFill>
                        <a:effectLst/>
                        <a:latin typeface="Gill Sans MT"/>
                      </a:endParaRPr>
                    </a:p>
                    <a:p>
                      <a:pPr marL="171450" lvl="0" indent="-171450" algn="just">
                        <a:buFont typeface="Calibri"/>
                        <a:buChar char="-"/>
                      </a:pPr>
                      <a:endParaRPr lang="es-ES" sz="1200" b="1" i="0" dirty="0">
                        <a:solidFill>
                          <a:srgbClr val="000000"/>
                        </a:solidFill>
                        <a:effectLst/>
                        <a:latin typeface="Gill Sans MT"/>
                      </a:endParaRPr>
                    </a:p>
                    <a:p>
                      <a:pPr marL="171450" lvl="0" indent="-171450" algn="just">
                        <a:buFont typeface="Calibri"/>
                        <a:buChar char="-"/>
                      </a:pPr>
                      <a:endParaRPr lang="es-ES" sz="1200" b="1" i="0" dirty="0">
                        <a:solidFill>
                          <a:srgbClr val="000000"/>
                        </a:solidFill>
                        <a:effectLst/>
                        <a:latin typeface="Gill Sans MT"/>
                      </a:endParaRPr>
                    </a:p>
                    <a:p>
                      <a:pPr marL="171450" lvl="0" indent="-171450" algn="just">
                        <a:buFont typeface="Calibri"/>
                        <a:buChar char="-"/>
                      </a:pPr>
                      <a:endParaRPr lang="es-ES" sz="1200" b="1" i="0" dirty="0">
                        <a:solidFill>
                          <a:srgbClr val="000000"/>
                        </a:solidFill>
                        <a:effectLst/>
                        <a:latin typeface="Gill Sans MT"/>
                      </a:endParaRPr>
                    </a:p>
                    <a:p>
                      <a:pPr marL="171450" lvl="0" indent="-171450" algn="just">
                        <a:buFont typeface="Calibri"/>
                        <a:buChar char="-"/>
                      </a:pPr>
                      <a:endParaRPr lang="es-ES" sz="1200" b="1" i="0" dirty="0">
                        <a:solidFill>
                          <a:srgbClr val="000000"/>
                        </a:solidFill>
                        <a:effectLst/>
                        <a:latin typeface="Gill Sans MT"/>
                      </a:endParaRPr>
                    </a:p>
                    <a:p>
                      <a:pPr marL="171450" indent="-171450" algn="just" fontAlgn="base">
                        <a:buFont typeface="Calibri"/>
                        <a:buChar char="-"/>
                      </a:pPr>
                      <a:r>
                        <a:rPr lang="es-ES" sz="1200" b="1" i="0" dirty="0">
                          <a:solidFill>
                            <a:srgbClr val="000000"/>
                          </a:solidFill>
                          <a:effectLst/>
                          <a:latin typeface="Gill Sans MT"/>
                        </a:rPr>
                        <a:t>Antecedentes penales </a:t>
                      </a:r>
                      <a:r>
                        <a:rPr lang="es-ES" sz="1200" b="0" i="0" dirty="0">
                          <a:solidFill>
                            <a:srgbClr val="000000"/>
                          </a:solidFill>
                          <a:effectLst/>
                          <a:latin typeface="Gill Sans MT"/>
                        </a:rPr>
                        <a:t>(tramitación on-line)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a:t>
                      </a:r>
                      <a:r>
                        <a:rPr lang="es-ES" sz="1200" b="1" i="0" dirty="0">
                          <a:solidFill>
                            <a:srgbClr val="000000"/>
                          </a:solidFill>
                          <a:effectLst/>
                          <a:latin typeface="Gill Sans MT"/>
                        </a:rPr>
                        <a:t>67,60 €</a:t>
                      </a:r>
                      <a:r>
                        <a:rPr lang="es-ES" sz="1200" b="0" i="0" dirty="0">
                          <a:solidFill>
                            <a:srgbClr val="000000"/>
                          </a:solidFill>
                          <a:effectLst/>
                          <a:latin typeface="Gill Sans MT"/>
                        </a:rPr>
                        <a:t> (pago electrónico):</a:t>
                      </a:r>
                    </a:p>
                    <a:p>
                      <a:pPr lvl="0" algn="l">
                        <a:buNone/>
                      </a:pPr>
                      <a:r>
                        <a:rPr lang="es-ES" sz="1200" b="1" i="0" dirty="0">
                          <a:solidFill>
                            <a:srgbClr val="000000"/>
                          </a:solidFill>
                          <a:effectLst/>
                          <a:latin typeface="Gill Sans MT"/>
                        </a:rPr>
                        <a:t> </a:t>
                      </a:r>
                      <a:r>
                        <a:rPr lang="es-ES" sz="1200" b="0" i="0" u="sng" strike="noStrike" dirty="0">
                          <a:solidFill>
                            <a:srgbClr val="000000"/>
                          </a:solidFill>
                          <a:effectLst/>
                          <a:latin typeface="Gill Sans MT"/>
                          <a:hlinkClick r:id="rId4"/>
                        </a:rPr>
                        <a:t>https://tramites.cancilleria.gov.co/apostillalegalizacion/pago/iniciopagotc.aspx</a:t>
                      </a:r>
                      <a:r>
                        <a:rPr lang="es-ES" sz="1200" b="0" i="0" u="none" strike="noStrike" dirty="0">
                          <a:solidFill>
                            <a:srgbClr val="000000"/>
                          </a:solidFill>
                          <a:effectLst/>
                          <a:latin typeface="Gill Sans MT"/>
                        </a:rPr>
                        <a:t> (debe contar con una cuenta activa  en  Colombia)</a:t>
                      </a:r>
                      <a:endParaRPr lang="es-ES" sz="1200" b="0" i="0">
                        <a:solidFill>
                          <a:srgbClr val="000000"/>
                        </a:solidFill>
                        <a:effectLst/>
                        <a:latin typeface="Gill Sans MT"/>
                      </a:endParaRPr>
                    </a:p>
                    <a:p>
                      <a:pPr lvl="0" algn="l">
                        <a:buNone/>
                      </a:pPr>
                      <a:endParaRPr lang="es-ES" sz="1200" b="0" i="0" u="none" strike="noStrike" dirty="0">
                        <a:solidFill>
                          <a:srgbClr val="000000"/>
                        </a:solidFill>
                        <a:effectLst/>
                        <a:latin typeface="Gill Sans MT"/>
                      </a:endParaRPr>
                    </a:p>
                    <a:p>
                      <a:pPr algn="l" fontAlgn="base"/>
                      <a:r>
                        <a:rPr lang="es-ES" sz="1200" b="1" i="0" dirty="0">
                          <a:solidFill>
                            <a:srgbClr val="000000"/>
                          </a:solidFill>
                          <a:effectLst/>
                          <a:latin typeface="Gill Sans MT"/>
                        </a:rPr>
                        <a:t>-</a:t>
                      </a:r>
                      <a:r>
                        <a:rPr lang="es-ES" sz="1200" b="1" i="0" u="none" strike="noStrike" dirty="0">
                          <a:solidFill>
                            <a:srgbClr val="000000"/>
                          </a:solidFill>
                          <a:effectLst/>
                          <a:latin typeface="Gill Sans MT"/>
                        </a:rPr>
                        <a:t>7.30€ Apostilla</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(consultar directamente en el Consulado el número de cuenta bancaria)</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marL="171450" lvl="0" indent="-171450" algn="l" fontAlgn="base">
                        <a:buFont typeface="Calibri"/>
                        <a:buChar char="-"/>
                      </a:pPr>
                      <a:r>
                        <a:rPr lang="es-ES" sz="1200" b="0" i="0" u="none" strike="noStrike" dirty="0">
                          <a:solidFill>
                            <a:srgbClr val="000000"/>
                          </a:solidFill>
                          <a:effectLst/>
                          <a:latin typeface="Gill Sans MT"/>
                        </a:rPr>
                        <a:t>Tramitación Pasaporte:</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5"/>
                        </a:rPr>
                        <a:t>Programe su cita en el Consulado de Colombia en Barcelona | Consulado de Colombia</a:t>
                      </a:r>
                      <a:endParaRPr lang="es-ES" sz="1200" b="0" i="0" dirty="0">
                        <a:solidFill>
                          <a:srgbClr val="000000"/>
                        </a:solidFill>
                        <a:effectLst/>
                        <a:latin typeface="Gill Sans MT"/>
                      </a:endParaRPr>
                    </a:p>
                    <a:p>
                      <a:pPr marL="171450" lvl="0" indent="-171450" algn="l" fontAlgn="base">
                        <a:buFont typeface="Calibri"/>
                        <a:buChar char="-"/>
                      </a:pPr>
                      <a:r>
                        <a:rPr lang="es-ES" sz="1200" b="0" i="0" dirty="0">
                          <a:solidFill>
                            <a:srgbClr val="000000"/>
                          </a:solidFill>
                          <a:effectLst/>
                          <a:latin typeface="Gill Sans MT"/>
                        </a:rPr>
                        <a:t>Necesario tener correo electrónico.</a:t>
                      </a:r>
                    </a:p>
                    <a:p>
                      <a:pPr marL="171450" lvl="0" indent="-171450" algn="l" fontAlgn="base">
                        <a:buFont typeface="Calibri"/>
                        <a:buChar char="-"/>
                      </a:pPr>
                      <a:r>
                        <a:rPr lang="es-ES" sz="1200" b="0" i="0" dirty="0">
                          <a:solidFill>
                            <a:srgbClr val="000000"/>
                          </a:solidFill>
                          <a:effectLst/>
                          <a:latin typeface="Gill Sans MT"/>
                        </a:rPr>
                        <a:t>Cuenta con un excelente  </a:t>
                      </a:r>
                      <a:r>
                        <a:rPr lang="es-ES" sz="1200" b="1" i="0" dirty="0">
                          <a:solidFill>
                            <a:srgbClr val="000000"/>
                          </a:solidFill>
                          <a:effectLst/>
                          <a:latin typeface="Gill Sans MT"/>
                        </a:rPr>
                        <a:t>buzón virtual de orientación</a:t>
                      </a:r>
                      <a:r>
                        <a:rPr lang="es-ES" sz="1200" b="0" i="0" dirty="0">
                          <a:solidFill>
                            <a:srgbClr val="000000"/>
                          </a:solidFill>
                          <a:effectLst/>
                          <a:latin typeface="Gill Sans MT"/>
                        </a:rPr>
                        <a:t>. </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b="1" i="0" dirty="0">
                          <a:solidFill>
                            <a:srgbClr val="000000"/>
                          </a:solidFill>
                          <a:effectLst/>
                          <a:latin typeface="Gill Sans MT"/>
                        </a:rPr>
                        <a:t>En la web se informa de todos los trámites y formularios.</a:t>
                      </a:r>
                      <a:endParaRPr lang="es-ES" sz="1200" b="0"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algn="just" fontAlgn="base"/>
                      <a:r>
                        <a:rPr lang="es-ES" sz="1200" b="1" i="0" dirty="0">
                          <a:solidFill>
                            <a:srgbClr val="000000"/>
                          </a:solidFill>
                          <a:effectLst/>
                          <a:latin typeface="Gill Sans MT"/>
                        </a:rPr>
                        <a:t>Cuenta con un </a:t>
                      </a:r>
                      <a:r>
                        <a:rPr lang="es-ES" sz="1200" b="1" i="0" u="sng" dirty="0">
                          <a:solidFill>
                            <a:srgbClr val="000000"/>
                          </a:solidFill>
                          <a:effectLst/>
                          <a:latin typeface="Gill Sans MT"/>
                        </a:rPr>
                        <a:t>Consulado móvil para Tarragona, Lleida y Girona.</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440608068"/>
                  </a:ext>
                </a:extLst>
              </a:tr>
            </a:tbl>
          </a:graphicData>
        </a:graphic>
      </p:graphicFrame>
      <p:pic>
        <p:nvPicPr>
          <p:cNvPr id="12" name="Imagen 11" descr="Logotipo&#10;&#10;Descripción generada automáticamente">
            <a:extLst>
              <a:ext uri="{FF2B5EF4-FFF2-40B4-BE49-F238E27FC236}">
                <a16:creationId xmlns:a16="http://schemas.microsoft.com/office/drawing/2014/main" id="{F76B07A7-F9AE-6895-6A64-8D27AAE459C6}"/>
              </a:ext>
            </a:extLst>
          </p:cNvPr>
          <p:cNvPicPr>
            <a:picLocks noChangeAspect="1"/>
          </p:cNvPicPr>
          <p:nvPr/>
        </p:nvPicPr>
        <p:blipFill>
          <a:blip r:embed="rId6"/>
          <a:stretch>
            <a:fillRect/>
          </a:stretch>
        </p:blipFill>
        <p:spPr>
          <a:xfrm>
            <a:off x="9943133" y="-3959"/>
            <a:ext cx="1974229" cy="1462644"/>
          </a:xfrm>
          <a:prstGeom prst="rect">
            <a:avLst/>
          </a:prstGeom>
        </p:spPr>
      </p:pic>
      <p:cxnSp>
        <p:nvCxnSpPr>
          <p:cNvPr id="14" name="Conector recto de flecha 13">
            <a:extLst>
              <a:ext uri="{FF2B5EF4-FFF2-40B4-BE49-F238E27FC236}">
                <a16:creationId xmlns:a16="http://schemas.microsoft.com/office/drawing/2014/main" id="{E4A2BA7A-E67B-40F4-8A84-14C1F568842E}"/>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803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8F097192-ABB5-D8FE-1D46-35F007B2A650}"/>
              </a:ext>
            </a:extLst>
          </p:cNvPr>
          <p:cNvGraphicFramePr>
            <a:graphicFrameLocks noGrp="1"/>
          </p:cNvGraphicFramePr>
          <p:nvPr>
            <p:extLst>
              <p:ext uri="{D42A27DB-BD31-4B8C-83A1-F6EECF244321}">
                <p14:modId xmlns:p14="http://schemas.microsoft.com/office/powerpoint/2010/main" val="2728752245"/>
              </p:ext>
            </p:extLst>
          </p:nvPr>
        </p:nvGraphicFramePr>
        <p:xfrm>
          <a:off x="289034" y="1156137"/>
          <a:ext cx="11648964" cy="5394960"/>
        </p:xfrm>
        <a:graphic>
          <a:graphicData uri="http://schemas.openxmlformats.org/drawingml/2006/table">
            <a:tbl>
              <a:tblPr firstRow="1" bandRow="1">
                <a:tableStyleId>{5C22544A-7EE6-4342-B048-85BDC9FD1C3A}</a:tableStyleId>
              </a:tblPr>
              <a:tblGrid>
                <a:gridCol w="5802586">
                  <a:extLst>
                    <a:ext uri="{9D8B030D-6E8A-4147-A177-3AD203B41FA5}">
                      <a16:colId xmlns:a16="http://schemas.microsoft.com/office/drawing/2014/main" val="1635539107"/>
                    </a:ext>
                  </a:extLst>
                </a:gridCol>
                <a:gridCol w="5846378">
                  <a:extLst>
                    <a:ext uri="{9D8B030D-6E8A-4147-A177-3AD203B41FA5}">
                      <a16:colId xmlns:a16="http://schemas.microsoft.com/office/drawing/2014/main" val="3395894585"/>
                    </a:ext>
                  </a:extLst>
                </a:gridCol>
              </a:tblGrid>
              <a:tr h="5211401">
                <a:tc>
                  <a:txBody>
                    <a:bodyPr/>
                    <a:lstStyle/>
                    <a:p>
                      <a:pPr algn="l" fontAlgn="auto"/>
                      <a:endParaRPr lang="es-ES" sz="1200" b="1" i="0" dirty="0">
                        <a:solidFill>
                          <a:srgbClr val="000000"/>
                        </a:solidFill>
                        <a:effectLst/>
                        <a:latin typeface="Gill Sans MT"/>
                      </a:endParaRPr>
                    </a:p>
                    <a:p>
                      <a:pPr algn="l" fontAlgn="base"/>
                      <a:r>
                        <a:rPr lang="es-ES" sz="1200" b="1" i="0" dirty="0">
                          <a:solidFill>
                            <a:srgbClr val="000000"/>
                          </a:solidFill>
                          <a:effectLst/>
                          <a:latin typeface="Gill Sans MT"/>
                        </a:rPr>
                        <a:t>REQUISITOS: </a:t>
                      </a:r>
                      <a:endParaRPr lang="es-ES" sz="1200" b="1" i="0" dirty="0">
                        <a:solidFill>
                          <a:srgbClr val="FFFFFF"/>
                        </a:solidFill>
                        <a:effectLst/>
                        <a:latin typeface="Gill Sans MT"/>
                      </a:endParaRPr>
                    </a:p>
                    <a:p>
                      <a:pPr algn="l" fontAlgn="base"/>
                      <a:r>
                        <a:rPr lang="es-ES" sz="1200" b="0" i="0" dirty="0">
                          <a:solidFill>
                            <a:srgbClr val="000000"/>
                          </a:solidFill>
                          <a:effectLst/>
                          <a:latin typeface="Gill Sans MT"/>
                        </a:rPr>
                        <a:t>Enlace </a:t>
                      </a:r>
                      <a:r>
                        <a:rPr lang="es-ES" sz="1200" b="0" i="0" u="sng" strike="noStrike" dirty="0">
                          <a:solidFill>
                            <a:srgbClr val="000000"/>
                          </a:solidFill>
                          <a:effectLst/>
                          <a:latin typeface="Gill Sans MT"/>
                          <a:hlinkClick r:id="rId2"/>
                        </a:rPr>
                        <a:t>Requisitos | Consulado de Colombia</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1" i="0" u="sng" dirty="0">
                          <a:solidFill>
                            <a:srgbClr val="000000"/>
                          </a:solidFill>
                          <a:effectLst/>
                          <a:latin typeface="Gill Sans MT"/>
                        </a:rPr>
                        <a:t>PASAPORTE:</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1" i="0" dirty="0">
                          <a:solidFill>
                            <a:srgbClr val="000000"/>
                          </a:solidFill>
                          <a:effectLst/>
                          <a:latin typeface="Gill Sans MT"/>
                        </a:rPr>
                        <a:t>Cita Previa: </a:t>
                      </a:r>
                      <a:r>
                        <a:rPr lang="es-ES" sz="1200" b="0" i="0" u="sng" strike="noStrike" dirty="0">
                          <a:solidFill>
                            <a:srgbClr val="000000"/>
                          </a:solidFill>
                          <a:effectLst/>
                          <a:latin typeface="Gill Sans MT"/>
                          <a:hlinkClick r:id="rId3"/>
                        </a:rPr>
                        <a:t>Programe su cita en el Consulado de Colombia en Barcelona | Consulado de Colombia</a:t>
                      </a:r>
                      <a:endParaRPr lang="es-ES" sz="1200" b="1" i="0" dirty="0">
                        <a:solidFill>
                          <a:srgbClr val="FFFFFF"/>
                        </a:solidFill>
                        <a:effectLst/>
                        <a:latin typeface="Gill Sans MT"/>
                      </a:endParaRPr>
                    </a:p>
                    <a:p>
                      <a:pPr algn="l" fontAlgn="base"/>
                      <a:r>
                        <a:rPr lang="es-ES" sz="1200" b="0" i="0" u="sng" strike="noStrike" dirty="0">
                          <a:solidFill>
                            <a:srgbClr val="000000"/>
                          </a:solidFill>
                          <a:effectLst/>
                          <a:latin typeface="Gill Sans MT"/>
                          <a:hlinkClick r:id="rId4"/>
                        </a:rPr>
                        <a:t>01 PASAPORTE.pdf - Google Drive</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Paso 1.</a:t>
                      </a:r>
                      <a:r>
                        <a:rPr lang="es-ES" sz="1200" b="0" i="0" u="none" strike="noStrike" dirty="0">
                          <a:solidFill>
                            <a:srgbClr val="000000"/>
                          </a:solidFill>
                          <a:effectLst/>
                          <a:latin typeface="Gill Sans MT"/>
                        </a:rPr>
                        <a:t> Realizar registro consular </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Paso 2</a:t>
                      </a:r>
                      <a:r>
                        <a:rPr lang="es-ES" sz="1200" b="0" i="0" u="none" strike="noStrike" dirty="0">
                          <a:solidFill>
                            <a:srgbClr val="000000"/>
                          </a:solidFill>
                          <a:effectLst/>
                          <a:latin typeface="Gill Sans MT"/>
                        </a:rPr>
                        <a:t>. Agendar una cita para pasaporte, enlace: </a:t>
                      </a:r>
                      <a:r>
                        <a:rPr lang="es-ES" sz="1200" b="0" i="0" u="sng" strike="noStrike" dirty="0">
                          <a:solidFill>
                            <a:srgbClr val="000000"/>
                          </a:solidFill>
                          <a:effectLst/>
                          <a:latin typeface="Gill Sans MT"/>
                          <a:hlinkClick r:id="rId5"/>
                        </a:rPr>
                        <a:t>CONSULADO GENERAL DE COLOMBIA EN BARCELONA (office365.com)</a:t>
                      </a:r>
                      <a:endParaRPr lang="es-ES" sz="1200" b="1" i="0" dirty="0">
                        <a:solidFill>
                          <a:srgbClr val="FFFFFF"/>
                        </a:solidFill>
                        <a:effectLst/>
                        <a:latin typeface="Gill Sans MT"/>
                      </a:endParaRPr>
                    </a:p>
                    <a:p>
                      <a:pPr marL="342900" lvl="0" indent="-342900" algn="l">
                        <a:buFont typeface="Arial" panose="020B0604020202020204" pitchFamily="34" charset="0"/>
                        <a:buChar char="•"/>
                      </a:pPr>
                      <a:endParaRPr lang="es-ES" sz="1200" b="0" i="0" u="sng" strike="noStrike" dirty="0">
                        <a:solidFill>
                          <a:srgbClr val="000000"/>
                        </a:solidFill>
                        <a:effectLst/>
                        <a:latin typeface="Gill Sans MT"/>
                      </a:endParaRPr>
                    </a:p>
                    <a:p>
                      <a:pPr algn="l" fontAlgn="base"/>
                      <a:r>
                        <a:rPr lang="es-ES" sz="1200" b="1" i="0" u="sng" dirty="0">
                          <a:solidFill>
                            <a:srgbClr val="000000"/>
                          </a:solidFill>
                          <a:effectLst/>
                          <a:latin typeface="Gill Sans MT"/>
                        </a:rPr>
                        <a:t>Trámite personal </a:t>
                      </a:r>
                      <a:r>
                        <a:rPr lang="es-ES" sz="1200" b="1" i="0" dirty="0">
                          <a:solidFill>
                            <a:srgbClr val="000000"/>
                          </a:solidFill>
                          <a:effectLst/>
                          <a:latin typeface="Gill Sans MT"/>
                        </a:rPr>
                        <a:t>en la oficina que se selecciona (para tomar fotografía, registro de huellas y la firma). </a:t>
                      </a:r>
                      <a:r>
                        <a:rPr lang="es-ES" sz="1200" b="1" i="0" u="none" strike="noStrike" dirty="0">
                          <a:solidFill>
                            <a:srgbClr val="000000"/>
                          </a:solidFill>
                          <a:effectLst/>
                          <a:latin typeface="Gill Sans MT"/>
                        </a:rPr>
                        <a:t>No es necesario llevar fotos.</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1" i="0" u="none" strike="noStrike" dirty="0">
                          <a:solidFill>
                            <a:srgbClr val="000000"/>
                          </a:solidFill>
                          <a:effectLst/>
                          <a:latin typeface="Gill Sans MT"/>
                        </a:rPr>
                        <a:t>Documentación:</a:t>
                      </a:r>
                      <a:r>
                        <a:rPr lang="es-ES" sz="1200" b="0" i="0" u="none" strike="noStrike" dirty="0">
                          <a:solidFill>
                            <a:srgbClr val="000000"/>
                          </a:solidFill>
                          <a:effectLst/>
                          <a:latin typeface="Gill Sans MT"/>
                        </a:rPr>
                        <a:t> </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1" i="0" dirty="0">
                          <a:solidFill>
                            <a:srgbClr val="000000"/>
                          </a:solidFill>
                          <a:effectLst/>
                          <a:latin typeface="Gill Sans MT"/>
                        </a:rPr>
                        <a:t>Original de la </a:t>
                      </a:r>
                      <a:r>
                        <a:rPr lang="es-ES" sz="1200" b="1" i="0" u="sng" dirty="0">
                          <a:solidFill>
                            <a:srgbClr val="000000"/>
                          </a:solidFill>
                          <a:effectLst/>
                          <a:latin typeface="Gill Sans MT"/>
                        </a:rPr>
                        <a:t>cédula de ciudadanía</a:t>
                      </a:r>
                      <a:r>
                        <a:rPr lang="es-ES" sz="1200" b="1" i="0" dirty="0">
                          <a:solidFill>
                            <a:srgbClr val="000000"/>
                          </a:solidFill>
                          <a:effectLst/>
                          <a:latin typeface="Gill Sans MT"/>
                        </a:rPr>
                        <a:t> vigente, </a:t>
                      </a:r>
                      <a:r>
                        <a:rPr lang="es-ES" sz="1200" b="0" i="0" dirty="0">
                          <a:solidFill>
                            <a:srgbClr val="000000"/>
                          </a:solidFill>
                          <a:effectLst/>
                          <a:latin typeface="Gill Sans MT"/>
                        </a:rPr>
                        <a:t>formato válido. Si no dispone: validación de contraseña por primera vez expedida por la Registraduría Nacional del Estado Civil(con certificado nacimiento) /  expedida por solicitud de duplicado o renovación de la cédula de ciudadanía.</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1" i="0" u="sng" dirty="0">
                          <a:solidFill>
                            <a:srgbClr val="000000"/>
                          </a:solidFill>
                          <a:effectLst/>
                          <a:latin typeface="Gill Sans MT"/>
                        </a:rPr>
                        <a:t>Pasaporte anterior</a:t>
                      </a:r>
                      <a:r>
                        <a:rPr lang="es-ES" sz="1200" b="1" i="0" dirty="0">
                          <a:solidFill>
                            <a:srgbClr val="000000"/>
                          </a:solidFill>
                          <a:effectLst/>
                          <a:latin typeface="Gill Sans MT"/>
                        </a:rPr>
                        <a:t>, </a:t>
                      </a:r>
                      <a:r>
                        <a:rPr lang="es-ES" sz="1200" b="0" i="0" dirty="0">
                          <a:solidFill>
                            <a:srgbClr val="000000"/>
                          </a:solidFill>
                          <a:effectLst/>
                          <a:latin typeface="Gill Sans MT"/>
                        </a:rPr>
                        <a:t>si lo tiene. </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dirty="0">
                          <a:solidFill>
                            <a:srgbClr val="000000"/>
                          </a:solidFill>
                          <a:effectLst/>
                          <a:latin typeface="Gill Sans MT"/>
                        </a:rPr>
                        <a:t>En caso de pérdida o hurto del pasaporte, el solicitante solo deberá</a:t>
                      </a:r>
                      <a:r>
                        <a:rPr lang="es-ES" sz="1200" b="0" i="0" u="sng" dirty="0">
                          <a:solidFill>
                            <a:srgbClr val="000000"/>
                          </a:solidFill>
                          <a:effectLst/>
                          <a:latin typeface="Gill Sans MT"/>
                        </a:rPr>
                        <a:t> informar a la oficina expedidora</a:t>
                      </a:r>
                      <a:r>
                        <a:rPr lang="es-ES" sz="1200" b="0" i="0" dirty="0">
                          <a:solidFill>
                            <a:srgbClr val="000000"/>
                          </a:solidFill>
                          <a:effectLst/>
                          <a:latin typeface="Gill Sans MT"/>
                        </a:rPr>
                        <a:t> dicha situación, bajo la gravedad de juramento.</a:t>
                      </a:r>
                      <a:endParaRPr lang="es-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tc>
                  <a:txBody>
                    <a:bodyPr/>
                    <a:lstStyle/>
                    <a:p>
                      <a:pPr marL="342900" lvl="0" indent="-342900" algn="l" fontAlgn="auto">
                        <a:buFont typeface="Arial" panose="020B0604020202020204" pitchFamily="34" charset="0"/>
                        <a:buChar char="•"/>
                      </a:pPr>
                      <a:endParaRPr lang="es-ES" sz="1200" b="1" i="0" dirty="0">
                        <a:solidFill>
                          <a:srgbClr val="000000"/>
                        </a:solidFill>
                        <a:effectLst/>
                        <a:latin typeface="Gill Sans MT"/>
                      </a:endParaRPr>
                    </a:p>
                    <a:p>
                      <a:pPr marL="342900" lvl="0" indent="-342900" algn="l" fontAlgn="base">
                        <a:buFont typeface="Arial" panose="020B0604020202020204" pitchFamily="34" charset="0"/>
                        <a:buChar char="•"/>
                      </a:pPr>
                      <a:r>
                        <a:rPr lang="es-ES" sz="1200" b="1" i="0" dirty="0">
                          <a:solidFill>
                            <a:srgbClr val="000000"/>
                          </a:solidFill>
                          <a:effectLst/>
                          <a:latin typeface="Gill Sans MT"/>
                        </a:rPr>
                        <a:t>Menores de Edad:</a:t>
                      </a:r>
                      <a:endParaRPr lang="es-ES" sz="1200" b="1" i="0" dirty="0">
                        <a:solidFill>
                          <a:srgbClr val="FFFFFF"/>
                        </a:solidFill>
                        <a:effectLst/>
                        <a:latin typeface="Gill Sans MT"/>
                      </a:endParaRPr>
                    </a:p>
                    <a:p>
                      <a:pPr algn="l" fontAlgn="base"/>
                      <a:r>
                        <a:rPr lang="es-ES" sz="1200" b="1" i="0" u="none" strike="noStrike" dirty="0">
                          <a:solidFill>
                            <a:srgbClr val="000000"/>
                          </a:solidFill>
                          <a:effectLst/>
                          <a:latin typeface="Gill Sans MT"/>
                        </a:rPr>
                        <a:t>Acompañado por uno de sus padres/ representante legal (</a:t>
                      </a:r>
                      <a:r>
                        <a:rPr lang="es-ES" sz="1200" b="0" i="0" u="none" strike="noStrike" dirty="0">
                          <a:solidFill>
                            <a:srgbClr val="000000"/>
                          </a:solidFill>
                          <a:effectLst/>
                          <a:latin typeface="Gill Sans MT"/>
                        </a:rPr>
                        <a:t>identificación con cédula de ciudadanía en formato válido) Si están ausentes, podrán dar autorización a un tercero, cumpliendo con lo siguiente:</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Registro civil de defunción</a:t>
                      </a:r>
                      <a:r>
                        <a:rPr lang="es-ES" sz="1200" b="0" i="0" u="none" strike="noStrike" dirty="0">
                          <a:solidFill>
                            <a:srgbClr val="000000"/>
                          </a:solidFill>
                          <a:effectLst/>
                          <a:latin typeface="Gill Sans MT"/>
                        </a:rPr>
                        <a:t> en caso de que uno de los padres del menor haya fallecido.</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Poder especial </a:t>
                      </a:r>
                      <a:r>
                        <a:rPr lang="es-ES" sz="1200" b="0" i="0" u="none" strike="noStrike" dirty="0">
                          <a:solidFill>
                            <a:srgbClr val="000000"/>
                          </a:solidFill>
                          <a:effectLst/>
                          <a:latin typeface="Gill Sans MT"/>
                        </a:rPr>
                        <a:t>otorgado por los dos padres a un tercero, ante notario público o juez, acompañado de la copia de los documentos de identidad de ambos padres.</a:t>
                      </a:r>
                      <a:endParaRPr lang="es-ES" sz="1200" b="1" i="0" dirty="0">
                        <a:solidFill>
                          <a:srgbClr val="FFFFFF"/>
                        </a:solidFill>
                        <a:effectLst/>
                        <a:latin typeface="Gill Sans MT"/>
                      </a:endParaRPr>
                    </a:p>
                    <a:p>
                      <a:pPr algn="l" fontAlgn="base"/>
                      <a:r>
                        <a:rPr lang="es-ES" sz="1200" b="1" i="0" u="none" strike="noStrike" dirty="0">
                          <a:solidFill>
                            <a:srgbClr val="000000"/>
                          </a:solidFill>
                          <a:effectLst/>
                          <a:latin typeface="Gill Sans MT"/>
                        </a:rPr>
                        <a:t>Cita previa:</a:t>
                      </a:r>
                      <a:r>
                        <a:rPr lang="es-ES" sz="1200" b="0" i="0" u="none" strike="noStrike" dirty="0">
                          <a:solidFill>
                            <a:srgbClr val="000000"/>
                          </a:solidFill>
                          <a:effectLst/>
                          <a:latin typeface="Gill Sans MT"/>
                        </a:rPr>
                        <a:t> </a:t>
                      </a:r>
                      <a:r>
                        <a:rPr lang="es-ES" sz="1200" b="0" i="0" u="sng" dirty="0">
                          <a:solidFill>
                            <a:srgbClr val="000000"/>
                          </a:solidFill>
                          <a:effectLst/>
                          <a:latin typeface="Gill Sans MT"/>
                        </a:rPr>
                        <a:t>tanto el menor como el acompañante </a:t>
                      </a:r>
                      <a:r>
                        <a:rPr lang="es-ES" sz="1200" b="0" i="0" u="none" strike="noStrike" dirty="0">
                          <a:solidFill>
                            <a:srgbClr val="000000"/>
                          </a:solidFill>
                          <a:effectLst/>
                          <a:latin typeface="Gill Sans MT"/>
                        </a:rPr>
                        <a:t>deben presentarse</a:t>
                      </a:r>
                      <a:r>
                        <a:rPr lang="es-ES" sz="1200" b="0" i="0" u="sng" dirty="0">
                          <a:solidFill>
                            <a:srgbClr val="000000"/>
                          </a:solidFill>
                          <a:effectLst/>
                          <a:latin typeface="Gill Sans MT"/>
                        </a:rPr>
                        <a:t> personalmente </a:t>
                      </a:r>
                      <a:r>
                        <a:rPr lang="es-ES" sz="1200" b="0" i="0" u="none" strike="noStrike" dirty="0">
                          <a:solidFill>
                            <a:srgbClr val="000000"/>
                          </a:solidFill>
                          <a:effectLst/>
                          <a:latin typeface="Gill Sans MT"/>
                        </a:rPr>
                        <a:t>a la oficina seleccionada (para toma de la fotografía, registro de huellas y firma). </a:t>
                      </a:r>
                      <a:endParaRPr lang="es-ES" sz="1200" b="1" i="0" dirty="0">
                        <a:solidFill>
                          <a:srgbClr val="FFFFFF"/>
                        </a:solidFill>
                        <a:effectLst/>
                        <a:latin typeface="Gill Sans MT"/>
                      </a:endParaRPr>
                    </a:p>
                    <a:p>
                      <a:pPr algn="l" fontAlgn="base"/>
                      <a:r>
                        <a:rPr lang="es-ES" sz="1200" b="1" i="0" u="none" strike="noStrike" dirty="0">
                          <a:solidFill>
                            <a:srgbClr val="000000"/>
                          </a:solidFill>
                          <a:effectLst/>
                          <a:latin typeface="Gill Sans MT"/>
                        </a:rPr>
                        <a:t>Documentación:</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Copia auténtica del </a:t>
                      </a:r>
                      <a:r>
                        <a:rPr lang="es-ES" sz="1200" b="0" i="0" u="sng" dirty="0">
                          <a:solidFill>
                            <a:srgbClr val="000000"/>
                          </a:solidFill>
                          <a:effectLst/>
                          <a:latin typeface="Gill Sans MT"/>
                        </a:rPr>
                        <a:t>registro civil de nacimiento </a:t>
                      </a:r>
                      <a:r>
                        <a:rPr lang="es-ES" sz="1200" b="0" i="0" u="none" strike="noStrike" dirty="0">
                          <a:solidFill>
                            <a:srgbClr val="000000"/>
                          </a:solidFill>
                          <a:effectLst/>
                          <a:latin typeface="Gill Sans MT"/>
                        </a:rPr>
                        <a:t>(fiel copia) del menor expedido por el Notario, Registrador o Cónsul, con espacio de notas.</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Presentar </a:t>
                      </a:r>
                      <a:r>
                        <a:rPr lang="es-ES" sz="1200" b="0" i="0" u="sng" dirty="0">
                          <a:solidFill>
                            <a:srgbClr val="000000"/>
                          </a:solidFill>
                          <a:effectLst/>
                          <a:latin typeface="Gill Sans MT"/>
                        </a:rPr>
                        <a:t>pasaporte anterior </a:t>
                      </a:r>
                      <a:r>
                        <a:rPr lang="es-ES" sz="1200" b="0" i="0" u="none" strike="noStrike" dirty="0">
                          <a:solidFill>
                            <a:srgbClr val="000000"/>
                          </a:solidFill>
                          <a:effectLst/>
                          <a:latin typeface="Gill Sans MT"/>
                        </a:rPr>
                        <a:t>si lo ha tramitado.</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En caso de </a:t>
                      </a:r>
                      <a:r>
                        <a:rPr lang="es-ES" sz="1200" b="1" i="0" u="none" strike="noStrike" dirty="0">
                          <a:solidFill>
                            <a:srgbClr val="000000"/>
                          </a:solidFill>
                          <a:effectLst/>
                          <a:latin typeface="Gill Sans MT"/>
                        </a:rPr>
                        <a:t>pérdida o hurto</a:t>
                      </a:r>
                      <a:r>
                        <a:rPr lang="es-ES" sz="1200" b="0" i="0" u="none" strike="noStrike" dirty="0">
                          <a:solidFill>
                            <a:srgbClr val="000000"/>
                          </a:solidFill>
                          <a:effectLst/>
                          <a:latin typeface="Gill Sans MT"/>
                        </a:rPr>
                        <a:t> del pasaporte, los padres del menor o su representante legal, solo deberán </a:t>
                      </a:r>
                      <a:r>
                        <a:rPr lang="es-ES" sz="1200" b="0" i="0" u="sng" dirty="0">
                          <a:solidFill>
                            <a:srgbClr val="000000"/>
                          </a:solidFill>
                          <a:effectLst/>
                          <a:latin typeface="Gill Sans MT"/>
                        </a:rPr>
                        <a:t>informar a la oficina expedidora </a:t>
                      </a:r>
                      <a:r>
                        <a:rPr lang="es-ES" sz="1200" b="0" i="0" u="none" strike="noStrike" dirty="0">
                          <a:solidFill>
                            <a:srgbClr val="000000"/>
                          </a:solidFill>
                          <a:effectLst/>
                          <a:latin typeface="Gill Sans MT"/>
                        </a:rPr>
                        <a:t>dicha situación, bajo la gravedad de juramento.</a:t>
                      </a:r>
                      <a:endParaRPr lang="es-ES" sz="1200" b="1" i="0" dirty="0">
                        <a:solidFill>
                          <a:srgbClr val="FFFFFF"/>
                        </a:solidFill>
                        <a:effectLst/>
                        <a:latin typeface="Gill Sans MT"/>
                      </a:endParaRPr>
                    </a:p>
                    <a:p>
                      <a:pPr algn="l" fontAlgn="base"/>
                      <a:r>
                        <a:rPr lang="es-ES" sz="1200" b="0" i="0" u="none" strike="noStrike" dirty="0">
                          <a:solidFill>
                            <a:srgbClr val="000000"/>
                          </a:solidFill>
                          <a:effectLst/>
                          <a:latin typeface="Gill Sans MT"/>
                        </a:rPr>
                        <a:t>(Más información en la web)</a:t>
                      </a:r>
                      <a:endParaRPr lang="es-ES" sz="1200" b="1" i="0" dirty="0">
                        <a:solidFill>
                          <a:srgbClr val="FFFFFF"/>
                        </a:solidFill>
                        <a:effectLst/>
                        <a:latin typeface="Gill Sans MT"/>
                      </a:endParaRPr>
                    </a:p>
                    <a:p>
                      <a:pPr algn="l" fontAlgn="base"/>
                      <a:r>
                        <a:rPr lang="es-ES" sz="1200" b="1" i="0" u="none" strike="noStrike" dirty="0">
                          <a:solidFill>
                            <a:srgbClr val="000000"/>
                          </a:solidFill>
                          <a:effectLst/>
                          <a:latin typeface="Gill Sans MT"/>
                        </a:rPr>
                        <a:t>Registro de datos</a:t>
                      </a:r>
                      <a:r>
                        <a:rPr lang="es-ES" sz="1200" b="0" i="0" u="none" strike="noStrike" dirty="0">
                          <a:solidFill>
                            <a:srgbClr val="000000"/>
                          </a:solidFill>
                          <a:effectLst/>
                          <a:latin typeface="Gill Sans MT"/>
                        </a:rPr>
                        <a:t> a través de la página web para el trámite de pasaportes:</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1" i="0" dirty="0">
                          <a:solidFill>
                            <a:srgbClr val="000000"/>
                          </a:solidFill>
                          <a:effectLst/>
                          <a:latin typeface="Gill Sans MT"/>
                        </a:rPr>
                        <a:t>Sistema Integral de Trámites al Ciudadano – SITAC </a:t>
                      </a:r>
                      <a:r>
                        <a:rPr lang="es-ES" sz="1200" b="0" i="0" u="sng" strike="noStrike" dirty="0">
                          <a:solidFill>
                            <a:srgbClr val="000000"/>
                          </a:solidFill>
                          <a:effectLst/>
                          <a:latin typeface="Gill Sans MT"/>
                          <a:hlinkClick r:id="rId6"/>
                        </a:rPr>
                        <a:t>TRAMITES (cancilleria.gov.co)</a:t>
                      </a:r>
                      <a:endParaRPr lang="es-ES" sz="1200" b="1" i="0" dirty="0">
                        <a:solidFill>
                          <a:srgbClr val="FFFFFF"/>
                        </a:solidFill>
                        <a:effectLst/>
                        <a:latin typeface="Gill Sans MT"/>
                      </a:endParaRPr>
                    </a:p>
                    <a:p>
                      <a:pPr algn="l" fontAlgn="base"/>
                      <a:r>
                        <a:rPr lang="es-ES" sz="1200" b="0" i="0" u="sng" strike="noStrike" dirty="0">
                          <a:solidFill>
                            <a:srgbClr val="000000"/>
                          </a:solidFill>
                          <a:effectLst/>
                          <a:latin typeface="Gill Sans MT"/>
                          <a:hlinkClick r:id="rId7"/>
                        </a:rPr>
                        <a:t>Formulario de Registro de Ciudadano Cancillería de Colombia (cancilleria.gov.co)</a:t>
                      </a:r>
                      <a:endParaRPr lang="es-ES" sz="1200" b="1" i="0" dirty="0">
                        <a:solidFill>
                          <a:srgbClr val="FFFFFF"/>
                        </a:solidFill>
                        <a:effectLst/>
                        <a:latin typeface="Gill Sans MT"/>
                      </a:endParaRPr>
                    </a:p>
                    <a:p>
                      <a:pPr algn="l" fontAlgn="base"/>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ANTECEDENTES PENALES:</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Paso 1:</a:t>
                      </a:r>
                      <a:r>
                        <a:rPr lang="es-ES" sz="1200" b="0" i="0" u="none" strike="noStrike" dirty="0">
                          <a:solidFill>
                            <a:srgbClr val="000000"/>
                          </a:solidFill>
                          <a:effectLst/>
                          <a:latin typeface="Gill Sans MT"/>
                        </a:rPr>
                        <a:t> Se solicita en la página web de la Policía Nacional de Colombia, con la cédula de ciudadanía colombiana: </a:t>
                      </a:r>
                      <a:r>
                        <a:rPr lang="es-ES" sz="1200" b="0" i="0" u="sng" strike="noStrike" dirty="0">
                          <a:solidFill>
                            <a:srgbClr val="000000"/>
                          </a:solidFill>
                          <a:effectLst/>
                          <a:latin typeface="Gill Sans MT"/>
                          <a:hlinkClick r:id="rId8"/>
                        </a:rPr>
                        <a:t>Policía Nacional de Colombia (policia.gov.co)</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Paso 2:</a:t>
                      </a:r>
                      <a:r>
                        <a:rPr lang="es-ES" sz="1200" b="0" i="0" u="none" strike="noStrike" dirty="0">
                          <a:solidFill>
                            <a:srgbClr val="000000"/>
                          </a:solidFill>
                          <a:effectLst/>
                          <a:latin typeface="Gill Sans MT"/>
                        </a:rPr>
                        <a:t> Se </a:t>
                      </a:r>
                      <a:r>
                        <a:rPr lang="es-ES" sz="1200" b="1" i="0" u="none" strike="noStrike" dirty="0">
                          <a:solidFill>
                            <a:srgbClr val="000000"/>
                          </a:solidFill>
                          <a:effectLst/>
                          <a:latin typeface="Gill Sans MT"/>
                        </a:rPr>
                        <a:t>apostilla</a:t>
                      </a:r>
                      <a:r>
                        <a:rPr lang="es-ES" sz="1200" b="0" i="0" u="none" strike="noStrike" dirty="0">
                          <a:solidFill>
                            <a:srgbClr val="000000"/>
                          </a:solidFill>
                          <a:effectLst/>
                          <a:latin typeface="Gill Sans MT"/>
                        </a:rPr>
                        <a:t> a través de la página web del Consulado: </a:t>
                      </a:r>
                      <a:r>
                        <a:rPr lang="es-ES" sz="1200" b="0" i="0" u="sng" strike="noStrike" dirty="0">
                          <a:solidFill>
                            <a:srgbClr val="000000"/>
                          </a:solidFill>
                          <a:effectLst/>
                          <a:latin typeface="Gill Sans MT"/>
                          <a:hlinkClick r:id="rId9"/>
                        </a:rPr>
                        <a:t>Pasos para hacer su trámite | Cancillería (cancilleria.gov.co)</a:t>
                      </a:r>
                      <a:endParaRPr lang="es-ES" sz="1200" b="1" i="0" dirty="0">
                        <a:solidFill>
                          <a:srgbClr val="FFFFFF"/>
                        </a:solidFill>
                        <a:effectLst/>
                        <a:latin typeface="Gill Sans MT"/>
                      </a:endParaRPr>
                    </a:p>
                    <a:p>
                      <a:pPr algn="l" fontAlgn="base"/>
                      <a:r>
                        <a:rPr lang="es-ES" sz="1200" b="0" i="0" u="none" strike="noStrike" dirty="0">
                          <a:solidFill>
                            <a:srgbClr val="000000"/>
                          </a:solidFill>
                          <a:effectLst/>
                          <a:latin typeface="Gill Sans MT"/>
                        </a:rPr>
                        <a:t>    Enlace directo: http://tramites.cancilleria.gov.co/apostillalegalizacion/solicitud/inicio.aspx</a:t>
                      </a:r>
                      <a:endParaRPr lang="es-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924807341"/>
                  </a:ext>
                </a:extLst>
              </a:tr>
            </a:tbl>
          </a:graphicData>
        </a:graphic>
      </p:graphicFrame>
      <p:pic>
        <p:nvPicPr>
          <p:cNvPr id="10" name="Imagen 9" descr="Logotipo&#10;&#10;Descripción generada automáticamente">
            <a:extLst>
              <a:ext uri="{FF2B5EF4-FFF2-40B4-BE49-F238E27FC236}">
                <a16:creationId xmlns:a16="http://schemas.microsoft.com/office/drawing/2014/main" id="{367446CE-9B9A-E983-EAC9-B6CBD401F6CF}"/>
              </a:ext>
            </a:extLst>
          </p:cNvPr>
          <p:cNvPicPr>
            <a:picLocks noChangeAspect="1"/>
          </p:cNvPicPr>
          <p:nvPr/>
        </p:nvPicPr>
        <p:blipFill>
          <a:blip r:embed="rId10"/>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26A49EE3-349B-E40E-3BA8-BD315E2CB49F}"/>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6509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F40F89AB-205A-87BB-0AEF-3B22173F10D1}"/>
              </a:ext>
            </a:extLst>
          </p:cNvPr>
          <p:cNvGraphicFramePr>
            <a:graphicFrameLocks noGrp="1"/>
          </p:cNvGraphicFramePr>
          <p:nvPr>
            <p:extLst>
              <p:ext uri="{D42A27DB-BD31-4B8C-83A1-F6EECF244321}">
                <p14:modId xmlns:p14="http://schemas.microsoft.com/office/powerpoint/2010/main" val="842588107"/>
              </p:ext>
            </p:extLst>
          </p:nvPr>
        </p:nvGraphicFramePr>
        <p:xfrm>
          <a:off x="262758" y="1953172"/>
          <a:ext cx="11691560" cy="2952750"/>
        </p:xfrm>
        <a:graphic>
          <a:graphicData uri="http://schemas.openxmlformats.org/drawingml/2006/table">
            <a:tbl>
              <a:tblPr firstRow="1" bandRow="1">
                <a:tableStyleId>{5C22544A-7EE6-4342-B048-85BDC9FD1C3A}</a:tableStyleId>
              </a:tblPr>
              <a:tblGrid>
                <a:gridCol w="1072928">
                  <a:extLst>
                    <a:ext uri="{9D8B030D-6E8A-4147-A177-3AD203B41FA5}">
                      <a16:colId xmlns:a16="http://schemas.microsoft.com/office/drawing/2014/main" val="1275566714"/>
                    </a:ext>
                  </a:extLst>
                </a:gridCol>
                <a:gridCol w="3273534">
                  <a:extLst>
                    <a:ext uri="{9D8B030D-6E8A-4147-A177-3AD203B41FA5}">
                      <a16:colId xmlns:a16="http://schemas.microsoft.com/office/drawing/2014/main" val="1607047598"/>
                    </a:ext>
                  </a:extLst>
                </a:gridCol>
                <a:gridCol w="2134913">
                  <a:extLst>
                    <a:ext uri="{9D8B030D-6E8A-4147-A177-3AD203B41FA5}">
                      <a16:colId xmlns:a16="http://schemas.microsoft.com/office/drawing/2014/main" val="1464577205"/>
                    </a:ext>
                  </a:extLst>
                </a:gridCol>
                <a:gridCol w="1729827">
                  <a:extLst>
                    <a:ext uri="{9D8B030D-6E8A-4147-A177-3AD203B41FA5}">
                      <a16:colId xmlns:a16="http://schemas.microsoft.com/office/drawing/2014/main" val="2772004719"/>
                    </a:ext>
                  </a:extLst>
                </a:gridCol>
                <a:gridCol w="2172248">
                  <a:extLst>
                    <a:ext uri="{9D8B030D-6E8A-4147-A177-3AD203B41FA5}">
                      <a16:colId xmlns:a16="http://schemas.microsoft.com/office/drawing/2014/main" val="215596147"/>
                    </a:ext>
                  </a:extLst>
                </a:gridCol>
                <a:gridCol w="1308110">
                  <a:extLst>
                    <a:ext uri="{9D8B030D-6E8A-4147-A177-3AD203B41FA5}">
                      <a16:colId xmlns:a16="http://schemas.microsoft.com/office/drawing/2014/main" val="2990378231"/>
                    </a:ext>
                  </a:extLst>
                </a:gridCol>
              </a:tblGrid>
              <a:tr h="409575">
                <a:tc>
                  <a:txBody>
                    <a:bodyPr/>
                    <a:lstStyle/>
                    <a:p>
                      <a:pPr algn="ctr" fontAlgn="base"/>
                      <a:r>
                        <a:rPr lang="es-ES" sz="1200" b="1" i="0" dirty="0">
                          <a:solidFill>
                            <a:schemeClr val="bg1"/>
                          </a:solidFill>
                          <a:effectLst/>
                          <a:latin typeface="Gill Sans MT"/>
                        </a:rPr>
                        <a:t>País</a:t>
                      </a:r>
                      <a:endParaRPr lang="es-ES" sz="1200" b="1" i="0">
                        <a:solidFill>
                          <a:schemeClr val="bg1"/>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Consulado/Embajada</a:t>
                      </a:r>
                      <a:endParaRPr lang="es-ES" sz="1200" b="1" i="0">
                        <a:solidFill>
                          <a:schemeClr val="bg1"/>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Trámite</a:t>
                      </a:r>
                      <a:endParaRPr lang="es-ES" sz="1200" b="1" i="0">
                        <a:solidFill>
                          <a:schemeClr val="bg1"/>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 Coste</a:t>
                      </a:r>
                      <a:endParaRPr lang="es-ES" sz="1200" b="1" i="0">
                        <a:solidFill>
                          <a:schemeClr val="bg1"/>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Cita previa</a:t>
                      </a:r>
                      <a:endParaRPr lang="es-ES" sz="1200" b="1" i="0">
                        <a:solidFill>
                          <a:schemeClr val="bg1"/>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Observaciones</a:t>
                      </a:r>
                      <a:endParaRPr lang="es-ES" sz="1200" b="1" i="0">
                        <a:solidFill>
                          <a:schemeClr val="bg1"/>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2145496300"/>
                  </a:ext>
                </a:extLst>
              </a:tr>
              <a:tr h="2543175">
                <a:tc>
                  <a:txBody>
                    <a:bodyPr/>
                    <a:lstStyle/>
                    <a:p>
                      <a:pPr algn="l" fontAlgn="base"/>
                      <a:r>
                        <a:rPr lang="es-ES" sz="1200" b="1" i="0" u="none" dirty="0">
                          <a:solidFill>
                            <a:srgbClr val="000000"/>
                          </a:solidFill>
                          <a:effectLst/>
                          <a:latin typeface="Gill Sans MT"/>
                        </a:rPr>
                        <a:t>Honduras</a:t>
                      </a:r>
                      <a:endParaRPr lang="es-ES" sz="1200" b="0" i="0" u="none">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u="none" strike="noStrike" dirty="0">
                          <a:solidFill>
                            <a:srgbClr val="000000"/>
                          </a:solidFill>
                          <a:effectLst/>
                          <a:latin typeface="Gill Sans MT"/>
                        </a:rPr>
                        <a:t>Consulado General en Barcelona</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C/ Mare de </a:t>
                      </a:r>
                      <a:r>
                        <a:rPr lang="es-ES" sz="1200" b="0" i="1" u="none" strike="noStrike" err="1">
                          <a:solidFill>
                            <a:srgbClr val="000000"/>
                          </a:solidFill>
                          <a:effectLst/>
                          <a:latin typeface="Gill Sans MT"/>
                        </a:rPr>
                        <a:t>Deu</a:t>
                      </a:r>
                      <a:r>
                        <a:rPr lang="es-ES" sz="1200" b="0" i="1" u="none" strike="noStrike" dirty="0">
                          <a:solidFill>
                            <a:srgbClr val="000000"/>
                          </a:solidFill>
                          <a:effectLst/>
                          <a:latin typeface="Gill Sans MT"/>
                        </a:rPr>
                        <a:t> de Coll 41, 08023, Barcelona</a:t>
                      </a:r>
                      <a:endParaRPr lang="es-ES" sz="1200" b="0" i="1" dirty="0">
                        <a:solidFill>
                          <a:srgbClr val="000000"/>
                        </a:solidFill>
                        <a:effectLst/>
                        <a:latin typeface="Gill Sans MT"/>
                      </a:endParaRPr>
                    </a:p>
                    <a:p>
                      <a:pPr algn="l" fontAlgn="base"/>
                      <a:r>
                        <a:rPr lang="es-ES" sz="1200" b="0" i="1" u="none" strike="noStrike" dirty="0">
                          <a:solidFill>
                            <a:srgbClr val="000000"/>
                          </a:solidFill>
                          <a:effectLst/>
                          <a:latin typeface="Gill Sans MT"/>
                        </a:rPr>
                        <a:t>Teléfono: </a:t>
                      </a:r>
                      <a:r>
                        <a:rPr lang="es-ES" sz="1200" b="0" i="0" u="none" strike="noStrike" dirty="0">
                          <a:solidFill>
                            <a:srgbClr val="000000"/>
                          </a:solidFill>
                          <a:effectLst/>
                          <a:latin typeface="Gill Sans MT"/>
                        </a:rPr>
                        <a:t> 932 373 171</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E-mail: </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2"/>
                        </a:rPr>
                        <a:t>info@consuladohnbcn.com</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Web:</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3"/>
                        </a:rPr>
                        <a:t>ConsuladoHondurasBCN – consuladohondurasbcn</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Horario de atención telefónica:</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Lunes a viernes 15:00 - 17:00</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marL="171450" indent="-171450" algn="just" fontAlgn="base">
                        <a:buFont typeface="Calibri"/>
                        <a:buChar char="-"/>
                      </a:pPr>
                      <a:r>
                        <a:rPr lang="es-ES" sz="1200" b="1" i="0" dirty="0">
                          <a:solidFill>
                            <a:srgbClr val="000000"/>
                          </a:solidFill>
                          <a:effectLst/>
                          <a:latin typeface="Gill Sans MT"/>
                        </a:rPr>
                        <a:t>Renovación Pasaporte</a:t>
                      </a:r>
                      <a:endParaRPr lang="es-ES" sz="1200" b="0" i="0" dirty="0">
                        <a:solidFill>
                          <a:srgbClr val="000000"/>
                        </a:solidFill>
                        <a:effectLst/>
                        <a:latin typeface="Gill Sans MT"/>
                      </a:endParaRPr>
                    </a:p>
                    <a:p>
                      <a:pPr marL="171450" lvl="0" indent="-171450" algn="just">
                        <a:buFont typeface="Calibri"/>
                        <a:buChar char="-"/>
                      </a:pPr>
                      <a:endParaRPr lang="es-ES" sz="1200" b="1" i="0" dirty="0">
                        <a:solidFill>
                          <a:srgbClr val="000000"/>
                        </a:solidFill>
                        <a:effectLst/>
                        <a:latin typeface="Gill Sans MT"/>
                      </a:endParaRPr>
                    </a:p>
                    <a:p>
                      <a:pPr marL="171450" lvl="0" indent="-171450" algn="just">
                        <a:buFont typeface="Calibri"/>
                        <a:buChar char="-"/>
                      </a:pPr>
                      <a:endParaRPr lang="es-ES" sz="1200" b="1" i="0" dirty="0">
                        <a:solidFill>
                          <a:srgbClr val="000000"/>
                        </a:solidFill>
                        <a:effectLst/>
                        <a:latin typeface="Gill Sans MT"/>
                      </a:endParaRPr>
                    </a:p>
                    <a:p>
                      <a:pPr marL="171450" lvl="0" indent="-171450" algn="just">
                        <a:buFont typeface="Calibri"/>
                        <a:buChar char="-"/>
                      </a:pPr>
                      <a:endParaRPr lang="es-ES" sz="1200" b="1" i="0" dirty="0">
                        <a:solidFill>
                          <a:srgbClr val="000000"/>
                        </a:solidFill>
                        <a:effectLst/>
                        <a:latin typeface="Gill Sans MT"/>
                      </a:endParaRPr>
                    </a:p>
                    <a:p>
                      <a:pPr marL="171450" lvl="0" indent="-171450" algn="just">
                        <a:buFont typeface="Calibri"/>
                        <a:buChar char="-"/>
                      </a:pPr>
                      <a:endParaRPr lang="es-ES" sz="1200" b="1" i="0" dirty="0">
                        <a:solidFill>
                          <a:srgbClr val="000000"/>
                        </a:solidFill>
                        <a:effectLst/>
                        <a:latin typeface="Gill Sans MT"/>
                      </a:endParaRPr>
                    </a:p>
                    <a:p>
                      <a:pPr marL="171450" indent="-171450" algn="l" fontAlgn="base">
                        <a:buFont typeface="Calibri"/>
                        <a:buChar char="-"/>
                      </a:pPr>
                      <a:r>
                        <a:rPr lang="es-ES" sz="1200" b="1" i="0" dirty="0">
                          <a:solidFill>
                            <a:srgbClr val="000000"/>
                          </a:solidFill>
                          <a:effectLst/>
                          <a:latin typeface="Gill Sans MT"/>
                        </a:rPr>
                        <a:t>Certificado de Buena Conducta</a:t>
                      </a:r>
                      <a:endParaRPr lang="es-ES" sz="1200" b="0" i="0" dirty="0">
                        <a:solidFill>
                          <a:srgbClr val="000000"/>
                        </a:solidFill>
                        <a:effectLst/>
                        <a:latin typeface="Gill Sans MT"/>
                      </a:endParaRPr>
                    </a:p>
                    <a:p>
                      <a:pPr marL="171450" lvl="0" indent="-171450" algn="l">
                        <a:buFont typeface="Calibri"/>
                        <a:buChar char="-"/>
                      </a:pPr>
                      <a:endParaRPr lang="es-ES" sz="1200" b="1" i="0" dirty="0">
                        <a:solidFill>
                          <a:srgbClr val="000000"/>
                        </a:solidFill>
                        <a:effectLst/>
                        <a:latin typeface="Gill Sans MT"/>
                      </a:endParaRPr>
                    </a:p>
                    <a:p>
                      <a:pPr marL="171450" lvl="0" indent="-171450" algn="l">
                        <a:buFont typeface="Calibri"/>
                        <a:buChar char="-"/>
                      </a:pPr>
                      <a:endParaRPr lang="es-ES" sz="1200" b="1" i="0" dirty="0">
                        <a:solidFill>
                          <a:srgbClr val="000000"/>
                        </a:solidFill>
                        <a:effectLst/>
                        <a:latin typeface="Gill Sans MT"/>
                      </a:endParaRPr>
                    </a:p>
                    <a:p>
                      <a:pPr marL="171450" indent="-171450" algn="l" fontAlgn="base">
                        <a:buFont typeface="Calibri"/>
                        <a:buChar char="-"/>
                      </a:pPr>
                      <a:r>
                        <a:rPr lang="es-ES" sz="1200" b="1" i="0" u="none" strike="noStrike" dirty="0">
                          <a:solidFill>
                            <a:srgbClr val="000000"/>
                          </a:solidFill>
                          <a:effectLst/>
                          <a:latin typeface="Gill Sans MT"/>
                        </a:rPr>
                        <a:t>Antecedentes penales</a:t>
                      </a:r>
                      <a:endParaRPr lang="es-ES" sz="1200" b="1" i="0" dirty="0">
                        <a:solidFill>
                          <a:srgbClr val="000000"/>
                        </a:solidFill>
                        <a:effectLst/>
                        <a:latin typeface="Gill Sans MT"/>
                      </a:endParaRPr>
                    </a:p>
                    <a:p>
                      <a:pPr algn="l" fontAlgn="base"/>
                      <a:r>
                        <a:rPr lang="es-ES" sz="1200" b="0" i="0" u="none" strike="noStrike" dirty="0">
                          <a:solidFill>
                            <a:srgbClr val="000000"/>
                          </a:solidFill>
                          <a:effectLst/>
                          <a:latin typeface="Gill Sans MT"/>
                        </a:rPr>
                        <a:t>(solicitar en país de origen)</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-60$</a:t>
                      </a:r>
                      <a:r>
                        <a:rPr lang="es-ES" sz="1200" b="0" i="0" dirty="0">
                          <a:solidFill>
                            <a:srgbClr val="000000"/>
                          </a:solidFill>
                          <a:effectLst/>
                          <a:latin typeface="Gill Sans MT"/>
                        </a:rPr>
                        <a:t> (de 5 años)</a:t>
                      </a:r>
                    </a:p>
                    <a:p>
                      <a:pPr algn="l" fontAlgn="base"/>
                      <a:r>
                        <a:rPr lang="es-ES" sz="1200" b="1" i="0" dirty="0">
                          <a:solidFill>
                            <a:srgbClr val="000000"/>
                          </a:solidFill>
                          <a:effectLst/>
                          <a:latin typeface="Gill Sans MT"/>
                        </a:rPr>
                        <a:t>-75$ </a:t>
                      </a:r>
                      <a:r>
                        <a:rPr lang="es-ES" sz="1200" b="0" i="0" dirty="0">
                          <a:solidFill>
                            <a:srgbClr val="000000"/>
                          </a:solidFill>
                          <a:effectLst/>
                          <a:latin typeface="Gill Sans MT"/>
                        </a:rPr>
                        <a:t>(de 10 años) </a:t>
                      </a:r>
                    </a:p>
                    <a:p>
                      <a:pPr algn="l" fontAlgn="base"/>
                      <a:r>
                        <a:rPr lang="es-ES" sz="1200" b="0" i="0" dirty="0">
                          <a:solidFill>
                            <a:srgbClr val="000000"/>
                          </a:solidFill>
                          <a:effectLst/>
                          <a:latin typeface="Gill Sans MT"/>
                        </a:rPr>
                        <a:t>(en € al cambio del día)</a:t>
                      </a:r>
                    </a:p>
                    <a:p>
                      <a:pPr lvl="0" algn="l">
                        <a:buNone/>
                      </a:pPr>
                      <a:endParaRPr lang="es-ES" sz="1200" b="0" i="0" dirty="0">
                        <a:solidFill>
                          <a:srgbClr val="000000"/>
                        </a:solidFill>
                        <a:effectLst/>
                        <a:latin typeface="Gill Sans MT"/>
                      </a:endParaRPr>
                    </a:p>
                    <a:p>
                      <a:pPr lvl="0" algn="l">
                        <a:buNone/>
                      </a:pPr>
                      <a:endParaRPr lang="es-ES" sz="1200" b="0" i="0" dirty="0">
                        <a:solidFill>
                          <a:srgbClr val="000000"/>
                        </a:solidFill>
                        <a:effectLst/>
                        <a:latin typeface="Gill Sans MT"/>
                      </a:endParaRPr>
                    </a:p>
                    <a:p>
                      <a:pPr algn="l" fontAlgn="base"/>
                      <a:r>
                        <a:rPr lang="es-ES" sz="1200" b="1" i="0" dirty="0">
                          <a:solidFill>
                            <a:srgbClr val="000000"/>
                          </a:solidFill>
                          <a:effectLst/>
                          <a:latin typeface="Gill Sans MT"/>
                        </a:rPr>
                        <a:t>-50$  </a:t>
                      </a:r>
                      <a:r>
                        <a:rPr lang="es-ES" sz="1200" b="0" i="0" dirty="0">
                          <a:solidFill>
                            <a:srgbClr val="000000"/>
                          </a:solidFill>
                          <a:effectLst/>
                          <a:latin typeface="Gill Sans MT"/>
                        </a:rPr>
                        <a:t>(en € al cambio del día)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u="none" strike="noStrike" dirty="0">
                          <a:solidFill>
                            <a:srgbClr val="000000"/>
                          </a:solidFill>
                          <a:effectLst/>
                          <a:latin typeface="Gill Sans MT"/>
                        </a:rPr>
                        <a:t>Enlace:</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4"/>
                        </a:rPr>
                        <a:t>Pasaporte – ConsuladoHondurasBCN</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0" i="0" u="none" strike="noStrike" dirty="0">
                          <a:solidFill>
                            <a:srgbClr val="000000"/>
                          </a:solidFill>
                          <a:effectLst/>
                          <a:latin typeface="Gill Sans MT"/>
                        </a:rPr>
                        <a:t>Cita Previa: </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5"/>
                        </a:rPr>
                        <a:t>http://citaconsular.sreci.gob.hn/</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(Nombre completo, número de identidad)</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auto"/>
                      <a:endParaRPr lang="es-ES" sz="10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3208834081"/>
                  </a:ext>
                </a:extLst>
              </a:tr>
            </a:tbl>
          </a:graphicData>
        </a:graphic>
      </p:graphicFrame>
      <p:pic>
        <p:nvPicPr>
          <p:cNvPr id="10" name="Imagen 9" descr="Logotipo&#10;&#10;Descripción generada automáticamente">
            <a:extLst>
              <a:ext uri="{FF2B5EF4-FFF2-40B4-BE49-F238E27FC236}">
                <a16:creationId xmlns:a16="http://schemas.microsoft.com/office/drawing/2014/main" id="{D04717A7-130B-6690-40AA-B234D7787E70}"/>
              </a:ext>
            </a:extLst>
          </p:cNvPr>
          <p:cNvPicPr>
            <a:picLocks noChangeAspect="1"/>
          </p:cNvPicPr>
          <p:nvPr/>
        </p:nvPicPr>
        <p:blipFill>
          <a:blip r:embed="rId6"/>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7DAF188D-5C03-5052-FDAF-044BB051D117}"/>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6840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B642E0-F19E-E52C-040C-1D62C65A35BF}"/>
              </a:ext>
            </a:extLst>
          </p:cNvPr>
          <p:cNvSpPr>
            <a:spLocks noGrp="1"/>
          </p:cNvSpPr>
          <p:nvPr>
            <p:ph type="title"/>
          </p:nvPr>
        </p:nvSpPr>
        <p:spPr>
          <a:xfrm>
            <a:off x="908515" y="2128324"/>
            <a:ext cx="10515600" cy="1325563"/>
          </a:xfrm>
        </p:spPr>
        <p:txBody>
          <a:bodyPr>
            <a:normAutofit/>
          </a:bodyPr>
          <a:lstStyle/>
          <a:p>
            <a:pPr algn="ctr"/>
            <a:r>
              <a:rPr lang="es-ES" sz="3200" b="1" i="1" dirty="0">
                <a:latin typeface="Gill Sans MT"/>
                <a:cs typeface="Calibri Light"/>
              </a:rPr>
              <a:t>Índice de contenidos</a:t>
            </a:r>
            <a:endParaRPr lang="es-ES" sz="3200">
              <a:cs typeface="Calibri Light"/>
            </a:endParaRPr>
          </a:p>
        </p:txBody>
      </p:sp>
      <p:sp>
        <p:nvSpPr>
          <p:cNvPr id="3" name="Marcador de contenido 2">
            <a:extLst>
              <a:ext uri="{FF2B5EF4-FFF2-40B4-BE49-F238E27FC236}">
                <a16:creationId xmlns:a16="http://schemas.microsoft.com/office/drawing/2014/main" id="{B177AF44-8B4B-EA16-7081-1B5500CC9B6D}"/>
              </a:ext>
            </a:extLst>
          </p:cNvPr>
          <p:cNvSpPr>
            <a:spLocks noGrp="1"/>
          </p:cNvSpPr>
          <p:nvPr>
            <p:ph idx="1"/>
          </p:nvPr>
        </p:nvSpPr>
        <p:spPr>
          <a:xfrm>
            <a:off x="4103914" y="3246237"/>
            <a:ext cx="3984172" cy="1933044"/>
          </a:xfrm>
        </p:spPr>
        <p:txBody>
          <a:bodyPr vert="horz" lIns="91440" tIns="45720" rIns="91440" bIns="45720" rtlCol="0" anchor="t">
            <a:normAutofit/>
          </a:bodyPr>
          <a:lstStyle/>
          <a:p>
            <a:pPr marL="0" indent="0" algn="ctr">
              <a:buNone/>
            </a:pPr>
            <a:r>
              <a:rPr lang="es-ES" sz="2400" dirty="0">
                <a:latin typeface="Gill Sans MT"/>
                <a:cs typeface="Calibri"/>
              </a:rPr>
              <a:t>África</a:t>
            </a:r>
            <a:endParaRPr lang="es-ES"/>
          </a:p>
          <a:p>
            <a:pPr marL="0" indent="0" algn="ctr">
              <a:buNone/>
            </a:pPr>
            <a:r>
              <a:rPr lang="es-ES" sz="2400">
                <a:latin typeface="Gill Sans MT"/>
                <a:cs typeface="Calibri"/>
              </a:rPr>
              <a:t>América</a:t>
            </a:r>
          </a:p>
          <a:p>
            <a:pPr marL="0" indent="0" algn="ctr">
              <a:buNone/>
            </a:pPr>
            <a:r>
              <a:rPr lang="es-ES" sz="2400" err="1">
                <a:latin typeface="Gill Sans MT"/>
                <a:cs typeface="Calibri"/>
              </a:rPr>
              <a:t>Ásia</a:t>
            </a:r>
            <a:endParaRPr lang="es-ES" sz="2400">
              <a:latin typeface="Gill Sans MT"/>
              <a:cs typeface="Calibri"/>
            </a:endParaRPr>
          </a:p>
          <a:p>
            <a:pPr marL="0" indent="0" algn="ctr">
              <a:buNone/>
            </a:pPr>
            <a:r>
              <a:rPr lang="es-ES" sz="2400" dirty="0">
                <a:latin typeface="Gill Sans MT"/>
                <a:cs typeface="Calibri"/>
              </a:rPr>
              <a:t>Europa</a:t>
            </a:r>
          </a:p>
          <a:p>
            <a:pPr algn="ctr"/>
            <a:endParaRPr lang="es-ES" sz="2400">
              <a:latin typeface="Gill Sans MT"/>
              <a:cs typeface="Calibri"/>
            </a:endParaRPr>
          </a:p>
        </p:txBody>
      </p:sp>
      <p:pic>
        <p:nvPicPr>
          <p:cNvPr id="5" name="Imagen 4" descr="Logotipo, nombre de la empresa">
            <a:extLst>
              <a:ext uri="{FF2B5EF4-FFF2-40B4-BE49-F238E27FC236}">
                <a16:creationId xmlns:a16="http://schemas.microsoft.com/office/drawing/2014/main" id="{25BD0E1B-FDF5-B2F7-D26C-C2C3751E0BD1}"/>
              </a:ext>
            </a:extLst>
          </p:cNvPr>
          <p:cNvPicPr>
            <a:picLocks noChangeAspect="1"/>
          </p:cNvPicPr>
          <p:nvPr/>
        </p:nvPicPr>
        <p:blipFill rotWithShape="1">
          <a:blip r:embed="rId2"/>
          <a:srcRect t="14610" r="-326" b="13961"/>
          <a:stretch/>
        </p:blipFill>
        <p:spPr>
          <a:xfrm>
            <a:off x="5154768" y="518093"/>
            <a:ext cx="1871746" cy="1347688"/>
          </a:xfrm>
          <a:prstGeom prst="rect">
            <a:avLst/>
          </a:prstGeom>
        </p:spPr>
      </p:pic>
      <p:cxnSp>
        <p:nvCxnSpPr>
          <p:cNvPr id="6" name="Conector recto de flecha 5">
            <a:extLst>
              <a:ext uri="{FF2B5EF4-FFF2-40B4-BE49-F238E27FC236}">
                <a16:creationId xmlns:a16="http://schemas.microsoft.com/office/drawing/2014/main" id="{7E034EDD-C522-D461-6872-A3E62B7F5941}"/>
              </a:ext>
            </a:extLst>
          </p:cNvPr>
          <p:cNvCxnSpPr/>
          <p:nvPr/>
        </p:nvCxnSpPr>
        <p:spPr>
          <a:xfrm flipV="1">
            <a:off x="776037" y="2071437"/>
            <a:ext cx="10559715" cy="8021"/>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Conector recto de flecha 6">
            <a:extLst>
              <a:ext uri="{FF2B5EF4-FFF2-40B4-BE49-F238E27FC236}">
                <a16:creationId xmlns:a16="http://schemas.microsoft.com/office/drawing/2014/main" id="{F9354443-78ED-E3A2-0D76-5E08396BB980}"/>
              </a:ext>
            </a:extLst>
          </p:cNvPr>
          <p:cNvCxnSpPr>
            <a:cxnSpLocks/>
          </p:cNvCxnSpPr>
          <p:nvPr/>
        </p:nvCxnSpPr>
        <p:spPr>
          <a:xfrm flipV="1">
            <a:off x="886326" y="5600700"/>
            <a:ext cx="10559715" cy="8021"/>
          </a:xfrm>
          <a:prstGeom prst="straightConnector1">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8237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6E64DD86-8B48-3DE4-6B4A-E01B904DCBE5}"/>
              </a:ext>
            </a:extLst>
          </p:cNvPr>
          <p:cNvGraphicFramePr>
            <a:graphicFrameLocks noGrp="1"/>
          </p:cNvGraphicFramePr>
          <p:nvPr>
            <p:extLst>
              <p:ext uri="{D42A27DB-BD31-4B8C-83A1-F6EECF244321}">
                <p14:modId xmlns:p14="http://schemas.microsoft.com/office/powerpoint/2010/main" val="3483214718"/>
              </p:ext>
            </p:extLst>
          </p:nvPr>
        </p:nvGraphicFramePr>
        <p:xfrm>
          <a:off x="332827" y="1182413"/>
          <a:ext cx="11636816" cy="5394960"/>
        </p:xfrm>
        <a:graphic>
          <a:graphicData uri="http://schemas.openxmlformats.org/drawingml/2006/table">
            <a:tbl>
              <a:tblPr firstRow="1" bandRow="1">
                <a:tableStyleId>{5C22544A-7EE6-4342-B048-85BDC9FD1C3A}</a:tableStyleId>
              </a:tblPr>
              <a:tblGrid>
                <a:gridCol w="5904644">
                  <a:extLst>
                    <a:ext uri="{9D8B030D-6E8A-4147-A177-3AD203B41FA5}">
                      <a16:colId xmlns:a16="http://schemas.microsoft.com/office/drawing/2014/main" val="2855830182"/>
                    </a:ext>
                  </a:extLst>
                </a:gridCol>
                <a:gridCol w="5732172">
                  <a:extLst>
                    <a:ext uri="{9D8B030D-6E8A-4147-A177-3AD203B41FA5}">
                      <a16:colId xmlns:a16="http://schemas.microsoft.com/office/drawing/2014/main" val="2584477392"/>
                    </a:ext>
                  </a:extLst>
                </a:gridCol>
              </a:tblGrid>
              <a:tr h="4524375">
                <a:tc>
                  <a:txBody>
                    <a:bodyPr/>
                    <a:lstStyle/>
                    <a:p>
                      <a:pPr fontAlgn="auto"/>
                      <a:endParaRPr lang="ca-ES" sz="1200" b="1" dirty="0">
                        <a:solidFill>
                          <a:srgbClr val="000000"/>
                        </a:solidFill>
                        <a:effectLst/>
                        <a:latin typeface="Gill Sans MT"/>
                      </a:endParaRPr>
                    </a:p>
                    <a:p>
                      <a:pPr fontAlgn="base"/>
                      <a:r>
                        <a:rPr lang="ca-ES" sz="1200" b="1" dirty="0">
                          <a:solidFill>
                            <a:srgbClr val="000000"/>
                          </a:solidFill>
                          <a:effectLst/>
                          <a:latin typeface="Gill Sans MT"/>
                        </a:rPr>
                        <a:t>REQUISITOS: </a:t>
                      </a:r>
                      <a:endParaRPr lang="ca-ES" sz="1200" b="1">
                        <a:solidFill>
                          <a:srgbClr val="FFFFFF"/>
                        </a:solidFill>
                        <a:effectLst/>
                        <a:latin typeface="Gill Sans MT"/>
                      </a:endParaRPr>
                    </a:p>
                    <a:p>
                      <a:pPr marL="342900" lvl="0" indent="-342900" fontAlgn="base">
                        <a:buFont typeface="Arial" panose="020B0604020202020204" pitchFamily="34" charset="0"/>
                        <a:buChar char="•"/>
                      </a:pPr>
                      <a:r>
                        <a:rPr lang="ca-ES" sz="1200" b="1" u="sng" dirty="0">
                          <a:solidFill>
                            <a:srgbClr val="000000"/>
                          </a:solidFill>
                          <a:effectLst/>
                          <a:latin typeface="Gill Sans MT"/>
                        </a:rPr>
                        <a:t>PASAPORTE:</a:t>
                      </a:r>
                      <a:r>
                        <a:rPr lang="ca-ES" sz="1200" b="0" dirty="0">
                          <a:solidFill>
                            <a:srgbClr val="000000"/>
                          </a:solidFill>
                          <a:effectLst/>
                          <a:latin typeface="Gill Sans MT"/>
                        </a:rPr>
                        <a:t> </a:t>
                      </a:r>
                      <a:endParaRPr lang="ca-ES" sz="1200" b="1">
                        <a:solidFill>
                          <a:srgbClr val="FFFFFF"/>
                        </a:solidFill>
                        <a:effectLst/>
                        <a:latin typeface="Gill Sans MT"/>
                      </a:endParaRPr>
                    </a:p>
                    <a:p>
                      <a:pPr marL="342900" lvl="0" indent="-342900" fontAlgn="base">
                        <a:buFont typeface="Arial" panose="020B0604020202020204" pitchFamily="34" charset="0"/>
                        <a:buChar char="•"/>
                      </a:pPr>
                      <a:r>
                        <a:rPr lang="ca-ES" sz="1200" b="1" dirty="0">
                          <a:solidFill>
                            <a:srgbClr val="000000"/>
                          </a:solidFill>
                          <a:effectLst/>
                          <a:latin typeface="Gill Sans MT"/>
                        </a:rPr>
                        <a:t>Cita </a:t>
                      </a:r>
                      <a:r>
                        <a:rPr lang="ca-ES" sz="1200" b="1" err="1">
                          <a:solidFill>
                            <a:srgbClr val="000000"/>
                          </a:solidFill>
                          <a:effectLst/>
                          <a:latin typeface="Gill Sans MT"/>
                        </a:rPr>
                        <a:t>Previa</a:t>
                      </a:r>
                      <a:endParaRPr lang="ca-ES" sz="1200" b="1">
                        <a:solidFill>
                          <a:srgbClr val="FFFFFF"/>
                        </a:solidFill>
                        <a:effectLst/>
                        <a:latin typeface="Gill Sans MT"/>
                      </a:endParaRPr>
                    </a:p>
                    <a:p>
                      <a:pPr marL="342900" lvl="0" indent="-342900" fontAlgn="base">
                        <a:buFont typeface="Arial" panose="020B0604020202020204" pitchFamily="34" charset="0"/>
                        <a:buChar char="•"/>
                      </a:pPr>
                      <a:r>
                        <a:rPr lang="ca-ES" sz="1200" b="1" err="1">
                          <a:solidFill>
                            <a:srgbClr val="000000"/>
                          </a:solidFill>
                          <a:effectLst/>
                          <a:latin typeface="Gill Sans MT"/>
                        </a:rPr>
                        <a:t>Documentación</a:t>
                      </a:r>
                      <a:r>
                        <a:rPr lang="ca-ES" sz="1200" b="1" dirty="0">
                          <a:solidFill>
                            <a:srgbClr val="000000"/>
                          </a:solidFill>
                          <a:effectLst/>
                          <a:latin typeface="Gill Sans MT"/>
                        </a:rPr>
                        <a:t>:</a:t>
                      </a:r>
                      <a:endParaRPr lang="ca-ES" sz="1200" b="1">
                        <a:solidFill>
                          <a:srgbClr val="FFFFFF"/>
                        </a:solidFill>
                        <a:effectLst/>
                        <a:latin typeface="Gill Sans MT"/>
                      </a:endParaRPr>
                    </a:p>
                    <a:p>
                      <a:pPr marL="342900" lvl="0" indent="-342900" fontAlgn="base">
                        <a:buFont typeface="Arial" panose="020B0604020202020204" pitchFamily="34" charset="0"/>
                        <a:buChar char="•"/>
                      </a:pPr>
                      <a:r>
                        <a:rPr lang="ca-ES" sz="1200" b="0" u="sng" err="1">
                          <a:solidFill>
                            <a:srgbClr val="000000"/>
                          </a:solidFill>
                          <a:effectLst/>
                          <a:latin typeface="Gill Sans MT"/>
                        </a:rPr>
                        <a:t>Tarjeta</a:t>
                      </a:r>
                      <a:r>
                        <a:rPr lang="ca-ES" sz="1200" b="0" u="sng" dirty="0">
                          <a:solidFill>
                            <a:srgbClr val="000000"/>
                          </a:solidFill>
                          <a:effectLst/>
                          <a:latin typeface="Gill Sans MT"/>
                        </a:rPr>
                        <a:t> de </a:t>
                      </a:r>
                      <a:r>
                        <a:rPr lang="ca-ES" sz="1200" b="0" u="sng" err="1">
                          <a:solidFill>
                            <a:srgbClr val="000000"/>
                          </a:solidFill>
                          <a:effectLst/>
                          <a:latin typeface="Gill Sans MT"/>
                        </a:rPr>
                        <a:t>Identidad</a:t>
                      </a:r>
                      <a:r>
                        <a:rPr lang="ca-ES" sz="1200" b="0" u="sng" dirty="0">
                          <a:solidFill>
                            <a:srgbClr val="000000"/>
                          </a:solidFill>
                          <a:effectLst/>
                          <a:latin typeface="Gill Sans MT"/>
                        </a:rPr>
                        <a:t> Original </a:t>
                      </a:r>
                      <a:r>
                        <a:rPr lang="ca-ES" sz="1200" b="0" u="sng" err="1">
                          <a:solidFill>
                            <a:srgbClr val="000000"/>
                          </a:solidFill>
                          <a:effectLst/>
                          <a:latin typeface="Gill Sans MT"/>
                        </a:rPr>
                        <a:t>hondureña</a:t>
                      </a:r>
                      <a:r>
                        <a:rPr lang="ca-ES" sz="1200" b="0" dirty="0">
                          <a:solidFill>
                            <a:srgbClr val="000000"/>
                          </a:solidFill>
                          <a:effectLst/>
                          <a:latin typeface="Gill Sans MT"/>
                        </a:rPr>
                        <a:t>. En caso de no </a:t>
                      </a:r>
                      <a:r>
                        <a:rPr lang="ca-ES" sz="1200" b="0" err="1">
                          <a:solidFill>
                            <a:srgbClr val="000000"/>
                          </a:solidFill>
                          <a:effectLst/>
                          <a:latin typeface="Gill Sans MT"/>
                        </a:rPr>
                        <a:t>tenerla</a:t>
                      </a:r>
                      <a:r>
                        <a:rPr lang="ca-ES" sz="1200" b="0" dirty="0">
                          <a:solidFill>
                            <a:srgbClr val="000000"/>
                          </a:solidFill>
                          <a:effectLst/>
                          <a:latin typeface="Gill Sans MT"/>
                        </a:rPr>
                        <a:t> </a:t>
                      </a:r>
                      <a:r>
                        <a:rPr lang="ca-ES" sz="1200" b="0" err="1">
                          <a:solidFill>
                            <a:srgbClr val="000000"/>
                          </a:solidFill>
                          <a:effectLst/>
                          <a:latin typeface="Gill Sans MT"/>
                        </a:rPr>
                        <a:t>podrá</a:t>
                      </a:r>
                      <a:r>
                        <a:rPr lang="ca-ES" sz="1200" b="0" dirty="0">
                          <a:solidFill>
                            <a:srgbClr val="000000"/>
                          </a:solidFill>
                          <a:effectLst/>
                          <a:latin typeface="Gill Sans MT"/>
                        </a:rPr>
                        <a:t> presentar </a:t>
                      </a:r>
                      <a:r>
                        <a:rPr lang="ca-ES" sz="1200" b="0" err="1">
                          <a:solidFill>
                            <a:srgbClr val="000000"/>
                          </a:solidFill>
                          <a:effectLst/>
                          <a:latin typeface="Gill Sans MT"/>
                        </a:rPr>
                        <a:t>uno</a:t>
                      </a:r>
                      <a:r>
                        <a:rPr lang="ca-ES" sz="1200" b="0" dirty="0">
                          <a:solidFill>
                            <a:srgbClr val="000000"/>
                          </a:solidFill>
                          <a:effectLst/>
                          <a:latin typeface="Gill Sans MT"/>
                        </a:rPr>
                        <a:t> de los </a:t>
                      </a:r>
                      <a:r>
                        <a:rPr lang="ca-ES" sz="1200" b="0" err="1">
                          <a:solidFill>
                            <a:srgbClr val="000000"/>
                          </a:solidFill>
                          <a:effectLst/>
                          <a:latin typeface="Gill Sans MT"/>
                        </a:rPr>
                        <a:t>siguientes</a:t>
                      </a:r>
                      <a:r>
                        <a:rPr lang="ca-ES" sz="1200" b="0" dirty="0">
                          <a:solidFill>
                            <a:srgbClr val="000000"/>
                          </a:solidFill>
                          <a:effectLst/>
                          <a:latin typeface="Gill Sans MT"/>
                        </a:rPr>
                        <a:t> </a:t>
                      </a:r>
                      <a:r>
                        <a:rPr lang="ca-ES" sz="1200" b="0" err="1">
                          <a:solidFill>
                            <a:srgbClr val="000000"/>
                          </a:solidFill>
                          <a:effectLst/>
                          <a:latin typeface="Gill Sans MT"/>
                        </a:rPr>
                        <a:t>documentos</a:t>
                      </a:r>
                      <a:r>
                        <a:rPr lang="ca-ES" sz="1200" b="0" dirty="0">
                          <a:solidFill>
                            <a:srgbClr val="000000"/>
                          </a:solidFill>
                          <a:effectLst/>
                          <a:latin typeface="Gill Sans MT"/>
                        </a:rPr>
                        <a:t> de </a:t>
                      </a:r>
                      <a:r>
                        <a:rPr lang="ca-ES" sz="1200" b="0" err="1">
                          <a:solidFill>
                            <a:srgbClr val="000000"/>
                          </a:solidFill>
                          <a:effectLst/>
                          <a:latin typeface="Gill Sans MT"/>
                        </a:rPr>
                        <a:t>identificación</a:t>
                      </a:r>
                      <a:r>
                        <a:rPr lang="ca-ES" sz="1200" b="0" dirty="0">
                          <a:solidFill>
                            <a:srgbClr val="000000"/>
                          </a:solidFill>
                          <a:effectLst/>
                          <a:latin typeface="Gill Sans MT"/>
                        </a:rPr>
                        <a:t> </a:t>
                      </a:r>
                      <a:r>
                        <a:rPr lang="ca-ES" sz="1200" b="0" err="1">
                          <a:solidFill>
                            <a:srgbClr val="000000"/>
                          </a:solidFill>
                          <a:effectLst/>
                          <a:latin typeface="Gill Sans MT"/>
                        </a:rPr>
                        <a:t>originales</a:t>
                      </a:r>
                      <a:r>
                        <a:rPr lang="ca-ES" sz="1200" b="0" dirty="0">
                          <a:solidFill>
                            <a:srgbClr val="000000"/>
                          </a:solidFill>
                          <a:effectLst/>
                          <a:latin typeface="Gill Sans MT"/>
                        </a:rPr>
                        <a:t>:</a:t>
                      </a:r>
                      <a:endParaRPr lang="ca-ES" sz="1200" b="1">
                        <a:solidFill>
                          <a:srgbClr val="FFFFFF"/>
                        </a:solidFill>
                        <a:effectLst/>
                        <a:latin typeface="Gill Sans MT"/>
                      </a:endParaRPr>
                    </a:p>
                    <a:p>
                      <a:pPr marL="742950" lvl="1" indent="-285750" fontAlgn="base">
                        <a:buFont typeface="Arial" panose="020B0604020202020204" pitchFamily="34" charset="0"/>
                        <a:buChar char="•"/>
                      </a:pPr>
                      <a:r>
                        <a:rPr lang="ca-ES" sz="1200" b="0" dirty="0">
                          <a:solidFill>
                            <a:srgbClr val="000000"/>
                          </a:solidFill>
                          <a:effectLst/>
                          <a:latin typeface="Gill Sans MT"/>
                        </a:rPr>
                        <a:t>Partida de </a:t>
                      </a:r>
                      <a:r>
                        <a:rPr lang="ca-ES" sz="1200" b="0" err="1">
                          <a:solidFill>
                            <a:srgbClr val="000000"/>
                          </a:solidFill>
                          <a:effectLst/>
                          <a:latin typeface="Gill Sans MT"/>
                        </a:rPr>
                        <a:t>Nacimiento</a:t>
                      </a:r>
                      <a:r>
                        <a:rPr lang="ca-ES" sz="1200" b="0" dirty="0">
                          <a:solidFill>
                            <a:srgbClr val="000000"/>
                          </a:solidFill>
                          <a:effectLst/>
                          <a:latin typeface="Gill Sans MT"/>
                        </a:rPr>
                        <a:t> Original o </a:t>
                      </a:r>
                      <a:r>
                        <a:rPr lang="ca-ES" sz="1200" b="0" err="1">
                          <a:solidFill>
                            <a:srgbClr val="000000"/>
                          </a:solidFill>
                          <a:effectLst/>
                          <a:latin typeface="Gill Sans MT"/>
                        </a:rPr>
                        <a:t>descargada</a:t>
                      </a:r>
                      <a:r>
                        <a:rPr lang="ca-ES" sz="1200" b="0" dirty="0">
                          <a:solidFill>
                            <a:srgbClr val="000000"/>
                          </a:solidFill>
                          <a:effectLst/>
                          <a:latin typeface="Gill Sans MT"/>
                        </a:rPr>
                        <a:t> de la </a:t>
                      </a:r>
                      <a:r>
                        <a:rPr lang="ca-ES" sz="1200" b="0" err="1">
                          <a:solidFill>
                            <a:srgbClr val="000000"/>
                          </a:solidFill>
                          <a:effectLst/>
                          <a:latin typeface="Gill Sans MT"/>
                        </a:rPr>
                        <a:t>aplicación</a:t>
                      </a:r>
                      <a:r>
                        <a:rPr lang="ca-ES" sz="1200" b="0" dirty="0">
                          <a:solidFill>
                            <a:srgbClr val="000000"/>
                          </a:solidFill>
                          <a:effectLst/>
                          <a:latin typeface="Gill Sans MT"/>
                        </a:rPr>
                        <a:t> SIN RNP. No se </a:t>
                      </a:r>
                      <a:r>
                        <a:rPr lang="ca-ES" sz="1200" b="0" err="1">
                          <a:solidFill>
                            <a:srgbClr val="000000"/>
                          </a:solidFill>
                          <a:effectLst/>
                          <a:latin typeface="Gill Sans MT"/>
                        </a:rPr>
                        <a:t>aceptan</a:t>
                      </a:r>
                      <a:r>
                        <a:rPr lang="ca-ES" sz="1200" b="0" dirty="0">
                          <a:solidFill>
                            <a:srgbClr val="000000"/>
                          </a:solidFill>
                          <a:effectLst/>
                          <a:latin typeface="Gill Sans MT"/>
                        </a:rPr>
                        <a:t> </a:t>
                      </a:r>
                      <a:r>
                        <a:rPr lang="ca-ES" sz="1200" b="0" err="1">
                          <a:solidFill>
                            <a:srgbClr val="000000"/>
                          </a:solidFill>
                          <a:effectLst/>
                          <a:latin typeface="Gill Sans MT"/>
                        </a:rPr>
                        <a:t>Partidas</a:t>
                      </a:r>
                      <a:r>
                        <a:rPr lang="ca-ES" sz="1200" b="0" dirty="0">
                          <a:solidFill>
                            <a:srgbClr val="000000"/>
                          </a:solidFill>
                          <a:effectLst/>
                          <a:latin typeface="Gill Sans MT"/>
                        </a:rPr>
                        <a:t> de </a:t>
                      </a:r>
                      <a:r>
                        <a:rPr lang="ca-ES" sz="1200" b="0" err="1">
                          <a:solidFill>
                            <a:srgbClr val="000000"/>
                          </a:solidFill>
                          <a:effectLst/>
                          <a:latin typeface="Gill Sans MT"/>
                        </a:rPr>
                        <a:t>Nacimiento</a:t>
                      </a:r>
                      <a:r>
                        <a:rPr lang="ca-ES" sz="1200" b="0" dirty="0">
                          <a:solidFill>
                            <a:srgbClr val="000000"/>
                          </a:solidFill>
                          <a:effectLst/>
                          <a:latin typeface="Gill Sans MT"/>
                        </a:rPr>
                        <a:t> </a:t>
                      </a:r>
                      <a:r>
                        <a:rPr lang="ca-ES" sz="1200" b="0" err="1">
                          <a:solidFill>
                            <a:srgbClr val="000000"/>
                          </a:solidFill>
                          <a:effectLst/>
                          <a:latin typeface="Gill Sans MT"/>
                        </a:rPr>
                        <a:t>rellenadas</a:t>
                      </a:r>
                      <a:r>
                        <a:rPr lang="ca-ES" sz="1200" b="0" dirty="0">
                          <a:solidFill>
                            <a:srgbClr val="000000"/>
                          </a:solidFill>
                          <a:effectLst/>
                          <a:latin typeface="Gill Sans MT"/>
                        </a:rPr>
                        <a:t> a mano.</a:t>
                      </a:r>
                      <a:endParaRPr lang="ca-ES" sz="1200" b="1">
                        <a:solidFill>
                          <a:srgbClr val="FFFFFF"/>
                        </a:solidFill>
                        <a:effectLst/>
                        <a:latin typeface="Gill Sans MT"/>
                      </a:endParaRPr>
                    </a:p>
                    <a:p>
                      <a:pPr marL="742950" lvl="1" indent="-285750" fontAlgn="base">
                        <a:buFont typeface="Arial" panose="020B0604020202020204" pitchFamily="34" charset="0"/>
                        <a:buChar char="•"/>
                      </a:pPr>
                      <a:r>
                        <a:rPr lang="ca-ES" sz="1200" b="0" err="1">
                          <a:solidFill>
                            <a:srgbClr val="000000"/>
                          </a:solidFill>
                          <a:effectLst/>
                          <a:latin typeface="Gill Sans MT"/>
                        </a:rPr>
                        <a:t>Licencia</a:t>
                      </a:r>
                      <a:r>
                        <a:rPr lang="ca-ES" sz="1200" b="0" dirty="0">
                          <a:solidFill>
                            <a:srgbClr val="000000"/>
                          </a:solidFill>
                          <a:effectLst/>
                          <a:latin typeface="Gill Sans MT"/>
                        </a:rPr>
                        <a:t> de </a:t>
                      </a:r>
                      <a:r>
                        <a:rPr lang="ca-ES" sz="1200" b="0" err="1">
                          <a:solidFill>
                            <a:srgbClr val="000000"/>
                          </a:solidFill>
                          <a:effectLst/>
                          <a:latin typeface="Gill Sans MT"/>
                        </a:rPr>
                        <a:t>conducir</a:t>
                      </a:r>
                      <a:r>
                        <a:rPr lang="ca-ES" sz="1200" b="0" dirty="0">
                          <a:solidFill>
                            <a:srgbClr val="000000"/>
                          </a:solidFill>
                          <a:effectLst/>
                          <a:latin typeface="Gill Sans MT"/>
                        </a:rPr>
                        <a:t> Original.</a:t>
                      </a:r>
                      <a:endParaRPr lang="ca-ES" sz="1200" b="1">
                        <a:solidFill>
                          <a:srgbClr val="FFFFFF"/>
                        </a:solidFill>
                        <a:effectLst/>
                        <a:latin typeface="Gill Sans MT"/>
                      </a:endParaRPr>
                    </a:p>
                    <a:p>
                      <a:pPr marL="742950" lvl="1" indent="-285750" fontAlgn="base">
                        <a:buFont typeface="Arial" panose="020B0604020202020204" pitchFamily="34" charset="0"/>
                        <a:buChar char="•"/>
                      </a:pPr>
                      <a:r>
                        <a:rPr lang="ca-ES" sz="1200" b="0" dirty="0">
                          <a:solidFill>
                            <a:srgbClr val="000000"/>
                          </a:solidFill>
                          <a:effectLst/>
                          <a:latin typeface="Gill Sans MT"/>
                        </a:rPr>
                        <a:t>Carnet del Instituto </a:t>
                      </a:r>
                      <a:r>
                        <a:rPr lang="ca-ES" sz="1200" b="0" err="1">
                          <a:solidFill>
                            <a:srgbClr val="000000"/>
                          </a:solidFill>
                          <a:effectLst/>
                          <a:latin typeface="Gill Sans MT"/>
                        </a:rPr>
                        <a:t>Hondureño</a:t>
                      </a:r>
                      <a:r>
                        <a:rPr lang="ca-ES" sz="1200" b="0" dirty="0">
                          <a:solidFill>
                            <a:srgbClr val="000000"/>
                          </a:solidFill>
                          <a:effectLst/>
                          <a:latin typeface="Gill Sans MT"/>
                        </a:rPr>
                        <a:t> de Seguridad Social IHSS Original.</a:t>
                      </a:r>
                      <a:endParaRPr lang="ca-ES" sz="1200" b="1">
                        <a:solidFill>
                          <a:srgbClr val="FFFFFF"/>
                        </a:solidFill>
                        <a:effectLst/>
                        <a:latin typeface="Gill Sans MT"/>
                      </a:endParaRPr>
                    </a:p>
                    <a:p>
                      <a:pPr marL="342900" lvl="0" indent="-342900" fontAlgn="base">
                        <a:buFont typeface="Arial" panose="020B0604020202020204" pitchFamily="34" charset="0"/>
                        <a:buChar char="•"/>
                      </a:pPr>
                      <a:r>
                        <a:rPr lang="ca-ES" sz="1200" b="0" u="sng" err="1">
                          <a:solidFill>
                            <a:srgbClr val="000000"/>
                          </a:solidFill>
                          <a:effectLst/>
                          <a:latin typeface="Gill Sans MT"/>
                        </a:rPr>
                        <a:t>Pasaporte</a:t>
                      </a:r>
                      <a:r>
                        <a:rPr lang="ca-ES" sz="1200" b="0" u="sng" dirty="0">
                          <a:solidFill>
                            <a:srgbClr val="000000"/>
                          </a:solidFill>
                          <a:effectLst/>
                          <a:latin typeface="Gill Sans MT"/>
                        </a:rPr>
                        <a:t> actual Original.</a:t>
                      </a:r>
                      <a:r>
                        <a:rPr lang="ca-ES" sz="1200" b="0" dirty="0">
                          <a:solidFill>
                            <a:srgbClr val="000000"/>
                          </a:solidFill>
                          <a:effectLst/>
                          <a:latin typeface="Gill Sans MT"/>
                        </a:rPr>
                        <a:t> En caso de </a:t>
                      </a:r>
                      <a:r>
                        <a:rPr lang="ca-ES" sz="1200" b="1" err="1">
                          <a:solidFill>
                            <a:srgbClr val="000000"/>
                          </a:solidFill>
                          <a:effectLst/>
                          <a:latin typeface="Gill Sans MT"/>
                        </a:rPr>
                        <a:t>extravío</a:t>
                      </a:r>
                      <a:r>
                        <a:rPr lang="ca-ES" sz="1200" b="1" dirty="0">
                          <a:solidFill>
                            <a:srgbClr val="000000"/>
                          </a:solidFill>
                          <a:effectLst/>
                          <a:latin typeface="Gill Sans MT"/>
                        </a:rPr>
                        <a:t> o robo </a:t>
                      </a:r>
                      <a:r>
                        <a:rPr lang="ca-ES" sz="1200" b="0" dirty="0">
                          <a:solidFill>
                            <a:srgbClr val="000000"/>
                          </a:solidFill>
                          <a:effectLst/>
                          <a:latin typeface="Gill Sans MT"/>
                        </a:rPr>
                        <a:t>se </a:t>
                      </a:r>
                      <a:r>
                        <a:rPr lang="ca-ES" sz="1200" b="0" err="1">
                          <a:solidFill>
                            <a:srgbClr val="000000"/>
                          </a:solidFill>
                          <a:effectLst/>
                          <a:latin typeface="Gill Sans MT"/>
                        </a:rPr>
                        <a:t>deberá</a:t>
                      </a:r>
                      <a:r>
                        <a:rPr lang="ca-ES" sz="1200" b="0" dirty="0">
                          <a:solidFill>
                            <a:srgbClr val="000000"/>
                          </a:solidFill>
                          <a:effectLst/>
                          <a:latin typeface="Gill Sans MT"/>
                        </a:rPr>
                        <a:t> presentar el original de la </a:t>
                      </a:r>
                      <a:r>
                        <a:rPr lang="ca-ES" sz="1200" b="0" u="sng" dirty="0">
                          <a:solidFill>
                            <a:srgbClr val="000000"/>
                          </a:solidFill>
                          <a:effectLst/>
                          <a:latin typeface="Gill Sans MT"/>
                        </a:rPr>
                        <a:t>denuncia</a:t>
                      </a:r>
                      <a:r>
                        <a:rPr lang="ca-ES" sz="1200" b="0" dirty="0">
                          <a:solidFill>
                            <a:srgbClr val="000000"/>
                          </a:solidFill>
                          <a:effectLst/>
                          <a:latin typeface="Gill Sans MT"/>
                        </a:rPr>
                        <a:t> </a:t>
                      </a:r>
                      <a:r>
                        <a:rPr lang="ca-ES" sz="1200" b="0" err="1">
                          <a:solidFill>
                            <a:srgbClr val="000000"/>
                          </a:solidFill>
                          <a:effectLst/>
                          <a:latin typeface="Gill Sans MT"/>
                        </a:rPr>
                        <a:t>hecha</a:t>
                      </a:r>
                      <a:r>
                        <a:rPr lang="ca-ES" sz="1200" b="0" dirty="0">
                          <a:solidFill>
                            <a:srgbClr val="000000"/>
                          </a:solidFill>
                          <a:effectLst/>
                          <a:latin typeface="Gill Sans MT"/>
                        </a:rPr>
                        <a:t> </a:t>
                      </a:r>
                      <a:r>
                        <a:rPr lang="ca-ES" sz="1200" b="0" err="1">
                          <a:solidFill>
                            <a:srgbClr val="000000"/>
                          </a:solidFill>
                          <a:effectLst/>
                          <a:latin typeface="Gill Sans MT"/>
                        </a:rPr>
                        <a:t>ante</a:t>
                      </a:r>
                      <a:r>
                        <a:rPr lang="ca-ES" sz="1200" b="0" dirty="0">
                          <a:solidFill>
                            <a:srgbClr val="000000"/>
                          </a:solidFill>
                          <a:effectLst/>
                          <a:latin typeface="Gill Sans MT"/>
                        </a:rPr>
                        <a:t> las </a:t>
                      </a:r>
                      <a:r>
                        <a:rPr lang="ca-ES" sz="1200" b="0" err="1">
                          <a:solidFill>
                            <a:srgbClr val="000000"/>
                          </a:solidFill>
                          <a:effectLst/>
                          <a:latin typeface="Gill Sans MT"/>
                        </a:rPr>
                        <a:t>autoridades</a:t>
                      </a:r>
                      <a:r>
                        <a:rPr lang="ca-ES" sz="1200" b="0" dirty="0">
                          <a:solidFill>
                            <a:srgbClr val="000000"/>
                          </a:solidFill>
                          <a:effectLst/>
                          <a:latin typeface="Gill Sans MT"/>
                        </a:rPr>
                        <a:t> </a:t>
                      </a:r>
                      <a:r>
                        <a:rPr lang="ca-ES" sz="1200" b="0" err="1">
                          <a:solidFill>
                            <a:srgbClr val="000000"/>
                          </a:solidFill>
                          <a:effectLst/>
                          <a:latin typeface="Gill Sans MT"/>
                        </a:rPr>
                        <a:t>correspondientes</a:t>
                      </a:r>
                      <a:r>
                        <a:rPr lang="ca-ES" sz="1200" b="0" dirty="0">
                          <a:solidFill>
                            <a:srgbClr val="000000"/>
                          </a:solidFill>
                          <a:effectLst/>
                          <a:latin typeface="Gill Sans MT"/>
                        </a:rPr>
                        <a:t>.</a:t>
                      </a:r>
                      <a:endParaRPr lang="ca-ES" sz="1200" b="1">
                        <a:solidFill>
                          <a:srgbClr val="FFFFFF"/>
                        </a:solidFill>
                        <a:effectLst/>
                        <a:latin typeface="Gill Sans MT"/>
                      </a:endParaRPr>
                    </a:p>
                    <a:p>
                      <a:pPr marL="342900" lvl="0" indent="-342900" fontAlgn="base">
                        <a:buFont typeface="Arial" panose="020B0604020202020204" pitchFamily="34" charset="0"/>
                        <a:buChar char="•"/>
                      </a:pPr>
                      <a:r>
                        <a:rPr lang="ca-ES" sz="1200" b="0" dirty="0">
                          <a:solidFill>
                            <a:srgbClr val="000000"/>
                          </a:solidFill>
                          <a:effectLst/>
                          <a:latin typeface="Gill Sans MT"/>
                        </a:rPr>
                        <a:t>Si se presenta Partida de </a:t>
                      </a:r>
                      <a:r>
                        <a:rPr lang="ca-ES" sz="1200" b="0" err="1">
                          <a:solidFill>
                            <a:srgbClr val="000000"/>
                          </a:solidFill>
                          <a:effectLst/>
                          <a:latin typeface="Gill Sans MT"/>
                        </a:rPr>
                        <a:t>Nacimiento</a:t>
                      </a:r>
                      <a:r>
                        <a:rPr lang="ca-ES" sz="1200" b="0" dirty="0">
                          <a:solidFill>
                            <a:srgbClr val="000000"/>
                          </a:solidFill>
                          <a:effectLst/>
                          <a:latin typeface="Gill Sans MT"/>
                        </a:rPr>
                        <a:t> y denuncia de </a:t>
                      </a:r>
                      <a:r>
                        <a:rPr lang="ca-ES" sz="1200" b="0" err="1">
                          <a:solidFill>
                            <a:srgbClr val="000000"/>
                          </a:solidFill>
                          <a:effectLst/>
                          <a:latin typeface="Gill Sans MT"/>
                        </a:rPr>
                        <a:t>extravío</a:t>
                      </a:r>
                      <a:r>
                        <a:rPr lang="ca-ES" sz="1200" b="0" dirty="0">
                          <a:solidFill>
                            <a:srgbClr val="000000"/>
                          </a:solidFill>
                          <a:effectLst/>
                          <a:latin typeface="Gill Sans MT"/>
                        </a:rPr>
                        <a:t>, se </a:t>
                      </a:r>
                      <a:r>
                        <a:rPr lang="ca-ES" sz="1200" b="0" err="1">
                          <a:solidFill>
                            <a:srgbClr val="000000"/>
                          </a:solidFill>
                          <a:effectLst/>
                          <a:latin typeface="Gill Sans MT"/>
                        </a:rPr>
                        <a:t>deberá</a:t>
                      </a:r>
                      <a:r>
                        <a:rPr lang="ca-ES" sz="1200" b="0" dirty="0">
                          <a:solidFill>
                            <a:srgbClr val="000000"/>
                          </a:solidFill>
                          <a:effectLst/>
                          <a:latin typeface="Gill Sans MT"/>
                        </a:rPr>
                        <a:t> adjuntar </a:t>
                      </a:r>
                      <a:r>
                        <a:rPr lang="ca-ES" sz="1200" b="0" u="sng" err="1">
                          <a:solidFill>
                            <a:srgbClr val="000000"/>
                          </a:solidFill>
                          <a:effectLst/>
                          <a:latin typeface="Gill Sans MT"/>
                        </a:rPr>
                        <a:t>además</a:t>
                      </a:r>
                      <a:r>
                        <a:rPr lang="ca-ES" sz="1200" b="0" u="sng" dirty="0">
                          <a:solidFill>
                            <a:srgbClr val="000000"/>
                          </a:solidFill>
                          <a:effectLst/>
                          <a:latin typeface="Gill Sans MT"/>
                        </a:rPr>
                        <a:t> </a:t>
                      </a:r>
                      <a:r>
                        <a:rPr lang="ca-ES" sz="1200" b="0" u="sng" err="1">
                          <a:solidFill>
                            <a:srgbClr val="000000"/>
                          </a:solidFill>
                          <a:effectLst/>
                          <a:latin typeface="Gill Sans MT"/>
                        </a:rPr>
                        <a:t>cualquier</a:t>
                      </a:r>
                      <a:r>
                        <a:rPr lang="ca-ES" sz="1200" b="0" u="sng" dirty="0">
                          <a:solidFill>
                            <a:srgbClr val="000000"/>
                          </a:solidFill>
                          <a:effectLst/>
                          <a:latin typeface="Gill Sans MT"/>
                        </a:rPr>
                        <a:t> documento de </a:t>
                      </a:r>
                      <a:r>
                        <a:rPr lang="ca-ES" sz="1200" b="0" u="sng" err="1">
                          <a:solidFill>
                            <a:srgbClr val="000000"/>
                          </a:solidFill>
                          <a:effectLst/>
                          <a:latin typeface="Gill Sans MT"/>
                        </a:rPr>
                        <a:t>identificación</a:t>
                      </a:r>
                      <a:r>
                        <a:rPr lang="ca-ES" sz="1200" b="0" u="sng" dirty="0">
                          <a:solidFill>
                            <a:srgbClr val="000000"/>
                          </a:solidFill>
                          <a:effectLst/>
                          <a:latin typeface="Gill Sans MT"/>
                        </a:rPr>
                        <a:t> con </a:t>
                      </a:r>
                      <a:r>
                        <a:rPr lang="ca-ES" sz="1200" b="0" u="sng" err="1">
                          <a:solidFill>
                            <a:srgbClr val="000000"/>
                          </a:solidFill>
                          <a:effectLst/>
                          <a:latin typeface="Gill Sans MT"/>
                        </a:rPr>
                        <a:t>fotografía</a:t>
                      </a:r>
                      <a:r>
                        <a:rPr lang="ca-ES" sz="1200" b="0" dirty="0">
                          <a:solidFill>
                            <a:srgbClr val="000000"/>
                          </a:solidFill>
                          <a:effectLst/>
                          <a:latin typeface="Gill Sans MT"/>
                        </a:rPr>
                        <a:t> (se </a:t>
                      </a:r>
                      <a:r>
                        <a:rPr lang="ca-ES" sz="1200" b="0" err="1">
                          <a:solidFill>
                            <a:srgbClr val="000000"/>
                          </a:solidFill>
                          <a:effectLst/>
                          <a:latin typeface="Gill Sans MT"/>
                        </a:rPr>
                        <a:t>admiten</a:t>
                      </a:r>
                      <a:r>
                        <a:rPr lang="ca-ES" sz="1200" b="0" dirty="0">
                          <a:solidFill>
                            <a:srgbClr val="000000"/>
                          </a:solidFill>
                          <a:effectLst/>
                          <a:latin typeface="Gill Sans MT"/>
                        </a:rPr>
                        <a:t> </a:t>
                      </a:r>
                      <a:r>
                        <a:rPr lang="ca-ES" sz="1200" b="0" err="1">
                          <a:solidFill>
                            <a:srgbClr val="000000"/>
                          </a:solidFill>
                          <a:effectLst/>
                          <a:latin typeface="Gill Sans MT"/>
                        </a:rPr>
                        <a:t>fotocopias</a:t>
                      </a:r>
                      <a:r>
                        <a:rPr lang="ca-ES" sz="1200" b="0" dirty="0">
                          <a:solidFill>
                            <a:srgbClr val="000000"/>
                          </a:solidFill>
                          <a:effectLst/>
                          <a:latin typeface="Gill Sans MT"/>
                        </a:rPr>
                        <a:t>).</a:t>
                      </a:r>
                      <a:endParaRPr lang="ca-ES" sz="1200" b="1">
                        <a:solidFill>
                          <a:srgbClr val="FFFFFF"/>
                        </a:solidFill>
                        <a:effectLst/>
                        <a:latin typeface="Gill Sans MT"/>
                      </a:endParaRPr>
                    </a:p>
                    <a:p>
                      <a:pPr marL="342900" lvl="0" indent="-342900" fontAlgn="base">
                        <a:buFont typeface="Arial" panose="020B0604020202020204" pitchFamily="34" charset="0"/>
                        <a:buChar char="•"/>
                      </a:pPr>
                      <a:r>
                        <a:rPr lang="ca-ES" sz="1200" b="0" u="sng" err="1">
                          <a:solidFill>
                            <a:srgbClr val="000000"/>
                          </a:solidFill>
                          <a:effectLst/>
                          <a:latin typeface="Gill Sans MT"/>
                        </a:rPr>
                        <a:t>Formulario</a:t>
                      </a:r>
                      <a:r>
                        <a:rPr lang="ca-ES" sz="1200" b="0" u="sng" dirty="0">
                          <a:solidFill>
                            <a:srgbClr val="000000"/>
                          </a:solidFill>
                          <a:effectLst/>
                          <a:latin typeface="Gill Sans MT"/>
                        </a:rPr>
                        <a:t> de </a:t>
                      </a:r>
                      <a:r>
                        <a:rPr lang="ca-ES" sz="1200" b="0" u="sng" err="1">
                          <a:solidFill>
                            <a:srgbClr val="000000"/>
                          </a:solidFill>
                          <a:effectLst/>
                          <a:latin typeface="Gill Sans MT"/>
                        </a:rPr>
                        <a:t>Solicitud</a:t>
                      </a:r>
                      <a:r>
                        <a:rPr lang="ca-ES" sz="1200" b="0" dirty="0">
                          <a:solidFill>
                            <a:srgbClr val="000000"/>
                          </a:solidFill>
                          <a:effectLst/>
                          <a:latin typeface="Gill Sans MT"/>
                        </a:rPr>
                        <a:t> </a:t>
                      </a:r>
                      <a:r>
                        <a:rPr lang="ca-ES" sz="1200" b="0" err="1">
                          <a:solidFill>
                            <a:srgbClr val="000000"/>
                          </a:solidFill>
                          <a:effectLst/>
                          <a:latin typeface="Gill Sans MT"/>
                        </a:rPr>
                        <a:t>debidamente</a:t>
                      </a:r>
                      <a:r>
                        <a:rPr lang="ca-ES" sz="1200" b="0" dirty="0">
                          <a:solidFill>
                            <a:srgbClr val="000000"/>
                          </a:solidFill>
                          <a:effectLst/>
                          <a:latin typeface="Gill Sans MT"/>
                        </a:rPr>
                        <a:t> </a:t>
                      </a:r>
                      <a:r>
                        <a:rPr lang="ca-ES" sz="1200" b="0" err="1">
                          <a:solidFill>
                            <a:srgbClr val="000000"/>
                          </a:solidFill>
                          <a:effectLst/>
                          <a:latin typeface="Gill Sans MT"/>
                        </a:rPr>
                        <a:t>rellenado</a:t>
                      </a:r>
                      <a:r>
                        <a:rPr lang="ca-ES" sz="1200" b="0" dirty="0">
                          <a:solidFill>
                            <a:srgbClr val="000000"/>
                          </a:solidFill>
                          <a:effectLst/>
                          <a:latin typeface="Gill Sans MT"/>
                        </a:rPr>
                        <a:t>: </a:t>
                      </a:r>
                      <a:r>
                        <a:rPr lang="ca-ES" sz="1200" b="0" u="sng" strike="noStrike" dirty="0">
                          <a:solidFill>
                            <a:srgbClr val="000000"/>
                          </a:solidFill>
                          <a:effectLst/>
                          <a:latin typeface="Gill Sans MT"/>
                          <a:hlinkClick r:id="rId2"/>
                        </a:rPr>
                        <a:t>https://consuladohondurasbcn.es/wp-content/uploads/2022/01/Formulario-Pasaporte.pdf</a:t>
                      </a:r>
                      <a:endParaRPr lang="ca-ES" sz="1200" b="1">
                        <a:solidFill>
                          <a:srgbClr val="FFFFFF"/>
                        </a:solidFill>
                        <a:effectLst/>
                        <a:latin typeface="Gill Sans MT"/>
                      </a:endParaRPr>
                    </a:p>
                    <a:p>
                      <a:pPr marL="342900" lvl="0" indent="-342900" fontAlgn="base">
                        <a:buFont typeface="Arial" panose="020B0604020202020204" pitchFamily="34" charset="0"/>
                        <a:buChar char="•"/>
                      </a:pPr>
                      <a:r>
                        <a:rPr lang="ca-ES" sz="1200" b="0" dirty="0">
                          <a:solidFill>
                            <a:srgbClr val="000000"/>
                          </a:solidFill>
                          <a:effectLst/>
                          <a:latin typeface="Gill Sans MT"/>
                        </a:rPr>
                        <a:t>Para </a:t>
                      </a:r>
                      <a:r>
                        <a:rPr lang="ca-ES" sz="1200" b="0" err="1">
                          <a:solidFill>
                            <a:srgbClr val="000000"/>
                          </a:solidFill>
                          <a:effectLst/>
                          <a:latin typeface="Gill Sans MT"/>
                        </a:rPr>
                        <a:t>solicitar</a:t>
                      </a:r>
                      <a:r>
                        <a:rPr lang="ca-ES" sz="1200" b="0" dirty="0">
                          <a:solidFill>
                            <a:srgbClr val="000000"/>
                          </a:solidFill>
                          <a:effectLst/>
                          <a:latin typeface="Gill Sans MT"/>
                        </a:rPr>
                        <a:t> que el </a:t>
                      </a:r>
                      <a:r>
                        <a:rPr lang="ca-ES" sz="1200" b="0" err="1">
                          <a:solidFill>
                            <a:srgbClr val="000000"/>
                          </a:solidFill>
                          <a:effectLst/>
                          <a:latin typeface="Gill Sans MT"/>
                        </a:rPr>
                        <a:t>apellido</a:t>
                      </a:r>
                      <a:r>
                        <a:rPr lang="ca-ES" sz="1200" b="0" dirty="0">
                          <a:solidFill>
                            <a:srgbClr val="000000"/>
                          </a:solidFill>
                          <a:effectLst/>
                          <a:latin typeface="Gill Sans MT"/>
                        </a:rPr>
                        <a:t> de casada </a:t>
                      </a:r>
                      <a:r>
                        <a:rPr lang="ca-ES" sz="1200" b="0" err="1">
                          <a:solidFill>
                            <a:srgbClr val="000000"/>
                          </a:solidFill>
                          <a:effectLst/>
                          <a:latin typeface="Gill Sans MT"/>
                        </a:rPr>
                        <a:t>aparezca</a:t>
                      </a:r>
                      <a:r>
                        <a:rPr lang="ca-ES" sz="1200" b="0" dirty="0">
                          <a:solidFill>
                            <a:srgbClr val="000000"/>
                          </a:solidFill>
                          <a:effectLst/>
                          <a:latin typeface="Gill Sans MT"/>
                        </a:rPr>
                        <a:t> en </a:t>
                      </a:r>
                      <a:r>
                        <a:rPr lang="ca-ES" sz="1200" b="0" err="1">
                          <a:solidFill>
                            <a:srgbClr val="000000"/>
                          </a:solidFill>
                          <a:effectLst/>
                          <a:latin typeface="Gill Sans MT"/>
                        </a:rPr>
                        <a:t>su</a:t>
                      </a:r>
                      <a:r>
                        <a:rPr lang="ca-ES" sz="1200" b="0" dirty="0">
                          <a:solidFill>
                            <a:srgbClr val="000000"/>
                          </a:solidFill>
                          <a:effectLst/>
                          <a:latin typeface="Gill Sans MT"/>
                        </a:rPr>
                        <a:t> </a:t>
                      </a:r>
                      <a:r>
                        <a:rPr lang="ca-ES" sz="1200" b="0" err="1">
                          <a:solidFill>
                            <a:srgbClr val="000000"/>
                          </a:solidFill>
                          <a:effectLst/>
                          <a:latin typeface="Gill Sans MT"/>
                        </a:rPr>
                        <a:t>Pasaporte</a:t>
                      </a:r>
                      <a:r>
                        <a:rPr lang="ca-ES" sz="1200" b="0" dirty="0">
                          <a:solidFill>
                            <a:srgbClr val="000000"/>
                          </a:solidFill>
                          <a:effectLst/>
                          <a:latin typeface="Gill Sans MT"/>
                        </a:rPr>
                        <a:t>, se </a:t>
                      </a:r>
                      <a:r>
                        <a:rPr lang="ca-ES" sz="1200" b="0" err="1">
                          <a:solidFill>
                            <a:srgbClr val="000000"/>
                          </a:solidFill>
                          <a:effectLst/>
                          <a:latin typeface="Gill Sans MT"/>
                        </a:rPr>
                        <a:t>deberá</a:t>
                      </a:r>
                      <a:r>
                        <a:rPr lang="ca-ES" sz="1200" b="0" dirty="0">
                          <a:solidFill>
                            <a:srgbClr val="000000"/>
                          </a:solidFill>
                          <a:effectLst/>
                          <a:latin typeface="Gill Sans MT"/>
                        </a:rPr>
                        <a:t> presentar una Acta de </a:t>
                      </a:r>
                      <a:r>
                        <a:rPr lang="ca-ES" sz="1200" b="0" err="1">
                          <a:solidFill>
                            <a:srgbClr val="000000"/>
                          </a:solidFill>
                          <a:effectLst/>
                          <a:latin typeface="Gill Sans MT"/>
                        </a:rPr>
                        <a:t>Matrimonio</a:t>
                      </a:r>
                      <a:r>
                        <a:rPr lang="ca-ES" sz="1200" b="0" dirty="0">
                          <a:solidFill>
                            <a:srgbClr val="000000"/>
                          </a:solidFill>
                          <a:effectLst/>
                          <a:latin typeface="Gill Sans MT"/>
                        </a:rPr>
                        <a:t> original </a:t>
                      </a:r>
                      <a:r>
                        <a:rPr lang="ca-ES" sz="1200" b="0" err="1">
                          <a:solidFill>
                            <a:srgbClr val="000000"/>
                          </a:solidFill>
                          <a:effectLst/>
                          <a:latin typeface="Gill Sans MT"/>
                        </a:rPr>
                        <a:t>emitida</a:t>
                      </a:r>
                      <a:r>
                        <a:rPr lang="ca-ES" sz="1200" b="0" dirty="0">
                          <a:solidFill>
                            <a:srgbClr val="000000"/>
                          </a:solidFill>
                          <a:effectLst/>
                          <a:latin typeface="Gill Sans MT"/>
                        </a:rPr>
                        <a:t> por el Registro Nacional de las </a:t>
                      </a:r>
                      <a:r>
                        <a:rPr lang="ca-ES" sz="1200" b="0" err="1">
                          <a:solidFill>
                            <a:srgbClr val="000000"/>
                          </a:solidFill>
                          <a:effectLst/>
                          <a:latin typeface="Gill Sans MT"/>
                        </a:rPr>
                        <a:t>Personas</a:t>
                      </a:r>
                      <a:r>
                        <a:rPr lang="ca-ES" sz="1200" b="0" dirty="0">
                          <a:solidFill>
                            <a:srgbClr val="000000"/>
                          </a:solidFill>
                          <a:effectLst/>
                          <a:latin typeface="Gill Sans MT"/>
                        </a:rPr>
                        <a:t> de </a:t>
                      </a:r>
                      <a:r>
                        <a:rPr lang="ca-ES" sz="1200" b="0" err="1">
                          <a:solidFill>
                            <a:srgbClr val="000000"/>
                          </a:solidFill>
                          <a:effectLst/>
                          <a:latin typeface="Gill Sans MT"/>
                        </a:rPr>
                        <a:t>Honduras</a:t>
                      </a:r>
                      <a:r>
                        <a:rPr lang="ca-ES" sz="1200" b="0" dirty="0">
                          <a:solidFill>
                            <a:srgbClr val="000000"/>
                          </a:solidFill>
                          <a:effectLst/>
                          <a:latin typeface="Gill Sans MT"/>
                        </a:rPr>
                        <a:t>.</a:t>
                      </a:r>
                      <a:endParaRPr lang="ca-ES" sz="1200" b="1">
                        <a:solidFill>
                          <a:srgbClr val="FFFFFF"/>
                        </a:solidFill>
                        <a:effectLst/>
                        <a:latin typeface="Gill Sans MT"/>
                      </a:endParaRPr>
                    </a:p>
                    <a:p>
                      <a:pPr marL="342900" lvl="0" indent="-342900" fontAlgn="base">
                        <a:buFont typeface="Arial" panose="020B0604020202020204" pitchFamily="34" charset="0"/>
                        <a:buChar char="•"/>
                      </a:pPr>
                      <a:r>
                        <a:rPr lang="ca-ES" sz="1200" b="0" dirty="0">
                          <a:solidFill>
                            <a:srgbClr val="000000"/>
                          </a:solidFill>
                          <a:effectLst/>
                          <a:latin typeface="Gill Sans MT"/>
                        </a:rPr>
                        <a:t>Si es </a:t>
                      </a:r>
                      <a:r>
                        <a:rPr lang="ca-ES" sz="1200" b="1" dirty="0" err="1">
                          <a:solidFill>
                            <a:srgbClr val="000000"/>
                          </a:solidFill>
                          <a:effectLst/>
                          <a:latin typeface="Gill Sans MT"/>
                        </a:rPr>
                        <a:t>mayor</a:t>
                      </a:r>
                      <a:r>
                        <a:rPr lang="ca-ES" sz="1200" b="1" dirty="0">
                          <a:solidFill>
                            <a:srgbClr val="000000"/>
                          </a:solidFill>
                          <a:effectLst/>
                          <a:latin typeface="Gill Sans MT"/>
                        </a:rPr>
                        <a:t> de </a:t>
                      </a:r>
                      <a:r>
                        <a:rPr lang="ca-ES" sz="1200" b="1" dirty="0" err="1">
                          <a:solidFill>
                            <a:srgbClr val="000000"/>
                          </a:solidFill>
                          <a:effectLst/>
                          <a:latin typeface="Gill Sans MT"/>
                        </a:rPr>
                        <a:t>edad</a:t>
                      </a:r>
                      <a:r>
                        <a:rPr lang="ca-ES" sz="1200" b="0" dirty="0">
                          <a:solidFill>
                            <a:srgbClr val="000000"/>
                          </a:solidFill>
                          <a:effectLst/>
                          <a:latin typeface="Gill Sans MT"/>
                        </a:rPr>
                        <a:t> y </a:t>
                      </a:r>
                      <a:r>
                        <a:rPr lang="ca-ES" sz="1200" b="1" dirty="0">
                          <a:solidFill>
                            <a:srgbClr val="000000"/>
                          </a:solidFill>
                          <a:effectLst/>
                          <a:latin typeface="Gill Sans MT"/>
                        </a:rPr>
                        <a:t>NO ha </a:t>
                      </a:r>
                      <a:r>
                        <a:rPr lang="ca-ES" sz="1200" b="1" dirty="0" err="1">
                          <a:solidFill>
                            <a:srgbClr val="000000"/>
                          </a:solidFill>
                          <a:effectLst/>
                          <a:latin typeface="Gill Sans MT"/>
                        </a:rPr>
                        <a:t>tramitado</a:t>
                      </a:r>
                      <a:r>
                        <a:rPr lang="ca-ES" sz="1200" b="1" dirty="0">
                          <a:solidFill>
                            <a:srgbClr val="000000"/>
                          </a:solidFill>
                          <a:effectLst/>
                          <a:latin typeface="Gill Sans MT"/>
                        </a:rPr>
                        <a:t> el Documento Nacional de </a:t>
                      </a:r>
                      <a:r>
                        <a:rPr lang="ca-ES" sz="1200" b="1" dirty="0" err="1">
                          <a:solidFill>
                            <a:srgbClr val="000000"/>
                          </a:solidFill>
                          <a:effectLst/>
                          <a:latin typeface="Gill Sans MT"/>
                        </a:rPr>
                        <a:t>Identificación</a:t>
                      </a:r>
                      <a:r>
                        <a:rPr lang="ca-ES" sz="1200" b="1" dirty="0">
                          <a:solidFill>
                            <a:srgbClr val="000000"/>
                          </a:solidFill>
                          <a:effectLst/>
                          <a:latin typeface="Gill Sans MT"/>
                        </a:rPr>
                        <a:t> </a:t>
                      </a:r>
                      <a:r>
                        <a:rPr lang="ca-ES" sz="1200" b="1" dirty="0" err="1">
                          <a:solidFill>
                            <a:srgbClr val="000000"/>
                          </a:solidFill>
                          <a:effectLst/>
                          <a:latin typeface="Gill Sans MT"/>
                        </a:rPr>
                        <a:t>hondureña</a:t>
                      </a:r>
                      <a:r>
                        <a:rPr lang="ca-ES" sz="1200" b="1" dirty="0">
                          <a:solidFill>
                            <a:srgbClr val="000000"/>
                          </a:solidFill>
                          <a:effectLst/>
                          <a:latin typeface="Gill Sans MT"/>
                        </a:rPr>
                        <a:t> </a:t>
                      </a:r>
                      <a:r>
                        <a:rPr lang="ca-ES" sz="1200" b="1" dirty="0" err="1">
                          <a:solidFill>
                            <a:srgbClr val="000000"/>
                          </a:solidFill>
                          <a:effectLst/>
                          <a:latin typeface="Gill Sans MT"/>
                        </a:rPr>
                        <a:t>nunca</a:t>
                      </a:r>
                      <a:r>
                        <a:rPr lang="ca-ES" sz="1200" b="0" dirty="0">
                          <a:solidFill>
                            <a:srgbClr val="000000"/>
                          </a:solidFill>
                          <a:effectLst/>
                          <a:latin typeface="Gill Sans MT"/>
                        </a:rPr>
                        <a:t>, </a:t>
                      </a:r>
                      <a:r>
                        <a:rPr lang="ca-ES" sz="1200" b="0" dirty="0" err="1">
                          <a:solidFill>
                            <a:srgbClr val="000000"/>
                          </a:solidFill>
                          <a:effectLst/>
                          <a:latin typeface="Gill Sans MT"/>
                        </a:rPr>
                        <a:t>debe</a:t>
                      </a:r>
                      <a:r>
                        <a:rPr lang="ca-ES" sz="1200" b="0" dirty="0">
                          <a:solidFill>
                            <a:srgbClr val="000000"/>
                          </a:solidFill>
                          <a:effectLst/>
                          <a:latin typeface="Gill Sans MT"/>
                        </a:rPr>
                        <a:t> presentar una </a:t>
                      </a:r>
                      <a:r>
                        <a:rPr lang="ca-ES" sz="1200" b="0" u="sng" dirty="0" err="1">
                          <a:solidFill>
                            <a:srgbClr val="000000"/>
                          </a:solidFill>
                          <a:effectLst/>
                          <a:latin typeface="Gill Sans MT"/>
                        </a:rPr>
                        <a:t>declaración</a:t>
                      </a:r>
                      <a:r>
                        <a:rPr lang="ca-ES" sz="1200" b="0" u="sng" dirty="0">
                          <a:solidFill>
                            <a:srgbClr val="000000"/>
                          </a:solidFill>
                          <a:effectLst/>
                          <a:latin typeface="Gill Sans MT"/>
                        </a:rPr>
                        <a:t> jurada </a:t>
                      </a:r>
                      <a:r>
                        <a:rPr lang="ca-ES" sz="1200" b="0" dirty="0">
                          <a:solidFill>
                            <a:srgbClr val="000000"/>
                          </a:solidFill>
                          <a:effectLst/>
                          <a:latin typeface="Gill Sans MT"/>
                        </a:rPr>
                        <a:t>de los </a:t>
                      </a:r>
                      <a:r>
                        <a:rPr lang="ca-ES" sz="1200" b="0" dirty="0" err="1">
                          <a:solidFill>
                            <a:srgbClr val="000000"/>
                          </a:solidFill>
                          <a:effectLst/>
                          <a:latin typeface="Gill Sans MT"/>
                        </a:rPr>
                        <a:t>padres</a:t>
                      </a:r>
                      <a:r>
                        <a:rPr lang="ca-ES" sz="1200" b="0" dirty="0">
                          <a:solidFill>
                            <a:srgbClr val="000000"/>
                          </a:solidFill>
                          <a:effectLst/>
                          <a:latin typeface="Gill Sans MT"/>
                        </a:rPr>
                        <a:t>, o en </a:t>
                      </a:r>
                      <a:r>
                        <a:rPr lang="ca-ES" sz="1200" b="0" dirty="0" err="1">
                          <a:solidFill>
                            <a:srgbClr val="000000"/>
                          </a:solidFill>
                          <a:effectLst/>
                          <a:latin typeface="Gill Sans MT"/>
                        </a:rPr>
                        <a:t>su</a:t>
                      </a:r>
                      <a:r>
                        <a:rPr lang="ca-ES" sz="1200" b="0" dirty="0">
                          <a:solidFill>
                            <a:srgbClr val="000000"/>
                          </a:solidFill>
                          <a:effectLst/>
                          <a:latin typeface="Gill Sans MT"/>
                        </a:rPr>
                        <a:t> </a:t>
                      </a:r>
                      <a:r>
                        <a:rPr lang="ca-ES" sz="1200" b="0" dirty="0" err="1">
                          <a:solidFill>
                            <a:srgbClr val="000000"/>
                          </a:solidFill>
                          <a:effectLst/>
                          <a:latin typeface="Gill Sans MT"/>
                        </a:rPr>
                        <a:t>defecto</a:t>
                      </a:r>
                      <a:r>
                        <a:rPr lang="ca-ES" sz="1200" b="0" dirty="0">
                          <a:solidFill>
                            <a:srgbClr val="000000"/>
                          </a:solidFill>
                          <a:effectLst/>
                          <a:latin typeface="Gill Sans MT"/>
                        </a:rPr>
                        <a:t> de un familiar del </a:t>
                      </a:r>
                      <a:r>
                        <a:rPr lang="ca-ES" sz="1200" b="0" dirty="0" err="1">
                          <a:solidFill>
                            <a:srgbClr val="000000"/>
                          </a:solidFill>
                          <a:effectLst/>
                          <a:latin typeface="Gill Sans MT"/>
                        </a:rPr>
                        <a:t>segundo</a:t>
                      </a:r>
                      <a:r>
                        <a:rPr lang="ca-ES" sz="1200" b="0" dirty="0">
                          <a:solidFill>
                            <a:srgbClr val="000000"/>
                          </a:solidFill>
                          <a:effectLst/>
                          <a:latin typeface="Gill Sans MT"/>
                        </a:rPr>
                        <a:t> al </a:t>
                      </a:r>
                      <a:r>
                        <a:rPr lang="ca-ES" sz="1200" b="0" dirty="0" err="1">
                          <a:solidFill>
                            <a:srgbClr val="000000"/>
                          </a:solidFill>
                          <a:effectLst/>
                          <a:latin typeface="Gill Sans MT"/>
                        </a:rPr>
                        <a:t>cuarto</a:t>
                      </a:r>
                      <a:r>
                        <a:rPr lang="ca-ES" sz="1200" b="0" dirty="0">
                          <a:solidFill>
                            <a:srgbClr val="000000"/>
                          </a:solidFill>
                          <a:effectLst/>
                          <a:latin typeface="Gill Sans MT"/>
                        </a:rPr>
                        <a:t> </a:t>
                      </a:r>
                      <a:r>
                        <a:rPr lang="ca-ES" sz="1200" b="0" dirty="0" err="1">
                          <a:solidFill>
                            <a:srgbClr val="000000"/>
                          </a:solidFill>
                          <a:effectLst/>
                          <a:latin typeface="Gill Sans MT"/>
                        </a:rPr>
                        <a:t>grado</a:t>
                      </a:r>
                      <a:r>
                        <a:rPr lang="ca-ES" sz="1200" b="0" dirty="0">
                          <a:solidFill>
                            <a:srgbClr val="000000"/>
                          </a:solidFill>
                          <a:effectLst/>
                          <a:latin typeface="Gill Sans MT"/>
                        </a:rPr>
                        <a:t> de </a:t>
                      </a:r>
                      <a:r>
                        <a:rPr lang="ca-ES" sz="1200" b="0" dirty="0" err="1">
                          <a:solidFill>
                            <a:srgbClr val="000000"/>
                          </a:solidFill>
                          <a:effectLst/>
                          <a:latin typeface="Gill Sans MT"/>
                        </a:rPr>
                        <a:t>consanguinidad</a:t>
                      </a:r>
                      <a:r>
                        <a:rPr lang="ca-ES" sz="1200" b="0" dirty="0">
                          <a:solidFill>
                            <a:srgbClr val="000000"/>
                          </a:solidFill>
                          <a:effectLst/>
                          <a:latin typeface="Gill Sans MT"/>
                        </a:rPr>
                        <a:t>, </a:t>
                      </a:r>
                      <a:r>
                        <a:rPr lang="ca-ES" sz="1200" b="0" dirty="0" err="1">
                          <a:solidFill>
                            <a:srgbClr val="000000"/>
                          </a:solidFill>
                          <a:effectLst/>
                          <a:latin typeface="Gill Sans MT"/>
                        </a:rPr>
                        <a:t>ellos</a:t>
                      </a:r>
                      <a:r>
                        <a:rPr lang="ca-ES" sz="1200" b="0" dirty="0">
                          <a:solidFill>
                            <a:srgbClr val="000000"/>
                          </a:solidFill>
                          <a:effectLst/>
                          <a:latin typeface="Gill Sans MT"/>
                        </a:rPr>
                        <a:t> </a:t>
                      </a:r>
                      <a:r>
                        <a:rPr lang="ca-ES" sz="1200" b="0" dirty="0" err="1">
                          <a:solidFill>
                            <a:srgbClr val="000000"/>
                          </a:solidFill>
                          <a:effectLst/>
                          <a:latin typeface="Gill Sans MT"/>
                        </a:rPr>
                        <a:t>deberán</a:t>
                      </a:r>
                      <a:r>
                        <a:rPr lang="ca-ES" sz="1200" b="0" dirty="0">
                          <a:solidFill>
                            <a:srgbClr val="000000"/>
                          </a:solidFill>
                          <a:effectLst/>
                          <a:latin typeface="Gill Sans MT"/>
                        </a:rPr>
                        <a:t> presentar la </a:t>
                      </a:r>
                      <a:r>
                        <a:rPr lang="ca-ES" sz="1200" b="0" dirty="0" err="1">
                          <a:solidFill>
                            <a:srgbClr val="000000"/>
                          </a:solidFill>
                          <a:effectLst/>
                          <a:latin typeface="Gill Sans MT"/>
                        </a:rPr>
                        <a:t>documentación</a:t>
                      </a:r>
                      <a:r>
                        <a:rPr lang="ca-ES" sz="1200" b="0" dirty="0">
                          <a:solidFill>
                            <a:srgbClr val="000000"/>
                          </a:solidFill>
                          <a:effectLst/>
                          <a:latin typeface="Gill Sans MT"/>
                        </a:rPr>
                        <a:t> para verificar el </a:t>
                      </a:r>
                      <a:r>
                        <a:rPr lang="ca-ES" sz="1200" b="0" dirty="0" err="1">
                          <a:solidFill>
                            <a:srgbClr val="000000"/>
                          </a:solidFill>
                          <a:effectLst/>
                          <a:latin typeface="Gill Sans MT"/>
                        </a:rPr>
                        <a:t>parentesco</a:t>
                      </a:r>
                      <a:r>
                        <a:rPr lang="ca-ES" sz="1200" b="0" dirty="0">
                          <a:solidFill>
                            <a:srgbClr val="000000"/>
                          </a:solidFill>
                          <a:effectLst/>
                          <a:latin typeface="Gill Sans MT"/>
                        </a:rPr>
                        <a:t> familiar, </a:t>
                      </a:r>
                      <a:r>
                        <a:rPr lang="ca-ES" sz="1200" b="0" dirty="0" err="1">
                          <a:solidFill>
                            <a:srgbClr val="000000"/>
                          </a:solidFill>
                          <a:effectLst/>
                          <a:latin typeface="Gill Sans MT"/>
                        </a:rPr>
                        <a:t>misma</a:t>
                      </a:r>
                      <a:r>
                        <a:rPr lang="ca-ES" sz="1200" b="0" dirty="0">
                          <a:solidFill>
                            <a:srgbClr val="000000"/>
                          </a:solidFill>
                          <a:effectLst/>
                          <a:latin typeface="Gill Sans MT"/>
                        </a:rPr>
                        <a:t> que </a:t>
                      </a:r>
                      <a:r>
                        <a:rPr lang="ca-ES" sz="1200" b="0" dirty="0" err="1">
                          <a:solidFill>
                            <a:srgbClr val="000000"/>
                          </a:solidFill>
                          <a:effectLst/>
                          <a:latin typeface="Gill Sans MT"/>
                        </a:rPr>
                        <a:t>deberá</a:t>
                      </a:r>
                      <a:r>
                        <a:rPr lang="ca-ES" sz="1200" b="0" dirty="0">
                          <a:solidFill>
                            <a:srgbClr val="000000"/>
                          </a:solidFill>
                          <a:effectLst/>
                          <a:latin typeface="Gill Sans MT"/>
                        </a:rPr>
                        <a:t> ser elaborada en el </a:t>
                      </a:r>
                      <a:r>
                        <a:rPr lang="ca-ES" sz="1200" b="0" dirty="0" err="1">
                          <a:solidFill>
                            <a:srgbClr val="000000"/>
                          </a:solidFill>
                          <a:effectLst/>
                          <a:latin typeface="Gill Sans MT"/>
                        </a:rPr>
                        <a:t>Consulado</a:t>
                      </a:r>
                      <a:r>
                        <a:rPr lang="ca-ES" sz="1200" b="0" dirty="0">
                          <a:solidFill>
                            <a:srgbClr val="000000"/>
                          </a:solidFill>
                          <a:effectLst/>
                          <a:latin typeface="Gill Sans MT"/>
                        </a:rPr>
                        <a:t> que </a:t>
                      </a:r>
                      <a:r>
                        <a:rPr lang="ca-ES" sz="1200" b="0" dirty="0" err="1">
                          <a:solidFill>
                            <a:srgbClr val="000000"/>
                          </a:solidFill>
                          <a:effectLst/>
                          <a:latin typeface="Gill Sans MT"/>
                        </a:rPr>
                        <a:t>corresponda</a:t>
                      </a:r>
                      <a:r>
                        <a:rPr lang="ca-ES" sz="1200" b="0" dirty="0">
                          <a:solidFill>
                            <a:srgbClr val="000000"/>
                          </a:solidFill>
                          <a:effectLst/>
                          <a:latin typeface="Gill Sans MT"/>
                        </a:rPr>
                        <a:t> o </a:t>
                      </a:r>
                      <a:r>
                        <a:rPr lang="ca-ES" sz="1200" b="0" dirty="0" err="1">
                          <a:solidFill>
                            <a:srgbClr val="000000"/>
                          </a:solidFill>
                          <a:effectLst/>
                          <a:latin typeface="Gill Sans MT"/>
                        </a:rPr>
                        <a:t>notarios</a:t>
                      </a:r>
                      <a:r>
                        <a:rPr lang="ca-ES" sz="1200" b="0" dirty="0">
                          <a:solidFill>
                            <a:srgbClr val="000000"/>
                          </a:solidFill>
                          <a:effectLst/>
                          <a:latin typeface="Gill Sans MT"/>
                        </a:rPr>
                        <a:t> </a:t>
                      </a:r>
                      <a:r>
                        <a:rPr lang="ca-ES" sz="1200" b="0" dirty="0" err="1">
                          <a:solidFill>
                            <a:srgbClr val="000000"/>
                          </a:solidFill>
                          <a:effectLst/>
                          <a:latin typeface="Gill Sans MT"/>
                        </a:rPr>
                        <a:t>hondureños</a:t>
                      </a:r>
                      <a:r>
                        <a:rPr lang="ca-ES" sz="1200" b="0" dirty="0">
                          <a:solidFill>
                            <a:srgbClr val="000000"/>
                          </a:solidFill>
                          <a:effectLst/>
                          <a:latin typeface="Gill Sans MT"/>
                        </a:rPr>
                        <a:t>. La que </a:t>
                      </a:r>
                      <a:r>
                        <a:rPr lang="ca-ES" sz="1200" b="0" dirty="0" err="1">
                          <a:solidFill>
                            <a:srgbClr val="000000"/>
                          </a:solidFill>
                          <a:effectLst/>
                          <a:latin typeface="Gill Sans MT"/>
                        </a:rPr>
                        <a:t>sea</a:t>
                      </a:r>
                      <a:r>
                        <a:rPr lang="ca-ES" sz="1200" b="0" dirty="0">
                          <a:solidFill>
                            <a:srgbClr val="000000"/>
                          </a:solidFill>
                          <a:effectLst/>
                          <a:latin typeface="Gill Sans MT"/>
                        </a:rPr>
                        <a:t> </a:t>
                      </a:r>
                      <a:r>
                        <a:rPr lang="ca-ES" sz="1200" b="0" dirty="0" err="1">
                          <a:solidFill>
                            <a:srgbClr val="000000"/>
                          </a:solidFill>
                          <a:effectLst/>
                          <a:latin typeface="Gill Sans MT"/>
                        </a:rPr>
                        <a:t>realizada</a:t>
                      </a:r>
                      <a:r>
                        <a:rPr lang="ca-ES" sz="1200" b="0" dirty="0">
                          <a:solidFill>
                            <a:srgbClr val="000000"/>
                          </a:solidFill>
                          <a:effectLst/>
                          <a:latin typeface="Gill Sans MT"/>
                        </a:rPr>
                        <a:t> por un </a:t>
                      </a:r>
                      <a:r>
                        <a:rPr lang="ca-ES" sz="1200" b="0" dirty="0" err="1">
                          <a:solidFill>
                            <a:srgbClr val="000000"/>
                          </a:solidFill>
                          <a:effectLst/>
                          <a:latin typeface="Gill Sans MT"/>
                        </a:rPr>
                        <a:t>notario</a:t>
                      </a:r>
                      <a:r>
                        <a:rPr lang="ca-ES" sz="1200" b="0" dirty="0">
                          <a:solidFill>
                            <a:srgbClr val="000000"/>
                          </a:solidFill>
                          <a:effectLst/>
                          <a:latin typeface="Gill Sans MT"/>
                        </a:rPr>
                        <a:t> de una </a:t>
                      </a:r>
                      <a:r>
                        <a:rPr lang="ca-ES" sz="1200" b="0" dirty="0" err="1">
                          <a:solidFill>
                            <a:srgbClr val="000000"/>
                          </a:solidFill>
                          <a:effectLst/>
                          <a:latin typeface="Gill Sans MT"/>
                        </a:rPr>
                        <a:t>nacionalidad</a:t>
                      </a:r>
                      <a:r>
                        <a:rPr lang="ca-ES" sz="1200" b="0" dirty="0">
                          <a:solidFill>
                            <a:srgbClr val="000000"/>
                          </a:solidFill>
                          <a:effectLst/>
                          <a:latin typeface="Gill Sans MT"/>
                        </a:rPr>
                        <a:t> </a:t>
                      </a:r>
                      <a:r>
                        <a:rPr lang="ca-ES" sz="1200" b="0" dirty="0" err="1">
                          <a:solidFill>
                            <a:srgbClr val="000000"/>
                          </a:solidFill>
                          <a:effectLst/>
                          <a:latin typeface="Gill Sans MT"/>
                        </a:rPr>
                        <a:t>diferente</a:t>
                      </a:r>
                      <a:r>
                        <a:rPr lang="ca-ES" sz="1200" b="0" dirty="0">
                          <a:solidFill>
                            <a:srgbClr val="000000"/>
                          </a:solidFill>
                          <a:effectLst/>
                          <a:latin typeface="Gill Sans MT"/>
                        </a:rPr>
                        <a:t> a la </a:t>
                      </a:r>
                      <a:r>
                        <a:rPr lang="ca-ES" sz="1200" b="0" dirty="0" err="1">
                          <a:solidFill>
                            <a:srgbClr val="000000"/>
                          </a:solidFill>
                          <a:effectLst/>
                          <a:latin typeface="Gill Sans MT"/>
                        </a:rPr>
                        <a:t>hondureña</a:t>
                      </a:r>
                      <a:r>
                        <a:rPr lang="ca-ES" sz="1200" b="0" dirty="0">
                          <a:solidFill>
                            <a:srgbClr val="000000"/>
                          </a:solidFill>
                          <a:effectLst/>
                          <a:latin typeface="Gill Sans MT"/>
                        </a:rPr>
                        <a:t> </a:t>
                      </a:r>
                      <a:r>
                        <a:rPr lang="ca-ES" sz="1200" b="0" dirty="0" err="1">
                          <a:solidFill>
                            <a:srgbClr val="000000"/>
                          </a:solidFill>
                          <a:effectLst/>
                          <a:latin typeface="Gill Sans MT"/>
                        </a:rPr>
                        <a:t>debe</a:t>
                      </a:r>
                      <a:r>
                        <a:rPr lang="ca-ES" sz="1200" b="0" dirty="0">
                          <a:solidFill>
                            <a:srgbClr val="000000"/>
                          </a:solidFill>
                          <a:effectLst/>
                          <a:latin typeface="Gill Sans MT"/>
                        </a:rPr>
                        <a:t> </a:t>
                      </a:r>
                      <a:r>
                        <a:rPr lang="ca-ES" sz="1200" b="0" dirty="0" err="1">
                          <a:solidFill>
                            <a:srgbClr val="000000"/>
                          </a:solidFill>
                          <a:effectLst/>
                          <a:latin typeface="Gill Sans MT"/>
                        </a:rPr>
                        <a:t>presentarse</a:t>
                      </a:r>
                      <a:r>
                        <a:rPr lang="ca-ES" sz="1200" b="0" dirty="0">
                          <a:solidFill>
                            <a:srgbClr val="000000"/>
                          </a:solidFill>
                          <a:effectLst/>
                          <a:latin typeface="Gill Sans MT"/>
                        </a:rPr>
                        <a:t> </a:t>
                      </a:r>
                      <a:r>
                        <a:rPr lang="ca-ES" sz="1200" b="0" dirty="0" err="1">
                          <a:solidFill>
                            <a:srgbClr val="000000"/>
                          </a:solidFill>
                          <a:effectLst/>
                          <a:latin typeface="Gill Sans MT"/>
                        </a:rPr>
                        <a:t>debidamente</a:t>
                      </a:r>
                      <a:r>
                        <a:rPr lang="ca-ES" sz="1200" b="0" dirty="0">
                          <a:solidFill>
                            <a:srgbClr val="000000"/>
                          </a:solidFill>
                          <a:effectLst/>
                          <a:latin typeface="Gill Sans MT"/>
                        </a:rPr>
                        <a:t> </a:t>
                      </a:r>
                      <a:r>
                        <a:rPr lang="ca-ES" sz="1200" b="0" dirty="0" err="1">
                          <a:solidFill>
                            <a:srgbClr val="000000"/>
                          </a:solidFill>
                          <a:effectLst/>
                          <a:latin typeface="Gill Sans MT"/>
                        </a:rPr>
                        <a:t>apostillada</a:t>
                      </a:r>
                      <a:r>
                        <a:rPr lang="ca-ES" sz="1200" b="0" dirty="0">
                          <a:solidFill>
                            <a:srgbClr val="000000"/>
                          </a:solidFill>
                          <a:effectLst/>
                          <a:latin typeface="Gill Sans MT"/>
                        </a:rPr>
                        <a:t>, </a:t>
                      </a:r>
                      <a:r>
                        <a:rPr lang="ca-ES" sz="1200" b="0" dirty="0" err="1">
                          <a:solidFill>
                            <a:srgbClr val="000000"/>
                          </a:solidFill>
                          <a:effectLst/>
                          <a:latin typeface="Gill Sans MT"/>
                        </a:rPr>
                        <a:t>dicha</a:t>
                      </a:r>
                      <a:r>
                        <a:rPr lang="ca-ES" sz="1200" b="0" dirty="0">
                          <a:solidFill>
                            <a:srgbClr val="000000"/>
                          </a:solidFill>
                          <a:effectLst/>
                          <a:latin typeface="Gill Sans MT"/>
                        </a:rPr>
                        <a:t> </a:t>
                      </a:r>
                      <a:r>
                        <a:rPr lang="ca-ES" sz="1200" b="0" dirty="0" err="1">
                          <a:solidFill>
                            <a:srgbClr val="000000"/>
                          </a:solidFill>
                          <a:effectLst/>
                          <a:latin typeface="Gill Sans MT"/>
                        </a:rPr>
                        <a:t>declaración</a:t>
                      </a:r>
                      <a:r>
                        <a:rPr lang="ca-ES" sz="1200" b="0" dirty="0">
                          <a:solidFill>
                            <a:srgbClr val="000000"/>
                          </a:solidFill>
                          <a:effectLst/>
                          <a:latin typeface="Gill Sans MT"/>
                        </a:rPr>
                        <a:t> jurada </a:t>
                      </a:r>
                      <a:r>
                        <a:rPr lang="ca-ES" sz="1200" b="0" dirty="0" err="1">
                          <a:solidFill>
                            <a:srgbClr val="000000"/>
                          </a:solidFill>
                          <a:effectLst/>
                          <a:latin typeface="Gill Sans MT"/>
                        </a:rPr>
                        <a:t>deberá</a:t>
                      </a:r>
                      <a:r>
                        <a:rPr lang="ca-ES" sz="1200" b="0" dirty="0">
                          <a:solidFill>
                            <a:srgbClr val="000000"/>
                          </a:solidFill>
                          <a:effectLst/>
                          <a:latin typeface="Gill Sans MT"/>
                        </a:rPr>
                        <a:t> llevar una </a:t>
                      </a:r>
                      <a:r>
                        <a:rPr lang="ca-ES" sz="1200" b="0" dirty="0" err="1">
                          <a:solidFill>
                            <a:srgbClr val="000000"/>
                          </a:solidFill>
                          <a:effectLst/>
                          <a:latin typeface="Gill Sans MT"/>
                        </a:rPr>
                        <a:t>fotografía</a:t>
                      </a:r>
                      <a:r>
                        <a:rPr lang="ca-ES" sz="1200" b="0" dirty="0">
                          <a:solidFill>
                            <a:srgbClr val="000000"/>
                          </a:solidFill>
                          <a:effectLst/>
                          <a:latin typeface="Gill Sans MT"/>
                        </a:rPr>
                        <a:t> </a:t>
                      </a:r>
                      <a:r>
                        <a:rPr lang="ca-ES" sz="1200" b="0" dirty="0" err="1">
                          <a:solidFill>
                            <a:srgbClr val="000000"/>
                          </a:solidFill>
                          <a:effectLst/>
                          <a:latin typeface="Gill Sans MT"/>
                        </a:rPr>
                        <a:t>reciente</a:t>
                      </a:r>
                      <a:r>
                        <a:rPr lang="ca-ES" sz="1200" b="0" dirty="0">
                          <a:solidFill>
                            <a:srgbClr val="000000"/>
                          </a:solidFill>
                          <a:effectLst/>
                          <a:latin typeface="Gill Sans MT"/>
                        </a:rPr>
                        <a:t> del </a:t>
                      </a:r>
                      <a:r>
                        <a:rPr lang="ca-ES" sz="1200" b="0" dirty="0" err="1">
                          <a:solidFill>
                            <a:srgbClr val="000000"/>
                          </a:solidFill>
                          <a:effectLst/>
                          <a:latin typeface="Gill Sans MT"/>
                        </a:rPr>
                        <a:t>solicitante</a:t>
                      </a:r>
                      <a:r>
                        <a:rPr lang="ca-ES" sz="1200" b="0" dirty="0">
                          <a:solidFill>
                            <a:srgbClr val="000000"/>
                          </a:solidFill>
                          <a:effectLst/>
                          <a:latin typeface="Gill Sans MT"/>
                        </a:rPr>
                        <a:t> del </a:t>
                      </a:r>
                      <a:r>
                        <a:rPr lang="ca-ES" sz="1200" b="0" dirty="0" err="1">
                          <a:solidFill>
                            <a:srgbClr val="000000"/>
                          </a:solidFill>
                          <a:effectLst/>
                          <a:latin typeface="Gill Sans MT"/>
                        </a:rPr>
                        <a:t>pasaporte</a:t>
                      </a:r>
                      <a:r>
                        <a:rPr lang="ca-ES" sz="1200" b="0" dirty="0">
                          <a:solidFill>
                            <a:srgbClr val="000000"/>
                          </a:solidFill>
                          <a:effectLst/>
                          <a:latin typeface="Gill Sans MT"/>
                        </a:rPr>
                        <a:t>.</a:t>
                      </a:r>
                      <a:endParaRPr lang="ca-ES" sz="1200" b="1">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tc>
                  <a:txBody>
                    <a:bodyPr/>
                    <a:lstStyle/>
                    <a:p>
                      <a:pPr marL="342900" lvl="0" indent="-342900" fontAlgn="auto">
                        <a:buFont typeface="Arial" panose="020B0604020202020204" pitchFamily="34" charset="0"/>
                        <a:buChar char="•"/>
                      </a:pPr>
                      <a:endParaRPr lang="ca-ES" sz="1200" b="1" u="sng" dirty="0">
                        <a:solidFill>
                          <a:srgbClr val="000000"/>
                        </a:solidFill>
                        <a:effectLst/>
                        <a:latin typeface="Gill Sans MT"/>
                      </a:endParaRPr>
                    </a:p>
                    <a:p>
                      <a:pPr marL="342900" lvl="0" indent="-342900" fontAlgn="base">
                        <a:buFont typeface="Arial" panose="020B0604020202020204" pitchFamily="34" charset="0"/>
                        <a:buChar char="•"/>
                      </a:pPr>
                      <a:r>
                        <a:rPr lang="ca-ES" sz="1200" b="1" u="sng" dirty="0" err="1">
                          <a:solidFill>
                            <a:srgbClr val="000000"/>
                          </a:solidFill>
                          <a:effectLst/>
                          <a:latin typeface="Gill Sans MT"/>
                        </a:rPr>
                        <a:t>Menores</a:t>
                      </a:r>
                      <a:r>
                        <a:rPr lang="ca-ES" sz="1200" b="1" u="sng" dirty="0">
                          <a:solidFill>
                            <a:srgbClr val="000000"/>
                          </a:solidFill>
                          <a:effectLst/>
                          <a:latin typeface="Gill Sans MT"/>
                        </a:rPr>
                        <a:t> de </a:t>
                      </a:r>
                      <a:r>
                        <a:rPr lang="ca-ES" sz="1200" b="1" u="sng" dirty="0" err="1">
                          <a:solidFill>
                            <a:srgbClr val="000000"/>
                          </a:solidFill>
                          <a:effectLst/>
                          <a:latin typeface="Gill Sans MT"/>
                        </a:rPr>
                        <a:t>edad</a:t>
                      </a:r>
                      <a:r>
                        <a:rPr lang="ca-ES" sz="1200" b="1" dirty="0">
                          <a:solidFill>
                            <a:srgbClr val="000000"/>
                          </a:solidFill>
                          <a:effectLst/>
                          <a:latin typeface="Gill Sans MT"/>
                        </a:rPr>
                        <a:t>. </a:t>
                      </a:r>
                      <a:r>
                        <a:rPr lang="ca-ES" sz="1200" b="0" dirty="0" err="1">
                          <a:solidFill>
                            <a:srgbClr val="000000"/>
                          </a:solidFill>
                          <a:effectLst/>
                          <a:latin typeface="Gill Sans MT"/>
                        </a:rPr>
                        <a:t>Además</a:t>
                      </a:r>
                      <a:r>
                        <a:rPr lang="ca-ES" sz="1200" b="1" dirty="0">
                          <a:solidFill>
                            <a:srgbClr val="000000"/>
                          </a:solidFill>
                          <a:effectLst/>
                          <a:latin typeface="Gill Sans MT"/>
                        </a:rPr>
                        <a:t>: </a:t>
                      </a:r>
                      <a:endParaRPr lang="ca-ES" sz="1200" b="1" dirty="0">
                        <a:solidFill>
                          <a:srgbClr val="FFFFFF"/>
                        </a:solidFill>
                        <a:effectLst/>
                        <a:latin typeface="Gill Sans MT"/>
                      </a:endParaRPr>
                    </a:p>
                    <a:p>
                      <a:pPr marL="342900" lvl="0" indent="-342900" fontAlgn="base">
                        <a:buFont typeface="Arial" panose="020B0604020202020204" pitchFamily="34" charset="0"/>
                        <a:buChar char="•"/>
                      </a:pPr>
                      <a:r>
                        <a:rPr lang="ca-ES" sz="1200" b="0" dirty="0">
                          <a:solidFill>
                            <a:srgbClr val="000000"/>
                          </a:solidFill>
                          <a:effectLst/>
                          <a:latin typeface="Gill Sans MT"/>
                        </a:rPr>
                        <a:t>No </a:t>
                      </a:r>
                      <a:r>
                        <a:rPr lang="ca-ES" sz="1200" b="0" err="1">
                          <a:solidFill>
                            <a:srgbClr val="000000"/>
                          </a:solidFill>
                          <a:effectLst/>
                          <a:latin typeface="Gill Sans MT"/>
                        </a:rPr>
                        <a:t>tarjeta</a:t>
                      </a:r>
                      <a:r>
                        <a:rPr lang="ca-ES" sz="1200" b="0" dirty="0">
                          <a:solidFill>
                            <a:srgbClr val="000000"/>
                          </a:solidFill>
                          <a:effectLst/>
                          <a:latin typeface="Gill Sans MT"/>
                        </a:rPr>
                        <a:t> de </a:t>
                      </a:r>
                      <a:r>
                        <a:rPr lang="ca-ES" sz="1200" b="0" err="1">
                          <a:solidFill>
                            <a:srgbClr val="000000"/>
                          </a:solidFill>
                          <a:effectLst/>
                          <a:latin typeface="Gill Sans MT"/>
                        </a:rPr>
                        <a:t>identidad</a:t>
                      </a:r>
                      <a:endParaRPr lang="ca-ES" sz="1200" b="1" err="1">
                        <a:solidFill>
                          <a:srgbClr val="FFFFFF"/>
                        </a:solidFill>
                        <a:effectLst/>
                        <a:latin typeface="Gill Sans MT"/>
                      </a:endParaRPr>
                    </a:p>
                    <a:p>
                      <a:pPr marL="342900" lvl="0" indent="-342900" fontAlgn="base">
                        <a:buFont typeface="Arial" panose="020B0604020202020204" pitchFamily="34" charset="0"/>
                        <a:buChar char="•"/>
                      </a:pPr>
                      <a:r>
                        <a:rPr lang="ca-ES" sz="1200" b="0" u="sng" dirty="0">
                          <a:solidFill>
                            <a:srgbClr val="000000"/>
                          </a:solidFill>
                          <a:effectLst/>
                          <a:latin typeface="Gill Sans MT"/>
                        </a:rPr>
                        <a:t>Partida de </a:t>
                      </a:r>
                      <a:r>
                        <a:rPr lang="ca-ES" sz="1200" b="0" u="sng" err="1">
                          <a:solidFill>
                            <a:srgbClr val="000000"/>
                          </a:solidFill>
                          <a:effectLst/>
                          <a:latin typeface="Gill Sans MT"/>
                        </a:rPr>
                        <a:t>Nacimiento</a:t>
                      </a:r>
                      <a:r>
                        <a:rPr lang="ca-ES" sz="1200" b="0" u="sng" dirty="0">
                          <a:solidFill>
                            <a:srgbClr val="000000"/>
                          </a:solidFill>
                          <a:effectLst/>
                          <a:latin typeface="Gill Sans MT"/>
                        </a:rPr>
                        <a:t> Original </a:t>
                      </a:r>
                      <a:r>
                        <a:rPr lang="ca-ES" sz="1200" b="0" dirty="0">
                          <a:solidFill>
                            <a:srgbClr val="000000"/>
                          </a:solidFill>
                          <a:effectLst/>
                          <a:latin typeface="Gill Sans MT"/>
                        </a:rPr>
                        <a:t>o </a:t>
                      </a:r>
                      <a:r>
                        <a:rPr lang="ca-ES" sz="1200" b="0" err="1">
                          <a:solidFill>
                            <a:srgbClr val="000000"/>
                          </a:solidFill>
                          <a:effectLst/>
                          <a:latin typeface="Gill Sans MT"/>
                        </a:rPr>
                        <a:t>descargada</a:t>
                      </a:r>
                      <a:r>
                        <a:rPr lang="ca-ES" sz="1200" b="0" dirty="0">
                          <a:solidFill>
                            <a:srgbClr val="000000"/>
                          </a:solidFill>
                          <a:effectLst/>
                          <a:latin typeface="Gill Sans MT"/>
                        </a:rPr>
                        <a:t> de la </a:t>
                      </a:r>
                      <a:r>
                        <a:rPr lang="ca-ES" sz="1200" b="0" err="1">
                          <a:solidFill>
                            <a:srgbClr val="000000"/>
                          </a:solidFill>
                          <a:effectLst/>
                          <a:latin typeface="Gill Sans MT"/>
                        </a:rPr>
                        <a:t>aplicación</a:t>
                      </a:r>
                      <a:r>
                        <a:rPr lang="ca-ES" sz="1200" b="0" dirty="0">
                          <a:solidFill>
                            <a:srgbClr val="000000"/>
                          </a:solidFill>
                          <a:effectLst/>
                          <a:latin typeface="Gill Sans MT"/>
                        </a:rPr>
                        <a:t> SIN RNP. No se </a:t>
                      </a:r>
                      <a:r>
                        <a:rPr lang="ca-ES" sz="1200" b="0" err="1">
                          <a:solidFill>
                            <a:srgbClr val="000000"/>
                          </a:solidFill>
                          <a:effectLst/>
                          <a:latin typeface="Gill Sans MT"/>
                        </a:rPr>
                        <a:t>aceptan</a:t>
                      </a:r>
                      <a:r>
                        <a:rPr lang="ca-ES" sz="1200" b="0" dirty="0">
                          <a:solidFill>
                            <a:srgbClr val="000000"/>
                          </a:solidFill>
                          <a:effectLst/>
                          <a:latin typeface="Gill Sans MT"/>
                        </a:rPr>
                        <a:t> </a:t>
                      </a:r>
                      <a:r>
                        <a:rPr lang="ca-ES" sz="1200" b="0" err="1">
                          <a:solidFill>
                            <a:srgbClr val="000000"/>
                          </a:solidFill>
                          <a:effectLst/>
                          <a:latin typeface="Gill Sans MT"/>
                        </a:rPr>
                        <a:t>Partidas</a:t>
                      </a:r>
                      <a:r>
                        <a:rPr lang="ca-ES" sz="1200" b="0" dirty="0">
                          <a:solidFill>
                            <a:srgbClr val="000000"/>
                          </a:solidFill>
                          <a:effectLst/>
                          <a:latin typeface="Gill Sans MT"/>
                        </a:rPr>
                        <a:t> de </a:t>
                      </a:r>
                      <a:r>
                        <a:rPr lang="ca-ES" sz="1200" b="0" err="1">
                          <a:solidFill>
                            <a:srgbClr val="000000"/>
                          </a:solidFill>
                          <a:effectLst/>
                          <a:latin typeface="Gill Sans MT"/>
                        </a:rPr>
                        <a:t>Nacimiento</a:t>
                      </a:r>
                      <a:r>
                        <a:rPr lang="ca-ES" sz="1200" b="0" dirty="0">
                          <a:solidFill>
                            <a:srgbClr val="000000"/>
                          </a:solidFill>
                          <a:effectLst/>
                          <a:latin typeface="Gill Sans MT"/>
                        </a:rPr>
                        <a:t> </a:t>
                      </a:r>
                      <a:r>
                        <a:rPr lang="ca-ES" sz="1200" b="0" err="1">
                          <a:solidFill>
                            <a:srgbClr val="000000"/>
                          </a:solidFill>
                          <a:effectLst/>
                          <a:latin typeface="Gill Sans MT"/>
                        </a:rPr>
                        <a:t>rellenadas</a:t>
                      </a:r>
                      <a:r>
                        <a:rPr lang="ca-ES" sz="1200" b="0" dirty="0">
                          <a:solidFill>
                            <a:srgbClr val="000000"/>
                          </a:solidFill>
                          <a:effectLst/>
                          <a:latin typeface="Gill Sans MT"/>
                        </a:rPr>
                        <a:t> a mano.</a:t>
                      </a:r>
                      <a:endParaRPr lang="ca-ES" sz="1200" b="1" dirty="0">
                        <a:solidFill>
                          <a:srgbClr val="FFFFFF"/>
                        </a:solidFill>
                        <a:effectLst/>
                        <a:latin typeface="Gill Sans MT"/>
                      </a:endParaRPr>
                    </a:p>
                    <a:p>
                      <a:pPr marL="342900" lvl="0" indent="-342900" fontAlgn="base">
                        <a:buFont typeface="Arial" panose="020B0604020202020204" pitchFamily="34" charset="0"/>
                        <a:buChar char="•"/>
                      </a:pPr>
                      <a:r>
                        <a:rPr lang="ca-ES" sz="1200" b="0" u="sng" err="1">
                          <a:solidFill>
                            <a:srgbClr val="000000"/>
                          </a:solidFill>
                          <a:effectLst/>
                          <a:latin typeface="Gill Sans MT"/>
                        </a:rPr>
                        <a:t>Padre</a:t>
                      </a:r>
                      <a:r>
                        <a:rPr lang="ca-ES" sz="1200" b="0" u="sng" dirty="0">
                          <a:solidFill>
                            <a:srgbClr val="000000"/>
                          </a:solidFill>
                          <a:effectLst/>
                          <a:latin typeface="Gill Sans MT"/>
                        </a:rPr>
                        <a:t> y </a:t>
                      </a:r>
                      <a:r>
                        <a:rPr lang="ca-ES" sz="1200" b="0" u="sng" err="1">
                          <a:solidFill>
                            <a:srgbClr val="000000"/>
                          </a:solidFill>
                          <a:effectLst/>
                          <a:latin typeface="Gill Sans MT"/>
                        </a:rPr>
                        <a:t>madre</a:t>
                      </a:r>
                      <a:r>
                        <a:rPr lang="ca-ES" sz="1200" b="0" u="sng" dirty="0">
                          <a:solidFill>
                            <a:srgbClr val="000000"/>
                          </a:solidFill>
                          <a:effectLst/>
                          <a:latin typeface="Gill Sans MT"/>
                        </a:rPr>
                        <a:t> </a:t>
                      </a:r>
                      <a:r>
                        <a:rPr lang="ca-ES" sz="1200" b="0" u="sng" err="1">
                          <a:solidFill>
                            <a:srgbClr val="000000"/>
                          </a:solidFill>
                          <a:effectLst/>
                          <a:latin typeface="Gill Sans MT"/>
                        </a:rPr>
                        <a:t>deberán</a:t>
                      </a:r>
                      <a:r>
                        <a:rPr lang="ca-ES" sz="1200" b="0" u="sng" dirty="0">
                          <a:solidFill>
                            <a:srgbClr val="000000"/>
                          </a:solidFill>
                          <a:effectLst/>
                          <a:latin typeface="Gill Sans MT"/>
                        </a:rPr>
                        <a:t> </a:t>
                      </a:r>
                      <a:r>
                        <a:rPr lang="ca-ES" sz="1200" b="0" u="sng" err="1">
                          <a:solidFill>
                            <a:srgbClr val="000000"/>
                          </a:solidFill>
                          <a:effectLst/>
                          <a:latin typeface="Gill Sans MT"/>
                        </a:rPr>
                        <a:t>acompañar</a:t>
                      </a:r>
                      <a:r>
                        <a:rPr lang="ca-ES" sz="1200" b="0" u="sng" dirty="0">
                          <a:solidFill>
                            <a:srgbClr val="000000"/>
                          </a:solidFill>
                          <a:effectLst/>
                          <a:latin typeface="Gill Sans MT"/>
                        </a:rPr>
                        <a:t> al menor</a:t>
                      </a:r>
                      <a:r>
                        <a:rPr lang="ca-ES" sz="1200" b="0" dirty="0">
                          <a:solidFill>
                            <a:srgbClr val="000000"/>
                          </a:solidFill>
                          <a:effectLst/>
                          <a:latin typeface="Gill Sans MT"/>
                        </a:rPr>
                        <a:t> el </a:t>
                      </a:r>
                      <a:r>
                        <a:rPr lang="ca-ES" sz="1200" b="0" err="1">
                          <a:solidFill>
                            <a:srgbClr val="000000"/>
                          </a:solidFill>
                          <a:effectLst/>
                          <a:latin typeface="Gill Sans MT"/>
                        </a:rPr>
                        <a:t>día</a:t>
                      </a:r>
                      <a:r>
                        <a:rPr lang="ca-ES" sz="1200" b="0" dirty="0">
                          <a:solidFill>
                            <a:srgbClr val="000000"/>
                          </a:solidFill>
                          <a:effectLst/>
                          <a:latin typeface="Gill Sans MT"/>
                        </a:rPr>
                        <a:t> de la cita y presentar </a:t>
                      </a:r>
                      <a:r>
                        <a:rPr lang="ca-ES" sz="1200" b="0" u="sng" dirty="0">
                          <a:solidFill>
                            <a:srgbClr val="000000"/>
                          </a:solidFill>
                          <a:effectLst/>
                          <a:latin typeface="Gill Sans MT"/>
                        </a:rPr>
                        <a:t>Original de un documento de </a:t>
                      </a:r>
                      <a:r>
                        <a:rPr lang="ca-ES" sz="1200" b="0" u="sng" err="1">
                          <a:solidFill>
                            <a:srgbClr val="000000"/>
                          </a:solidFill>
                          <a:effectLst/>
                          <a:latin typeface="Gill Sans MT"/>
                        </a:rPr>
                        <a:t>identificación</a:t>
                      </a:r>
                      <a:r>
                        <a:rPr lang="ca-ES" sz="1200" b="0" dirty="0">
                          <a:solidFill>
                            <a:srgbClr val="000000"/>
                          </a:solidFill>
                          <a:effectLst/>
                          <a:latin typeface="Gill Sans MT"/>
                        </a:rPr>
                        <a:t> (Documento Nacional </a:t>
                      </a:r>
                      <a:r>
                        <a:rPr lang="ca-ES" sz="1200" b="0" err="1">
                          <a:solidFill>
                            <a:srgbClr val="000000"/>
                          </a:solidFill>
                          <a:effectLst/>
                          <a:latin typeface="Gill Sans MT"/>
                        </a:rPr>
                        <a:t>hondureño</a:t>
                      </a:r>
                      <a:r>
                        <a:rPr lang="ca-ES" sz="1200" b="0" dirty="0">
                          <a:solidFill>
                            <a:srgbClr val="000000"/>
                          </a:solidFill>
                          <a:effectLst/>
                          <a:latin typeface="Gill Sans MT"/>
                        </a:rPr>
                        <a:t> o </a:t>
                      </a:r>
                      <a:r>
                        <a:rPr lang="ca-ES" sz="1200" b="0" err="1">
                          <a:solidFill>
                            <a:srgbClr val="000000"/>
                          </a:solidFill>
                          <a:effectLst/>
                          <a:latin typeface="Gill Sans MT"/>
                        </a:rPr>
                        <a:t>Pasaporte</a:t>
                      </a:r>
                      <a:r>
                        <a:rPr lang="ca-ES" sz="1200" b="0" dirty="0">
                          <a:solidFill>
                            <a:srgbClr val="000000"/>
                          </a:solidFill>
                          <a:effectLst/>
                          <a:latin typeface="Gill Sans MT"/>
                        </a:rPr>
                        <a:t>).</a:t>
                      </a:r>
                      <a:endParaRPr lang="ca-ES" sz="1200" b="1" dirty="0">
                        <a:solidFill>
                          <a:srgbClr val="FFFFFF"/>
                        </a:solidFill>
                        <a:effectLst/>
                        <a:latin typeface="Gill Sans MT"/>
                      </a:endParaRPr>
                    </a:p>
                    <a:p>
                      <a:pPr marL="342900" lvl="0" indent="-342900" fontAlgn="base">
                        <a:buFont typeface="Arial" panose="020B0604020202020204" pitchFamily="34" charset="0"/>
                        <a:buChar char="•"/>
                      </a:pPr>
                      <a:r>
                        <a:rPr lang="ca-ES" sz="1200" b="1" dirty="0">
                          <a:solidFill>
                            <a:srgbClr val="000000"/>
                          </a:solidFill>
                          <a:effectLst/>
                          <a:latin typeface="Gill Sans MT"/>
                        </a:rPr>
                        <a:t>Casos </a:t>
                      </a:r>
                      <a:r>
                        <a:rPr lang="ca-ES" sz="1200" b="1" err="1">
                          <a:solidFill>
                            <a:srgbClr val="000000"/>
                          </a:solidFill>
                          <a:effectLst/>
                          <a:latin typeface="Gill Sans MT"/>
                        </a:rPr>
                        <a:t>especiales</a:t>
                      </a:r>
                      <a:r>
                        <a:rPr lang="ca-ES" sz="1200" b="1" dirty="0">
                          <a:solidFill>
                            <a:srgbClr val="000000"/>
                          </a:solidFill>
                          <a:effectLst/>
                          <a:latin typeface="Gill Sans MT"/>
                        </a:rPr>
                        <a:t>:</a:t>
                      </a:r>
                      <a:endParaRPr lang="ca-ES" sz="1200" b="1" dirty="0">
                        <a:solidFill>
                          <a:srgbClr val="FFFFFF"/>
                        </a:solidFill>
                        <a:effectLst/>
                        <a:latin typeface="Gill Sans MT"/>
                      </a:endParaRPr>
                    </a:p>
                    <a:p>
                      <a:pPr marL="342900" lvl="0" indent="-342900" fontAlgn="base">
                        <a:buFont typeface="Arial" panose="020B0604020202020204" pitchFamily="34" charset="0"/>
                        <a:buChar char="•"/>
                      </a:pPr>
                      <a:r>
                        <a:rPr lang="ca-ES" sz="1200" b="0" err="1">
                          <a:solidFill>
                            <a:srgbClr val="000000"/>
                          </a:solidFill>
                          <a:effectLst/>
                          <a:latin typeface="Gill Sans MT"/>
                        </a:rPr>
                        <a:t>Padre</a:t>
                      </a:r>
                      <a:r>
                        <a:rPr lang="ca-ES" sz="1200" b="0" dirty="0">
                          <a:solidFill>
                            <a:srgbClr val="000000"/>
                          </a:solidFill>
                          <a:effectLst/>
                          <a:latin typeface="Gill Sans MT"/>
                        </a:rPr>
                        <a:t> y/o </a:t>
                      </a:r>
                      <a:r>
                        <a:rPr lang="ca-ES" sz="1200" b="0" err="1">
                          <a:solidFill>
                            <a:srgbClr val="000000"/>
                          </a:solidFill>
                          <a:effectLst/>
                          <a:latin typeface="Gill Sans MT"/>
                        </a:rPr>
                        <a:t>madre</a:t>
                      </a:r>
                      <a:r>
                        <a:rPr lang="ca-ES" sz="1200" b="0" dirty="0">
                          <a:solidFill>
                            <a:srgbClr val="000000"/>
                          </a:solidFill>
                          <a:effectLst/>
                          <a:latin typeface="Gill Sans MT"/>
                        </a:rPr>
                        <a:t> no </a:t>
                      </a:r>
                      <a:r>
                        <a:rPr lang="ca-ES" sz="1200" b="0" err="1">
                          <a:solidFill>
                            <a:srgbClr val="000000"/>
                          </a:solidFill>
                          <a:effectLst/>
                          <a:latin typeface="Gill Sans MT"/>
                        </a:rPr>
                        <a:t>pueden</a:t>
                      </a:r>
                      <a:r>
                        <a:rPr lang="ca-ES" sz="1200" b="0" dirty="0">
                          <a:solidFill>
                            <a:srgbClr val="000000"/>
                          </a:solidFill>
                          <a:effectLst/>
                          <a:latin typeface="Gill Sans MT"/>
                        </a:rPr>
                        <a:t> </a:t>
                      </a:r>
                      <a:r>
                        <a:rPr lang="ca-ES" sz="1200" b="0" err="1">
                          <a:solidFill>
                            <a:srgbClr val="000000"/>
                          </a:solidFill>
                          <a:effectLst/>
                          <a:latin typeface="Gill Sans MT"/>
                        </a:rPr>
                        <a:t>presentarse</a:t>
                      </a:r>
                      <a:r>
                        <a:rPr lang="ca-ES" sz="1200" b="0" dirty="0">
                          <a:solidFill>
                            <a:srgbClr val="000000"/>
                          </a:solidFill>
                          <a:effectLst/>
                          <a:latin typeface="Gill Sans MT"/>
                        </a:rPr>
                        <a:t>: </a:t>
                      </a:r>
                      <a:r>
                        <a:rPr lang="ca-ES" sz="1200" b="0" err="1">
                          <a:solidFill>
                            <a:srgbClr val="000000"/>
                          </a:solidFill>
                          <a:effectLst/>
                          <a:latin typeface="Gill Sans MT"/>
                        </a:rPr>
                        <a:t>autorizar</a:t>
                      </a:r>
                      <a:r>
                        <a:rPr lang="ca-ES" sz="1200" b="0" dirty="0">
                          <a:solidFill>
                            <a:srgbClr val="000000"/>
                          </a:solidFill>
                          <a:effectLst/>
                          <a:latin typeface="Gill Sans MT"/>
                        </a:rPr>
                        <a:t> a un </a:t>
                      </a:r>
                      <a:r>
                        <a:rPr lang="ca-ES" sz="1200" b="0" err="1">
                          <a:solidFill>
                            <a:srgbClr val="000000"/>
                          </a:solidFill>
                          <a:effectLst/>
                          <a:latin typeface="Gill Sans MT"/>
                        </a:rPr>
                        <a:t>mayor</a:t>
                      </a:r>
                      <a:r>
                        <a:rPr lang="ca-ES" sz="1200" b="0" dirty="0">
                          <a:solidFill>
                            <a:srgbClr val="000000"/>
                          </a:solidFill>
                          <a:effectLst/>
                          <a:latin typeface="Gill Sans MT"/>
                        </a:rPr>
                        <a:t> de </a:t>
                      </a:r>
                      <a:r>
                        <a:rPr lang="ca-ES" sz="1200" b="0" err="1">
                          <a:solidFill>
                            <a:srgbClr val="000000"/>
                          </a:solidFill>
                          <a:effectLst/>
                          <a:latin typeface="Gill Sans MT"/>
                        </a:rPr>
                        <a:t>edad</a:t>
                      </a:r>
                      <a:r>
                        <a:rPr lang="ca-ES" sz="1200" b="0" dirty="0">
                          <a:solidFill>
                            <a:srgbClr val="000000"/>
                          </a:solidFill>
                          <a:effectLst/>
                          <a:latin typeface="Gill Sans MT"/>
                        </a:rPr>
                        <a:t> </a:t>
                      </a:r>
                      <a:r>
                        <a:rPr lang="ca-ES" sz="1200" b="0" err="1">
                          <a:solidFill>
                            <a:srgbClr val="000000"/>
                          </a:solidFill>
                          <a:effectLst/>
                          <a:latin typeface="Gill Sans MT"/>
                        </a:rPr>
                        <a:t>mediante</a:t>
                      </a:r>
                      <a:r>
                        <a:rPr lang="ca-ES" sz="1200" b="0" dirty="0">
                          <a:solidFill>
                            <a:srgbClr val="000000"/>
                          </a:solidFill>
                          <a:effectLst/>
                          <a:latin typeface="Gill Sans MT"/>
                        </a:rPr>
                        <a:t> un </a:t>
                      </a:r>
                      <a:r>
                        <a:rPr lang="ca-ES" sz="1200" b="0" u="sng" dirty="0">
                          <a:solidFill>
                            <a:srgbClr val="000000"/>
                          </a:solidFill>
                          <a:effectLst/>
                          <a:latin typeface="Gill Sans MT"/>
                        </a:rPr>
                        <a:t>documento Notarial</a:t>
                      </a:r>
                      <a:r>
                        <a:rPr lang="ca-ES" sz="1200" b="0" dirty="0">
                          <a:solidFill>
                            <a:srgbClr val="000000"/>
                          </a:solidFill>
                          <a:effectLst/>
                          <a:latin typeface="Gill Sans MT"/>
                        </a:rPr>
                        <a:t> que se </a:t>
                      </a:r>
                      <a:r>
                        <a:rPr lang="ca-ES" sz="1200" b="0" err="1">
                          <a:solidFill>
                            <a:srgbClr val="000000"/>
                          </a:solidFill>
                          <a:effectLst/>
                          <a:latin typeface="Gill Sans MT"/>
                        </a:rPr>
                        <a:t>deberá</a:t>
                      </a:r>
                      <a:r>
                        <a:rPr lang="ca-ES" sz="1200" b="0" dirty="0">
                          <a:solidFill>
                            <a:srgbClr val="000000"/>
                          </a:solidFill>
                          <a:effectLst/>
                          <a:latin typeface="Gill Sans MT"/>
                        </a:rPr>
                        <a:t> presentar el </a:t>
                      </a:r>
                      <a:r>
                        <a:rPr lang="ca-ES" sz="1200" b="0" err="1">
                          <a:solidFill>
                            <a:srgbClr val="000000"/>
                          </a:solidFill>
                          <a:effectLst/>
                          <a:latin typeface="Gill Sans MT"/>
                        </a:rPr>
                        <a:t>día</a:t>
                      </a:r>
                      <a:r>
                        <a:rPr lang="ca-ES" sz="1200" b="0" dirty="0">
                          <a:solidFill>
                            <a:srgbClr val="000000"/>
                          </a:solidFill>
                          <a:effectLst/>
                          <a:latin typeface="Gill Sans MT"/>
                        </a:rPr>
                        <a:t> de la cita.</a:t>
                      </a:r>
                      <a:endParaRPr lang="ca-ES" sz="1200" b="1" dirty="0">
                        <a:solidFill>
                          <a:srgbClr val="FFFFFF"/>
                        </a:solidFill>
                        <a:effectLst/>
                        <a:latin typeface="Gill Sans MT"/>
                      </a:endParaRPr>
                    </a:p>
                    <a:p>
                      <a:pPr marL="342900" lvl="0" indent="-342900" fontAlgn="base">
                        <a:buFont typeface="Arial" panose="020B0604020202020204" pitchFamily="34" charset="0"/>
                        <a:buChar char="•"/>
                      </a:pPr>
                      <a:r>
                        <a:rPr lang="ca-ES" sz="1200" b="0" err="1">
                          <a:solidFill>
                            <a:srgbClr val="000000"/>
                          </a:solidFill>
                          <a:effectLst/>
                          <a:latin typeface="Gill Sans MT"/>
                        </a:rPr>
                        <a:t>Cuando</a:t>
                      </a:r>
                      <a:r>
                        <a:rPr lang="ca-ES" sz="1200" b="0" dirty="0">
                          <a:solidFill>
                            <a:srgbClr val="000000"/>
                          </a:solidFill>
                          <a:effectLst/>
                          <a:latin typeface="Gill Sans MT"/>
                        </a:rPr>
                        <a:t> </a:t>
                      </a:r>
                      <a:r>
                        <a:rPr lang="ca-ES" sz="1200" b="0" u="sng" err="1">
                          <a:solidFill>
                            <a:srgbClr val="000000"/>
                          </a:solidFill>
                          <a:effectLst/>
                          <a:latin typeface="Gill Sans MT"/>
                        </a:rPr>
                        <a:t>uno</a:t>
                      </a:r>
                      <a:r>
                        <a:rPr lang="ca-ES" sz="1200" b="0" u="sng" dirty="0">
                          <a:solidFill>
                            <a:srgbClr val="000000"/>
                          </a:solidFill>
                          <a:effectLst/>
                          <a:latin typeface="Gill Sans MT"/>
                        </a:rPr>
                        <a:t> de los </a:t>
                      </a:r>
                      <a:r>
                        <a:rPr lang="ca-ES" sz="1200" b="0" u="sng" err="1">
                          <a:solidFill>
                            <a:srgbClr val="000000"/>
                          </a:solidFill>
                          <a:effectLst/>
                          <a:latin typeface="Gill Sans MT"/>
                        </a:rPr>
                        <a:t>padres</a:t>
                      </a:r>
                      <a:r>
                        <a:rPr lang="ca-ES" sz="1200" b="0" u="sng" dirty="0">
                          <a:solidFill>
                            <a:srgbClr val="000000"/>
                          </a:solidFill>
                          <a:effectLst/>
                          <a:latin typeface="Gill Sans MT"/>
                        </a:rPr>
                        <a:t> </a:t>
                      </a:r>
                      <a:r>
                        <a:rPr lang="ca-ES" sz="1200" b="0" u="sng" err="1">
                          <a:solidFill>
                            <a:srgbClr val="000000"/>
                          </a:solidFill>
                          <a:effectLst/>
                          <a:latin typeface="Gill Sans MT"/>
                        </a:rPr>
                        <a:t>tiene</a:t>
                      </a:r>
                      <a:r>
                        <a:rPr lang="ca-ES" sz="1200" b="0" u="sng" dirty="0">
                          <a:solidFill>
                            <a:srgbClr val="000000"/>
                          </a:solidFill>
                          <a:effectLst/>
                          <a:latin typeface="Gill Sans MT"/>
                        </a:rPr>
                        <a:t> la </a:t>
                      </a:r>
                      <a:r>
                        <a:rPr lang="ca-ES" sz="1200" b="0" u="sng" err="1">
                          <a:solidFill>
                            <a:srgbClr val="000000"/>
                          </a:solidFill>
                          <a:effectLst/>
                          <a:latin typeface="Gill Sans MT"/>
                        </a:rPr>
                        <a:t>Patria</a:t>
                      </a:r>
                      <a:r>
                        <a:rPr lang="ca-ES" sz="1200" b="0" u="sng" dirty="0">
                          <a:solidFill>
                            <a:srgbClr val="000000"/>
                          </a:solidFill>
                          <a:effectLst/>
                          <a:latin typeface="Gill Sans MT"/>
                        </a:rPr>
                        <a:t> </a:t>
                      </a:r>
                      <a:r>
                        <a:rPr lang="ca-ES" sz="1200" b="0" u="sng" err="1">
                          <a:solidFill>
                            <a:srgbClr val="000000"/>
                          </a:solidFill>
                          <a:effectLst/>
                          <a:latin typeface="Gill Sans MT"/>
                        </a:rPr>
                        <a:t>Potestad</a:t>
                      </a:r>
                      <a:r>
                        <a:rPr lang="ca-ES" sz="1200" b="0" dirty="0">
                          <a:solidFill>
                            <a:srgbClr val="000000"/>
                          </a:solidFill>
                          <a:effectLst/>
                          <a:latin typeface="Gill Sans MT"/>
                        </a:rPr>
                        <a:t> del menor, </a:t>
                      </a:r>
                      <a:r>
                        <a:rPr lang="ca-ES" sz="1200" b="0" err="1">
                          <a:solidFill>
                            <a:srgbClr val="000000"/>
                          </a:solidFill>
                          <a:effectLst/>
                          <a:latin typeface="Gill Sans MT"/>
                        </a:rPr>
                        <a:t>deberá</a:t>
                      </a:r>
                      <a:r>
                        <a:rPr lang="ca-ES" sz="1200" b="0" dirty="0">
                          <a:solidFill>
                            <a:srgbClr val="000000"/>
                          </a:solidFill>
                          <a:effectLst/>
                          <a:latin typeface="Gill Sans MT"/>
                        </a:rPr>
                        <a:t> presentar el documento original.</a:t>
                      </a:r>
                      <a:endParaRPr lang="ca-ES" sz="1200" b="1" dirty="0">
                        <a:solidFill>
                          <a:srgbClr val="FFFFFF"/>
                        </a:solidFill>
                        <a:effectLst/>
                        <a:latin typeface="Gill Sans MT"/>
                      </a:endParaRPr>
                    </a:p>
                    <a:p>
                      <a:pPr marL="342900" lvl="0" indent="-342900" fontAlgn="base">
                        <a:buFont typeface="Arial" panose="020B0604020202020204" pitchFamily="34" charset="0"/>
                        <a:buChar char="•"/>
                      </a:pPr>
                      <a:r>
                        <a:rPr lang="ca-ES" sz="1200" b="0" err="1">
                          <a:solidFill>
                            <a:srgbClr val="000000"/>
                          </a:solidFill>
                          <a:effectLst/>
                          <a:latin typeface="Gill Sans MT"/>
                        </a:rPr>
                        <a:t>Cuando</a:t>
                      </a:r>
                      <a:r>
                        <a:rPr lang="ca-ES" sz="1200" b="0" dirty="0">
                          <a:solidFill>
                            <a:srgbClr val="000000"/>
                          </a:solidFill>
                          <a:effectLst/>
                          <a:latin typeface="Gill Sans MT"/>
                        </a:rPr>
                        <a:t> </a:t>
                      </a:r>
                      <a:r>
                        <a:rPr lang="ca-ES" sz="1200" b="0" u="sng" err="1">
                          <a:solidFill>
                            <a:srgbClr val="000000"/>
                          </a:solidFill>
                          <a:effectLst/>
                          <a:latin typeface="Gill Sans MT"/>
                        </a:rPr>
                        <a:t>padre</a:t>
                      </a:r>
                      <a:r>
                        <a:rPr lang="ca-ES" sz="1200" b="0" u="sng" dirty="0">
                          <a:solidFill>
                            <a:srgbClr val="000000"/>
                          </a:solidFill>
                          <a:effectLst/>
                          <a:latin typeface="Gill Sans MT"/>
                        </a:rPr>
                        <a:t> y/o </a:t>
                      </a:r>
                      <a:r>
                        <a:rPr lang="ca-ES" sz="1200" b="0" u="sng" err="1">
                          <a:solidFill>
                            <a:srgbClr val="000000"/>
                          </a:solidFill>
                          <a:effectLst/>
                          <a:latin typeface="Gill Sans MT"/>
                        </a:rPr>
                        <a:t>madre</a:t>
                      </a:r>
                      <a:r>
                        <a:rPr lang="ca-ES" sz="1200" b="0" u="sng" dirty="0">
                          <a:solidFill>
                            <a:srgbClr val="000000"/>
                          </a:solidFill>
                          <a:effectLst/>
                          <a:latin typeface="Gill Sans MT"/>
                        </a:rPr>
                        <a:t> ha </a:t>
                      </a:r>
                      <a:r>
                        <a:rPr lang="ca-ES" sz="1200" b="0" u="sng" err="1">
                          <a:solidFill>
                            <a:srgbClr val="000000"/>
                          </a:solidFill>
                          <a:effectLst/>
                          <a:latin typeface="Gill Sans MT"/>
                        </a:rPr>
                        <a:t>fallecido</a:t>
                      </a:r>
                      <a:r>
                        <a:rPr lang="ca-ES" sz="1200" b="0" dirty="0">
                          <a:solidFill>
                            <a:srgbClr val="000000"/>
                          </a:solidFill>
                          <a:effectLst/>
                          <a:latin typeface="Gill Sans MT"/>
                        </a:rPr>
                        <a:t>, se </a:t>
                      </a:r>
                      <a:r>
                        <a:rPr lang="ca-ES" sz="1200" b="0" err="1">
                          <a:solidFill>
                            <a:srgbClr val="000000"/>
                          </a:solidFill>
                          <a:effectLst/>
                          <a:latin typeface="Gill Sans MT"/>
                        </a:rPr>
                        <a:t>deberá</a:t>
                      </a:r>
                      <a:r>
                        <a:rPr lang="ca-ES" sz="1200" b="0" dirty="0">
                          <a:solidFill>
                            <a:srgbClr val="000000"/>
                          </a:solidFill>
                          <a:effectLst/>
                          <a:latin typeface="Gill Sans MT"/>
                        </a:rPr>
                        <a:t> presentar el </a:t>
                      </a:r>
                      <a:r>
                        <a:rPr lang="ca-ES" sz="1200" b="0" u="sng" dirty="0">
                          <a:solidFill>
                            <a:srgbClr val="000000"/>
                          </a:solidFill>
                          <a:effectLst/>
                          <a:latin typeface="Gill Sans MT"/>
                        </a:rPr>
                        <a:t>Acta de </a:t>
                      </a:r>
                      <a:r>
                        <a:rPr lang="ca-ES" sz="1200" b="0" u="sng" err="1">
                          <a:solidFill>
                            <a:srgbClr val="000000"/>
                          </a:solidFill>
                          <a:effectLst/>
                          <a:latin typeface="Gill Sans MT"/>
                        </a:rPr>
                        <a:t>Defunción</a:t>
                      </a:r>
                      <a:r>
                        <a:rPr lang="ca-ES" sz="1200" b="0" u="sng" dirty="0">
                          <a:solidFill>
                            <a:srgbClr val="000000"/>
                          </a:solidFill>
                          <a:effectLst/>
                          <a:latin typeface="Gill Sans MT"/>
                        </a:rPr>
                        <a:t> original.</a:t>
                      </a:r>
                      <a:endParaRPr lang="ca-ES" sz="1200" b="1" dirty="0">
                        <a:solidFill>
                          <a:srgbClr val="FFFFFF"/>
                        </a:solidFill>
                        <a:effectLst/>
                        <a:latin typeface="Gill Sans MT"/>
                      </a:endParaRPr>
                    </a:p>
                    <a:p>
                      <a:pPr marL="342900" lvl="0" indent="-342900" fontAlgn="base">
                        <a:buFont typeface="Arial" panose="020B0604020202020204" pitchFamily="34" charset="0"/>
                        <a:buChar char="•"/>
                      </a:pPr>
                      <a:r>
                        <a:rPr lang="ca-ES" sz="1200" b="0" dirty="0">
                          <a:solidFill>
                            <a:srgbClr val="000000"/>
                          </a:solidFill>
                          <a:effectLst/>
                          <a:latin typeface="Gill Sans MT"/>
                        </a:rPr>
                        <a:t>Si el menor es</a:t>
                      </a:r>
                      <a:r>
                        <a:rPr lang="ca-ES" sz="1200" b="0" u="sng" dirty="0">
                          <a:solidFill>
                            <a:srgbClr val="000000"/>
                          </a:solidFill>
                          <a:effectLst/>
                          <a:latin typeface="Gill Sans MT"/>
                        </a:rPr>
                        <a:t> </a:t>
                      </a:r>
                      <a:r>
                        <a:rPr lang="ca-ES" sz="1200" b="0" u="sng" err="1">
                          <a:solidFill>
                            <a:srgbClr val="000000"/>
                          </a:solidFill>
                          <a:effectLst/>
                          <a:latin typeface="Gill Sans MT"/>
                        </a:rPr>
                        <a:t>tutelado</a:t>
                      </a:r>
                      <a:r>
                        <a:rPr lang="ca-ES" sz="1200" b="0" dirty="0">
                          <a:solidFill>
                            <a:srgbClr val="000000"/>
                          </a:solidFill>
                          <a:effectLst/>
                          <a:latin typeface="Gill Sans MT"/>
                        </a:rPr>
                        <a:t> </a:t>
                      </a:r>
                      <a:r>
                        <a:rPr lang="ca-ES" sz="1200" b="0" err="1">
                          <a:solidFill>
                            <a:srgbClr val="000000"/>
                          </a:solidFill>
                          <a:effectLst/>
                          <a:latin typeface="Gill Sans MT"/>
                        </a:rPr>
                        <a:t>deberá</a:t>
                      </a:r>
                      <a:r>
                        <a:rPr lang="ca-ES" sz="1200" b="0" dirty="0">
                          <a:solidFill>
                            <a:srgbClr val="000000"/>
                          </a:solidFill>
                          <a:effectLst/>
                          <a:latin typeface="Gill Sans MT"/>
                        </a:rPr>
                        <a:t> presentar el </a:t>
                      </a:r>
                      <a:r>
                        <a:rPr lang="ca-ES" sz="1200" b="0" u="sng" dirty="0">
                          <a:solidFill>
                            <a:srgbClr val="000000"/>
                          </a:solidFill>
                          <a:effectLst/>
                          <a:latin typeface="Gill Sans MT"/>
                        </a:rPr>
                        <a:t>documento de </a:t>
                      </a:r>
                      <a:r>
                        <a:rPr lang="ca-ES" sz="1200" b="0" u="sng" err="1">
                          <a:solidFill>
                            <a:srgbClr val="000000"/>
                          </a:solidFill>
                          <a:effectLst/>
                          <a:latin typeface="Gill Sans MT"/>
                        </a:rPr>
                        <a:t>tutelaje</a:t>
                      </a:r>
                      <a:r>
                        <a:rPr lang="ca-ES" sz="1200" b="0" u="sng" dirty="0">
                          <a:solidFill>
                            <a:srgbClr val="000000"/>
                          </a:solidFill>
                          <a:effectLst/>
                          <a:latin typeface="Gill Sans MT"/>
                        </a:rPr>
                        <a:t> y </a:t>
                      </a:r>
                      <a:r>
                        <a:rPr lang="ca-ES" sz="1200" b="0" u="sng" err="1">
                          <a:solidFill>
                            <a:srgbClr val="000000"/>
                          </a:solidFill>
                          <a:effectLst/>
                          <a:latin typeface="Gill Sans MT"/>
                        </a:rPr>
                        <a:t>autorización</a:t>
                      </a:r>
                      <a:r>
                        <a:rPr lang="ca-ES" sz="1200" b="0" dirty="0">
                          <a:solidFill>
                            <a:srgbClr val="000000"/>
                          </a:solidFill>
                          <a:effectLst/>
                          <a:latin typeface="Gill Sans MT"/>
                        </a:rPr>
                        <a:t> del titular conforme </a:t>
                      </a:r>
                      <a:r>
                        <a:rPr lang="ca-ES" sz="1200" b="0" err="1">
                          <a:solidFill>
                            <a:srgbClr val="000000"/>
                          </a:solidFill>
                          <a:effectLst/>
                          <a:latin typeface="Gill Sans MT"/>
                        </a:rPr>
                        <a:t>autoriza</a:t>
                      </a:r>
                      <a:r>
                        <a:rPr lang="ca-ES" sz="1200" b="0" dirty="0">
                          <a:solidFill>
                            <a:srgbClr val="000000"/>
                          </a:solidFill>
                          <a:effectLst/>
                          <a:latin typeface="Gill Sans MT"/>
                        </a:rPr>
                        <a:t> a la persona que </a:t>
                      </a:r>
                      <a:r>
                        <a:rPr lang="ca-ES" sz="1200" b="0" err="1">
                          <a:solidFill>
                            <a:srgbClr val="000000"/>
                          </a:solidFill>
                          <a:effectLst/>
                          <a:latin typeface="Gill Sans MT"/>
                        </a:rPr>
                        <a:t>acompaña</a:t>
                      </a:r>
                      <a:r>
                        <a:rPr lang="ca-ES" sz="1200" b="0" dirty="0">
                          <a:solidFill>
                            <a:srgbClr val="000000"/>
                          </a:solidFill>
                          <a:effectLst/>
                          <a:latin typeface="Gill Sans MT"/>
                        </a:rPr>
                        <a:t> al menor al </a:t>
                      </a:r>
                      <a:r>
                        <a:rPr lang="ca-ES" sz="1200" b="0" err="1">
                          <a:solidFill>
                            <a:srgbClr val="000000"/>
                          </a:solidFill>
                          <a:effectLst/>
                          <a:latin typeface="Gill Sans MT"/>
                        </a:rPr>
                        <a:t>trámite</a:t>
                      </a:r>
                      <a:r>
                        <a:rPr lang="ca-ES" sz="1200" b="0" dirty="0">
                          <a:solidFill>
                            <a:srgbClr val="000000"/>
                          </a:solidFill>
                          <a:effectLst/>
                          <a:latin typeface="Gill Sans MT"/>
                        </a:rPr>
                        <a:t> de </a:t>
                      </a:r>
                      <a:r>
                        <a:rPr lang="ca-ES" sz="1200" b="0" err="1">
                          <a:solidFill>
                            <a:srgbClr val="000000"/>
                          </a:solidFill>
                          <a:effectLst/>
                          <a:latin typeface="Gill Sans MT"/>
                        </a:rPr>
                        <a:t>pasaporte</a:t>
                      </a:r>
                      <a:r>
                        <a:rPr lang="ca-ES" sz="1200" b="0" dirty="0">
                          <a:solidFill>
                            <a:srgbClr val="000000"/>
                          </a:solidFill>
                          <a:effectLst/>
                          <a:latin typeface="Gill Sans MT"/>
                        </a:rPr>
                        <a:t>.</a:t>
                      </a:r>
                      <a:endParaRPr lang="ca-ES" sz="1200" b="1" dirty="0">
                        <a:solidFill>
                          <a:srgbClr val="FFFFFF"/>
                        </a:solidFill>
                        <a:effectLst/>
                        <a:latin typeface="Gill Sans MT"/>
                      </a:endParaRPr>
                    </a:p>
                    <a:p>
                      <a:pPr marL="342900" lvl="0" indent="-342900" fontAlgn="base">
                        <a:buFont typeface="Arial" panose="020B0604020202020204" pitchFamily="34" charset="0"/>
                        <a:buChar char="•"/>
                      </a:pPr>
                      <a:r>
                        <a:rPr lang="ca-ES" sz="1200" b="1" u="sng" dirty="0" err="1">
                          <a:solidFill>
                            <a:srgbClr val="000000"/>
                          </a:solidFill>
                          <a:effectLst/>
                          <a:latin typeface="Gill Sans MT"/>
                        </a:rPr>
                        <a:t>Coste</a:t>
                      </a:r>
                      <a:r>
                        <a:rPr lang="ca-ES" sz="1200" b="1" u="sng" dirty="0">
                          <a:solidFill>
                            <a:srgbClr val="000000"/>
                          </a:solidFill>
                          <a:effectLst/>
                          <a:latin typeface="Gill Sans MT"/>
                        </a:rPr>
                        <a:t> y Forma de pago</a:t>
                      </a:r>
                      <a:r>
                        <a:rPr lang="ca-ES" sz="1200" b="1" dirty="0">
                          <a:solidFill>
                            <a:srgbClr val="000000"/>
                          </a:solidFill>
                          <a:effectLst/>
                          <a:latin typeface="Gill Sans MT"/>
                        </a:rPr>
                        <a:t>:</a:t>
                      </a:r>
                      <a:endParaRPr lang="ca-ES" sz="1200" b="1">
                        <a:solidFill>
                          <a:srgbClr val="FFFFFF"/>
                        </a:solidFill>
                        <a:effectLst/>
                        <a:latin typeface="Gill Sans MT"/>
                      </a:endParaRPr>
                    </a:p>
                    <a:p>
                      <a:pPr marL="342900" lvl="0" indent="-342900" fontAlgn="base">
                        <a:buFont typeface="Arial" panose="020B0604020202020204" pitchFamily="34" charset="0"/>
                        <a:buChar char="•"/>
                      </a:pPr>
                      <a:r>
                        <a:rPr lang="ca-ES" sz="1200" b="0" dirty="0" err="1">
                          <a:solidFill>
                            <a:srgbClr val="000000"/>
                          </a:solidFill>
                          <a:effectLst/>
                          <a:latin typeface="Gill Sans MT"/>
                        </a:rPr>
                        <a:t>Pasaporte</a:t>
                      </a:r>
                      <a:r>
                        <a:rPr lang="ca-ES" sz="1200" b="0" dirty="0">
                          <a:solidFill>
                            <a:srgbClr val="000000"/>
                          </a:solidFill>
                          <a:effectLst/>
                          <a:latin typeface="Gill Sans MT"/>
                        </a:rPr>
                        <a:t> </a:t>
                      </a:r>
                      <a:r>
                        <a:rPr lang="ca-ES" sz="1200" b="1" dirty="0" err="1">
                          <a:solidFill>
                            <a:srgbClr val="000000"/>
                          </a:solidFill>
                          <a:effectLst/>
                          <a:latin typeface="Gill Sans MT"/>
                        </a:rPr>
                        <a:t>cinco</a:t>
                      </a:r>
                      <a:r>
                        <a:rPr lang="ca-ES" sz="1200" b="1" dirty="0">
                          <a:solidFill>
                            <a:srgbClr val="000000"/>
                          </a:solidFill>
                          <a:effectLst/>
                          <a:latin typeface="Gill Sans MT"/>
                        </a:rPr>
                        <a:t> </a:t>
                      </a:r>
                      <a:r>
                        <a:rPr lang="ca-ES" sz="1200" b="1" dirty="0" err="1">
                          <a:solidFill>
                            <a:srgbClr val="000000"/>
                          </a:solidFill>
                          <a:effectLst/>
                          <a:latin typeface="Gill Sans MT"/>
                        </a:rPr>
                        <a:t>años</a:t>
                      </a:r>
                      <a:r>
                        <a:rPr lang="ca-ES" sz="1200" b="0" dirty="0">
                          <a:solidFill>
                            <a:srgbClr val="000000"/>
                          </a:solidFill>
                          <a:effectLst/>
                          <a:latin typeface="Gill Sans MT"/>
                        </a:rPr>
                        <a:t>: 60 </a:t>
                      </a:r>
                      <a:r>
                        <a:rPr lang="ca-ES" sz="1200" b="0" dirty="0" err="1">
                          <a:solidFill>
                            <a:srgbClr val="000000"/>
                          </a:solidFill>
                          <a:effectLst/>
                          <a:latin typeface="Gill Sans MT"/>
                        </a:rPr>
                        <a:t>dólares</a:t>
                      </a:r>
                      <a:r>
                        <a:rPr lang="ca-ES" sz="1200" b="0" dirty="0">
                          <a:solidFill>
                            <a:srgbClr val="000000"/>
                          </a:solidFill>
                          <a:effectLst/>
                          <a:latin typeface="Gill Sans MT"/>
                        </a:rPr>
                        <a:t> (se </a:t>
                      </a:r>
                      <a:r>
                        <a:rPr lang="ca-ES" sz="1200" b="0" dirty="0" err="1">
                          <a:solidFill>
                            <a:srgbClr val="000000"/>
                          </a:solidFill>
                          <a:effectLst/>
                          <a:latin typeface="Gill Sans MT"/>
                        </a:rPr>
                        <a:t>cobrará</a:t>
                      </a:r>
                      <a:r>
                        <a:rPr lang="ca-ES" sz="1200" b="0" dirty="0">
                          <a:solidFill>
                            <a:srgbClr val="000000"/>
                          </a:solidFill>
                          <a:effectLst/>
                          <a:latin typeface="Gill Sans MT"/>
                        </a:rPr>
                        <a:t> la </a:t>
                      </a:r>
                      <a:r>
                        <a:rPr lang="ca-ES" sz="1200" b="0" dirty="0" err="1">
                          <a:solidFill>
                            <a:srgbClr val="000000"/>
                          </a:solidFill>
                          <a:effectLst/>
                          <a:latin typeface="Gill Sans MT"/>
                        </a:rPr>
                        <a:t>tasa</a:t>
                      </a:r>
                      <a:r>
                        <a:rPr lang="ca-ES" sz="1200" b="0" dirty="0">
                          <a:solidFill>
                            <a:srgbClr val="000000"/>
                          </a:solidFill>
                          <a:effectLst/>
                          <a:latin typeface="Gill Sans MT"/>
                        </a:rPr>
                        <a:t> en euros </a:t>
                      </a:r>
                      <a:r>
                        <a:rPr lang="ca-ES" sz="1200" b="0" dirty="0" err="1">
                          <a:solidFill>
                            <a:srgbClr val="000000"/>
                          </a:solidFill>
                          <a:effectLst/>
                          <a:latin typeface="Gill Sans MT"/>
                        </a:rPr>
                        <a:t>según</a:t>
                      </a:r>
                      <a:r>
                        <a:rPr lang="ca-ES" sz="1200" b="0" dirty="0">
                          <a:solidFill>
                            <a:srgbClr val="000000"/>
                          </a:solidFill>
                          <a:effectLst/>
                          <a:latin typeface="Gill Sans MT"/>
                        </a:rPr>
                        <a:t> el tipo de </a:t>
                      </a:r>
                      <a:r>
                        <a:rPr lang="ca-ES" sz="1200" b="0" dirty="0" err="1">
                          <a:solidFill>
                            <a:srgbClr val="000000"/>
                          </a:solidFill>
                          <a:effectLst/>
                          <a:latin typeface="Gill Sans MT"/>
                        </a:rPr>
                        <a:t>cambio</a:t>
                      </a:r>
                      <a:r>
                        <a:rPr lang="ca-ES" sz="1200" b="0" dirty="0">
                          <a:solidFill>
                            <a:srgbClr val="000000"/>
                          </a:solidFill>
                          <a:effectLst/>
                          <a:latin typeface="Gill Sans MT"/>
                        </a:rPr>
                        <a:t> el </a:t>
                      </a:r>
                      <a:r>
                        <a:rPr lang="ca-ES" sz="1200" b="0" dirty="0" err="1">
                          <a:solidFill>
                            <a:srgbClr val="000000"/>
                          </a:solidFill>
                          <a:effectLst/>
                          <a:latin typeface="Gill Sans MT"/>
                        </a:rPr>
                        <a:t>día</a:t>
                      </a:r>
                      <a:r>
                        <a:rPr lang="ca-ES" sz="1200" b="0" dirty="0">
                          <a:solidFill>
                            <a:srgbClr val="000000"/>
                          </a:solidFill>
                          <a:effectLst/>
                          <a:latin typeface="Gill Sans MT"/>
                        </a:rPr>
                        <a:t> </a:t>
                      </a:r>
                      <a:r>
                        <a:rPr lang="ca-ES" sz="1200" b="0" dirty="0" err="1">
                          <a:solidFill>
                            <a:srgbClr val="000000"/>
                          </a:solidFill>
                          <a:effectLst/>
                          <a:latin typeface="Gill Sans MT"/>
                        </a:rPr>
                        <a:t>su</a:t>
                      </a:r>
                      <a:r>
                        <a:rPr lang="ca-ES" sz="1200" b="0" dirty="0">
                          <a:solidFill>
                            <a:srgbClr val="000000"/>
                          </a:solidFill>
                          <a:effectLst/>
                          <a:latin typeface="Gill Sans MT"/>
                        </a:rPr>
                        <a:t> cita)</a:t>
                      </a:r>
                      <a:endParaRPr lang="ca-ES" sz="1200" b="1" dirty="0">
                        <a:solidFill>
                          <a:srgbClr val="FFFFFF"/>
                        </a:solidFill>
                        <a:effectLst/>
                        <a:latin typeface="Gill Sans MT"/>
                      </a:endParaRPr>
                    </a:p>
                    <a:p>
                      <a:pPr marL="342900" lvl="0" indent="-342900" fontAlgn="base">
                        <a:buFont typeface="Arial" panose="020B0604020202020204" pitchFamily="34" charset="0"/>
                        <a:buChar char="•"/>
                      </a:pPr>
                      <a:r>
                        <a:rPr lang="ca-ES" sz="1200" b="0" dirty="0" err="1">
                          <a:solidFill>
                            <a:srgbClr val="000000"/>
                          </a:solidFill>
                          <a:effectLst/>
                          <a:latin typeface="Gill Sans MT"/>
                        </a:rPr>
                        <a:t>Pasaporte</a:t>
                      </a:r>
                      <a:r>
                        <a:rPr lang="ca-ES" sz="1200" b="0" dirty="0">
                          <a:solidFill>
                            <a:srgbClr val="000000"/>
                          </a:solidFill>
                          <a:effectLst/>
                          <a:latin typeface="Gill Sans MT"/>
                        </a:rPr>
                        <a:t> </a:t>
                      </a:r>
                      <a:r>
                        <a:rPr lang="ca-ES" sz="1200" b="1" dirty="0" err="1">
                          <a:solidFill>
                            <a:srgbClr val="000000"/>
                          </a:solidFill>
                          <a:effectLst/>
                          <a:latin typeface="Gill Sans MT"/>
                        </a:rPr>
                        <a:t>diez</a:t>
                      </a:r>
                      <a:r>
                        <a:rPr lang="ca-ES" sz="1200" b="1" dirty="0">
                          <a:solidFill>
                            <a:srgbClr val="000000"/>
                          </a:solidFill>
                          <a:effectLst/>
                          <a:latin typeface="Gill Sans MT"/>
                        </a:rPr>
                        <a:t> </a:t>
                      </a:r>
                      <a:r>
                        <a:rPr lang="ca-ES" sz="1200" b="1" dirty="0" err="1">
                          <a:solidFill>
                            <a:srgbClr val="000000"/>
                          </a:solidFill>
                          <a:effectLst/>
                          <a:latin typeface="Gill Sans MT"/>
                        </a:rPr>
                        <a:t>años</a:t>
                      </a:r>
                      <a:r>
                        <a:rPr lang="ca-ES" sz="1200" b="0" dirty="0">
                          <a:solidFill>
                            <a:srgbClr val="000000"/>
                          </a:solidFill>
                          <a:effectLst/>
                          <a:latin typeface="Gill Sans MT"/>
                        </a:rPr>
                        <a:t> (solo </a:t>
                      </a:r>
                      <a:r>
                        <a:rPr lang="ca-ES" sz="1200" b="0" dirty="0" err="1">
                          <a:solidFill>
                            <a:srgbClr val="000000"/>
                          </a:solidFill>
                          <a:effectLst/>
                          <a:latin typeface="Gill Sans MT"/>
                        </a:rPr>
                        <a:t>mayores</a:t>
                      </a:r>
                      <a:r>
                        <a:rPr lang="ca-ES" sz="1200" b="0" dirty="0">
                          <a:solidFill>
                            <a:srgbClr val="000000"/>
                          </a:solidFill>
                          <a:effectLst/>
                          <a:latin typeface="Gill Sans MT"/>
                        </a:rPr>
                        <a:t> de </a:t>
                      </a:r>
                      <a:r>
                        <a:rPr lang="ca-ES" sz="1200" b="0" dirty="0" err="1">
                          <a:solidFill>
                            <a:srgbClr val="000000"/>
                          </a:solidFill>
                          <a:effectLst/>
                          <a:latin typeface="Gill Sans MT"/>
                        </a:rPr>
                        <a:t>edad</a:t>
                      </a:r>
                      <a:r>
                        <a:rPr lang="ca-ES" sz="1200" b="0" dirty="0">
                          <a:solidFill>
                            <a:srgbClr val="000000"/>
                          </a:solidFill>
                          <a:effectLst/>
                          <a:latin typeface="Gill Sans MT"/>
                        </a:rPr>
                        <a:t>): 75 </a:t>
                      </a:r>
                      <a:r>
                        <a:rPr lang="ca-ES" sz="1200" b="0" dirty="0" err="1">
                          <a:solidFill>
                            <a:srgbClr val="000000"/>
                          </a:solidFill>
                          <a:effectLst/>
                          <a:latin typeface="Gill Sans MT"/>
                        </a:rPr>
                        <a:t>dólares</a:t>
                      </a:r>
                      <a:r>
                        <a:rPr lang="ca-ES" sz="1200" b="0" dirty="0">
                          <a:solidFill>
                            <a:srgbClr val="000000"/>
                          </a:solidFill>
                          <a:effectLst/>
                          <a:latin typeface="Gill Sans MT"/>
                        </a:rPr>
                        <a:t> </a:t>
                      </a:r>
                      <a:endParaRPr lang="ca-ES" sz="1200" b="1" dirty="0">
                        <a:solidFill>
                          <a:srgbClr val="FFFFFF"/>
                        </a:solidFill>
                        <a:effectLst/>
                        <a:latin typeface="Gill Sans MT"/>
                      </a:endParaRPr>
                    </a:p>
                    <a:p>
                      <a:pPr fontAlgn="base"/>
                      <a:r>
                        <a:rPr lang="ca-ES" sz="1200" b="0" dirty="0">
                          <a:solidFill>
                            <a:srgbClr val="000000"/>
                          </a:solidFill>
                          <a:effectLst/>
                          <a:latin typeface="Gill Sans MT"/>
                        </a:rPr>
                        <a:t>El pago se </a:t>
                      </a:r>
                      <a:r>
                        <a:rPr lang="ca-ES" sz="1200" b="0" dirty="0" err="1">
                          <a:solidFill>
                            <a:srgbClr val="000000"/>
                          </a:solidFill>
                          <a:effectLst/>
                          <a:latin typeface="Gill Sans MT"/>
                        </a:rPr>
                        <a:t>realizará</a:t>
                      </a:r>
                      <a:r>
                        <a:rPr lang="ca-ES" sz="1200" b="0" dirty="0">
                          <a:solidFill>
                            <a:srgbClr val="000000"/>
                          </a:solidFill>
                          <a:effectLst/>
                          <a:latin typeface="Gill Sans MT"/>
                        </a:rPr>
                        <a:t> </a:t>
                      </a:r>
                      <a:r>
                        <a:rPr lang="ca-ES" sz="1200" b="0" u="sng" dirty="0">
                          <a:solidFill>
                            <a:srgbClr val="000000"/>
                          </a:solidFill>
                          <a:effectLst/>
                          <a:latin typeface="Gill Sans MT"/>
                        </a:rPr>
                        <a:t>el </a:t>
                      </a:r>
                      <a:r>
                        <a:rPr lang="ca-ES" sz="1200" b="0" u="sng" dirty="0" err="1">
                          <a:solidFill>
                            <a:srgbClr val="000000"/>
                          </a:solidFill>
                          <a:effectLst/>
                          <a:latin typeface="Gill Sans MT"/>
                        </a:rPr>
                        <a:t>día</a:t>
                      </a:r>
                      <a:r>
                        <a:rPr lang="ca-ES" sz="1200" b="0" u="sng" dirty="0">
                          <a:solidFill>
                            <a:srgbClr val="000000"/>
                          </a:solidFill>
                          <a:effectLst/>
                          <a:latin typeface="Gill Sans MT"/>
                        </a:rPr>
                        <a:t> de </a:t>
                      </a:r>
                      <a:r>
                        <a:rPr lang="ca-ES" sz="1200" b="0" u="sng" dirty="0" err="1">
                          <a:solidFill>
                            <a:srgbClr val="000000"/>
                          </a:solidFill>
                          <a:effectLst/>
                          <a:latin typeface="Gill Sans MT"/>
                        </a:rPr>
                        <a:t>su</a:t>
                      </a:r>
                      <a:r>
                        <a:rPr lang="ca-ES" sz="1200" b="0" u="sng" dirty="0">
                          <a:solidFill>
                            <a:srgbClr val="000000"/>
                          </a:solidFill>
                          <a:effectLst/>
                          <a:latin typeface="Gill Sans MT"/>
                        </a:rPr>
                        <a:t> cita</a:t>
                      </a:r>
                      <a:r>
                        <a:rPr lang="ca-ES" sz="1200" b="0" dirty="0">
                          <a:solidFill>
                            <a:srgbClr val="000000"/>
                          </a:solidFill>
                          <a:effectLst/>
                          <a:latin typeface="Gill Sans MT"/>
                        </a:rPr>
                        <a:t> </a:t>
                      </a:r>
                      <a:r>
                        <a:rPr lang="ca-ES" sz="1200" b="0" dirty="0" err="1">
                          <a:solidFill>
                            <a:srgbClr val="000000"/>
                          </a:solidFill>
                          <a:effectLst/>
                          <a:latin typeface="Gill Sans MT"/>
                        </a:rPr>
                        <a:t>mediante</a:t>
                      </a:r>
                      <a:r>
                        <a:rPr lang="ca-ES" sz="1200" b="0" dirty="0">
                          <a:solidFill>
                            <a:srgbClr val="000000"/>
                          </a:solidFill>
                          <a:effectLst/>
                          <a:latin typeface="Gill Sans MT"/>
                        </a:rPr>
                        <a:t>:</a:t>
                      </a:r>
                      <a:endParaRPr lang="ca-ES" sz="1200" b="1" dirty="0">
                        <a:solidFill>
                          <a:srgbClr val="FFFFFF"/>
                        </a:solidFill>
                        <a:effectLst/>
                        <a:latin typeface="Gill Sans MT"/>
                      </a:endParaRPr>
                    </a:p>
                    <a:p>
                      <a:pPr marL="342900" lvl="0" indent="-342900" fontAlgn="base">
                        <a:buFont typeface="Arial" panose="020B0604020202020204" pitchFamily="34" charset="0"/>
                        <a:buChar char="•"/>
                      </a:pPr>
                      <a:r>
                        <a:rPr lang="ca-ES" sz="1200" b="0" dirty="0" err="1">
                          <a:solidFill>
                            <a:srgbClr val="000000"/>
                          </a:solidFill>
                          <a:effectLst/>
                          <a:latin typeface="Gill Sans MT"/>
                        </a:rPr>
                        <a:t>Tarjeta</a:t>
                      </a:r>
                      <a:r>
                        <a:rPr lang="ca-ES" sz="1200" b="0" dirty="0">
                          <a:solidFill>
                            <a:srgbClr val="000000"/>
                          </a:solidFill>
                          <a:effectLst/>
                          <a:latin typeface="Gill Sans MT"/>
                        </a:rPr>
                        <a:t> de </a:t>
                      </a:r>
                      <a:r>
                        <a:rPr lang="ca-ES" sz="1200" b="0" dirty="0" err="1">
                          <a:solidFill>
                            <a:srgbClr val="000000"/>
                          </a:solidFill>
                          <a:effectLst/>
                          <a:latin typeface="Gill Sans MT"/>
                        </a:rPr>
                        <a:t>débito</a:t>
                      </a:r>
                      <a:r>
                        <a:rPr lang="ca-ES" sz="1200" b="0" dirty="0">
                          <a:solidFill>
                            <a:srgbClr val="000000"/>
                          </a:solidFill>
                          <a:effectLst/>
                          <a:latin typeface="Gill Sans MT"/>
                        </a:rPr>
                        <a:t>/</a:t>
                      </a:r>
                      <a:r>
                        <a:rPr lang="ca-ES" sz="1200" b="0" dirty="0" err="1">
                          <a:solidFill>
                            <a:srgbClr val="000000"/>
                          </a:solidFill>
                          <a:effectLst/>
                          <a:latin typeface="Gill Sans MT"/>
                        </a:rPr>
                        <a:t>crédito</a:t>
                      </a:r>
                      <a:r>
                        <a:rPr lang="ca-ES" sz="1200" b="0" dirty="0">
                          <a:solidFill>
                            <a:srgbClr val="000000"/>
                          </a:solidFill>
                          <a:effectLst/>
                          <a:latin typeface="Gill Sans MT"/>
                        </a:rPr>
                        <a:t> en </a:t>
                      </a:r>
                      <a:r>
                        <a:rPr lang="ca-ES" sz="1200" b="0" dirty="0" err="1">
                          <a:solidFill>
                            <a:srgbClr val="000000"/>
                          </a:solidFill>
                          <a:effectLst/>
                          <a:latin typeface="Gill Sans MT"/>
                        </a:rPr>
                        <a:t>nuestras</a:t>
                      </a:r>
                      <a:r>
                        <a:rPr lang="ca-ES" sz="1200" b="0" dirty="0">
                          <a:solidFill>
                            <a:srgbClr val="000000"/>
                          </a:solidFill>
                          <a:effectLst/>
                          <a:latin typeface="Gill Sans MT"/>
                        </a:rPr>
                        <a:t> </a:t>
                      </a:r>
                      <a:r>
                        <a:rPr lang="ca-ES" sz="1200" b="0" dirty="0" err="1">
                          <a:solidFill>
                            <a:srgbClr val="000000"/>
                          </a:solidFill>
                          <a:effectLst/>
                          <a:latin typeface="Gill Sans MT"/>
                        </a:rPr>
                        <a:t>oficinas</a:t>
                      </a:r>
                      <a:r>
                        <a:rPr lang="ca-ES" sz="1200" b="0" dirty="0">
                          <a:solidFill>
                            <a:srgbClr val="000000"/>
                          </a:solidFill>
                          <a:effectLst/>
                          <a:latin typeface="Gill Sans MT"/>
                        </a:rPr>
                        <a:t>.</a:t>
                      </a:r>
                      <a:endParaRPr lang="ca-ES" sz="1200" b="1" dirty="0">
                        <a:solidFill>
                          <a:srgbClr val="FFFFFF"/>
                        </a:solidFill>
                        <a:effectLst/>
                        <a:latin typeface="Gill Sans MT"/>
                      </a:endParaRPr>
                    </a:p>
                    <a:p>
                      <a:pPr marL="342900" lvl="0" indent="-342900" fontAlgn="base">
                        <a:buFont typeface="Arial" panose="020B0604020202020204" pitchFamily="34" charset="0"/>
                        <a:buChar char="•"/>
                      </a:pPr>
                      <a:r>
                        <a:rPr lang="ca-ES" sz="1200" b="0" dirty="0" err="1">
                          <a:solidFill>
                            <a:srgbClr val="000000"/>
                          </a:solidFill>
                          <a:effectLst/>
                          <a:latin typeface="Gill Sans MT"/>
                        </a:rPr>
                        <a:t>Depósito</a:t>
                      </a:r>
                      <a:r>
                        <a:rPr lang="ca-ES" sz="1200" b="0" dirty="0">
                          <a:solidFill>
                            <a:srgbClr val="000000"/>
                          </a:solidFill>
                          <a:effectLst/>
                          <a:latin typeface="Gill Sans MT"/>
                        </a:rPr>
                        <a:t> </a:t>
                      </a:r>
                      <a:r>
                        <a:rPr lang="ca-ES" sz="1200" b="0" dirty="0" err="1">
                          <a:solidFill>
                            <a:srgbClr val="000000"/>
                          </a:solidFill>
                          <a:effectLst/>
                          <a:latin typeface="Gill Sans MT"/>
                        </a:rPr>
                        <a:t>bancario</a:t>
                      </a:r>
                      <a:r>
                        <a:rPr lang="ca-ES" sz="1200" b="0" dirty="0">
                          <a:solidFill>
                            <a:srgbClr val="000000"/>
                          </a:solidFill>
                          <a:effectLst/>
                          <a:latin typeface="Gill Sans MT"/>
                        </a:rPr>
                        <a:t> en agencia de Banco Santander </a:t>
                      </a:r>
                      <a:r>
                        <a:rPr lang="ca-ES" sz="1200" b="0" dirty="0" err="1">
                          <a:solidFill>
                            <a:srgbClr val="000000"/>
                          </a:solidFill>
                          <a:effectLst/>
                          <a:latin typeface="Gill Sans MT"/>
                        </a:rPr>
                        <a:t>cercana</a:t>
                      </a:r>
                      <a:r>
                        <a:rPr lang="ca-ES" sz="1200" b="0" dirty="0">
                          <a:solidFill>
                            <a:srgbClr val="000000"/>
                          </a:solidFill>
                          <a:effectLst/>
                          <a:latin typeface="Gill Sans MT"/>
                        </a:rPr>
                        <a:t> al </a:t>
                      </a:r>
                      <a:r>
                        <a:rPr lang="ca-ES" sz="1200" b="0" dirty="0" err="1">
                          <a:solidFill>
                            <a:srgbClr val="000000"/>
                          </a:solidFill>
                          <a:effectLst/>
                          <a:latin typeface="Gill Sans MT"/>
                        </a:rPr>
                        <a:t>Consulado</a:t>
                      </a:r>
                      <a:r>
                        <a:rPr lang="ca-ES" sz="1200" b="0" dirty="0">
                          <a:solidFill>
                            <a:srgbClr val="000000"/>
                          </a:solidFill>
                          <a:effectLst/>
                          <a:latin typeface="Gill Sans MT"/>
                        </a:rPr>
                        <a:t>.</a:t>
                      </a:r>
                      <a:endParaRPr lang="ca-ES" sz="1200" b="1" dirty="0">
                        <a:solidFill>
                          <a:srgbClr val="FFFFFF"/>
                        </a:solidFill>
                        <a:effectLst/>
                        <a:latin typeface="Gill Sans MT"/>
                      </a:endParaRPr>
                    </a:p>
                    <a:p>
                      <a:pPr marL="342900" lvl="0" indent="-342900" fontAlgn="base">
                        <a:buFont typeface="Arial" panose="020B0604020202020204" pitchFamily="34" charset="0"/>
                        <a:buChar char="•"/>
                      </a:pPr>
                      <a:r>
                        <a:rPr lang="ca-ES" sz="1200" b="0" dirty="0">
                          <a:solidFill>
                            <a:srgbClr val="000000"/>
                          </a:solidFill>
                          <a:effectLst/>
                          <a:latin typeface="Gill Sans MT"/>
                        </a:rPr>
                        <a:t>No se </a:t>
                      </a:r>
                      <a:r>
                        <a:rPr lang="ca-ES" sz="1200" b="0" dirty="0" err="1">
                          <a:solidFill>
                            <a:srgbClr val="000000"/>
                          </a:solidFill>
                          <a:effectLst/>
                          <a:latin typeface="Gill Sans MT"/>
                        </a:rPr>
                        <a:t>aceptan</a:t>
                      </a:r>
                      <a:r>
                        <a:rPr lang="ca-ES" sz="1200" b="0" dirty="0">
                          <a:solidFill>
                            <a:srgbClr val="000000"/>
                          </a:solidFill>
                          <a:effectLst/>
                          <a:latin typeface="Gill Sans MT"/>
                        </a:rPr>
                        <a:t> pagos </a:t>
                      </a:r>
                      <a:r>
                        <a:rPr lang="ca-ES" sz="1200" b="0" dirty="0" err="1">
                          <a:solidFill>
                            <a:srgbClr val="000000"/>
                          </a:solidFill>
                          <a:effectLst/>
                          <a:latin typeface="Gill Sans MT"/>
                        </a:rPr>
                        <a:t>hechos</a:t>
                      </a:r>
                      <a:r>
                        <a:rPr lang="ca-ES" sz="1200" b="0" dirty="0">
                          <a:solidFill>
                            <a:srgbClr val="000000"/>
                          </a:solidFill>
                          <a:effectLst/>
                          <a:latin typeface="Gill Sans MT"/>
                        </a:rPr>
                        <a:t> </a:t>
                      </a:r>
                      <a:r>
                        <a:rPr lang="ca-ES" sz="1200" b="0" dirty="0" err="1">
                          <a:solidFill>
                            <a:srgbClr val="000000"/>
                          </a:solidFill>
                          <a:effectLst/>
                          <a:latin typeface="Gill Sans MT"/>
                        </a:rPr>
                        <a:t>mediante</a:t>
                      </a:r>
                      <a:r>
                        <a:rPr lang="ca-ES" sz="1200" b="0" dirty="0">
                          <a:solidFill>
                            <a:srgbClr val="000000"/>
                          </a:solidFill>
                          <a:effectLst/>
                          <a:latin typeface="Gill Sans MT"/>
                        </a:rPr>
                        <a:t> </a:t>
                      </a:r>
                      <a:r>
                        <a:rPr lang="ca-ES" sz="1200" b="0" dirty="0" err="1">
                          <a:solidFill>
                            <a:srgbClr val="000000"/>
                          </a:solidFill>
                          <a:effectLst/>
                          <a:latin typeface="Gill Sans MT"/>
                        </a:rPr>
                        <a:t>transferencia</a:t>
                      </a:r>
                      <a:r>
                        <a:rPr lang="ca-ES" sz="1200" b="0" dirty="0">
                          <a:solidFill>
                            <a:srgbClr val="000000"/>
                          </a:solidFill>
                          <a:effectLst/>
                          <a:latin typeface="Gill Sans MT"/>
                        </a:rPr>
                        <a:t> bancaria</a:t>
                      </a:r>
                      <a:endParaRPr lang="ca-ES" sz="1200" b="1" dirty="0">
                        <a:solidFill>
                          <a:srgbClr val="FFFFFF"/>
                        </a:solidFill>
                        <a:effectLst/>
                        <a:latin typeface="Gill Sans MT"/>
                      </a:endParaRPr>
                    </a:p>
                    <a:p>
                      <a:pPr marL="342900" lvl="0" indent="-342900" fontAlgn="base">
                        <a:buFont typeface="Arial" panose="020B0604020202020204" pitchFamily="34" charset="0"/>
                        <a:buChar char="•"/>
                      </a:pPr>
                      <a:r>
                        <a:rPr lang="ca-ES" sz="1200" b="1" u="sng" dirty="0">
                          <a:solidFill>
                            <a:srgbClr val="000000"/>
                          </a:solidFill>
                          <a:effectLst/>
                          <a:latin typeface="Gill Sans MT"/>
                        </a:rPr>
                        <a:t>Entrega</a:t>
                      </a:r>
                      <a:r>
                        <a:rPr lang="ca-ES" sz="1200" b="1" dirty="0">
                          <a:solidFill>
                            <a:srgbClr val="000000"/>
                          </a:solidFill>
                          <a:effectLst/>
                          <a:latin typeface="Gill Sans MT"/>
                        </a:rPr>
                        <a:t> </a:t>
                      </a:r>
                      <a:r>
                        <a:rPr lang="ca-ES" sz="1200" b="0" dirty="0">
                          <a:solidFill>
                            <a:srgbClr val="000000"/>
                          </a:solidFill>
                          <a:effectLst/>
                          <a:latin typeface="Gill Sans MT"/>
                        </a:rPr>
                        <a:t>de 15:00 a 17:00 el </a:t>
                      </a:r>
                      <a:r>
                        <a:rPr lang="ca-ES" sz="1200" b="0" u="sng" dirty="0" err="1">
                          <a:solidFill>
                            <a:srgbClr val="000000"/>
                          </a:solidFill>
                          <a:effectLst/>
                          <a:latin typeface="Gill Sans MT"/>
                        </a:rPr>
                        <a:t>mismo</a:t>
                      </a:r>
                      <a:r>
                        <a:rPr lang="ca-ES" sz="1200" b="0" u="sng" dirty="0">
                          <a:solidFill>
                            <a:srgbClr val="000000"/>
                          </a:solidFill>
                          <a:effectLst/>
                          <a:latin typeface="Gill Sans MT"/>
                        </a:rPr>
                        <a:t> </a:t>
                      </a:r>
                      <a:r>
                        <a:rPr lang="ca-ES" sz="1200" b="0" u="sng" dirty="0" err="1">
                          <a:solidFill>
                            <a:srgbClr val="000000"/>
                          </a:solidFill>
                          <a:effectLst/>
                          <a:latin typeface="Gill Sans MT"/>
                        </a:rPr>
                        <a:t>día</a:t>
                      </a:r>
                      <a:r>
                        <a:rPr lang="ca-ES" sz="1200" b="0" u="sng" dirty="0">
                          <a:solidFill>
                            <a:srgbClr val="000000"/>
                          </a:solidFill>
                          <a:effectLst/>
                          <a:latin typeface="Gill Sans MT"/>
                        </a:rPr>
                        <a:t> de </a:t>
                      </a:r>
                      <a:r>
                        <a:rPr lang="ca-ES" sz="1200" b="0" u="sng" dirty="0" err="1">
                          <a:solidFill>
                            <a:srgbClr val="000000"/>
                          </a:solidFill>
                          <a:effectLst/>
                          <a:latin typeface="Gill Sans MT"/>
                        </a:rPr>
                        <a:t>su</a:t>
                      </a:r>
                      <a:r>
                        <a:rPr lang="ca-ES" sz="1200" b="0" u="sng" dirty="0">
                          <a:solidFill>
                            <a:srgbClr val="000000"/>
                          </a:solidFill>
                          <a:effectLst/>
                          <a:latin typeface="Gill Sans MT"/>
                        </a:rPr>
                        <a:t> cita.</a:t>
                      </a:r>
                      <a:endParaRPr lang="ca-ES" sz="1200" b="1"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1902560410"/>
                  </a:ext>
                </a:extLst>
              </a:tr>
            </a:tbl>
          </a:graphicData>
        </a:graphic>
      </p:graphicFrame>
      <p:pic>
        <p:nvPicPr>
          <p:cNvPr id="12" name="Imagen 11" descr="Logotipo&#10;&#10;Descripción generada automáticamente">
            <a:extLst>
              <a:ext uri="{FF2B5EF4-FFF2-40B4-BE49-F238E27FC236}">
                <a16:creationId xmlns:a16="http://schemas.microsoft.com/office/drawing/2014/main" id="{D47B0672-2208-23D6-BD3A-8D0ED3077E33}"/>
              </a:ext>
            </a:extLst>
          </p:cNvPr>
          <p:cNvPicPr>
            <a:picLocks noChangeAspect="1"/>
          </p:cNvPicPr>
          <p:nvPr/>
        </p:nvPicPr>
        <p:blipFill>
          <a:blip r:embed="rId3"/>
          <a:stretch>
            <a:fillRect/>
          </a:stretch>
        </p:blipFill>
        <p:spPr>
          <a:xfrm>
            <a:off x="9943133" y="-3959"/>
            <a:ext cx="1974229" cy="1462644"/>
          </a:xfrm>
          <a:prstGeom prst="rect">
            <a:avLst/>
          </a:prstGeom>
        </p:spPr>
      </p:pic>
      <p:cxnSp>
        <p:nvCxnSpPr>
          <p:cNvPr id="14" name="Conector recto de flecha 13">
            <a:extLst>
              <a:ext uri="{FF2B5EF4-FFF2-40B4-BE49-F238E27FC236}">
                <a16:creationId xmlns:a16="http://schemas.microsoft.com/office/drawing/2014/main" id="{4FD8B4A3-156A-6491-6049-014F97180344}"/>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285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CBCA9934-0C7F-2931-6DF0-008683B7C489}"/>
              </a:ext>
            </a:extLst>
          </p:cNvPr>
          <p:cNvGraphicFramePr>
            <a:graphicFrameLocks noGrp="1"/>
          </p:cNvGraphicFramePr>
          <p:nvPr>
            <p:extLst>
              <p:ext uri="{D42A27DB-BD31-4B8C-83A1-F6EECF244321}">
                <p14:modId xmlns:p14="http://schemas.microsoft.com/office/powerpoint/2010/main" val="3120318969"/>
              </p:ext>
            </p:extLst>
          </p:nvPr>
        </p:nvGraphicFramePr>
        <p:xfrm>
          <a:off x="341586" y="1296275"/>
          <a:ext cx="11598598" cy="4267200"/>
        </p:xfrm>
        <a:graphic>
          <a:graphicData uri="http://schemas.openxmlformats.org/drawingml/2006/table">
            <a:tbl>
              <a:tblPr firstRow="1" bandRow="1">
                <a:tableStyleId>{5C22544A-7EE6-4342-B048-85BDC9FD1C3A}</a:tableStyleId>
              </a:tblPr>
              <a:tblGrid>
                <a:gridCol w="985344">
                  <a:extLst>
                    <a:ext uri="{9D8B030D-6E8A-4147-A177-3AD203B41FA5}">
                      <a16:colId xmlns:a16="http://schemas.microsoft.com/office/drawing/2014/main" val="1382604202"/>
                    </a:ext>
                  </a:extLst>
                </a:gridCol>
                <a:gridCol w="2627584">
                  <a:extLst>
                    <a:ext uri="{9D8B030D-6E8A-4147-A177-3AD203B41FA5}">
                      <a16:colId xmlns:a16="http://schemas.microsoft.com/office/drawing/2014/main" val="873634485"/>
                    </a:ext>
                  </a:extLst>
                </a:gridCol>
                <a:gridCol w="1997621">
                  <a:extLst>
                    <a:ext uri="{9D8B030D-6E8A-4147-A177-3AD203B41FA5}">
                      <a16:colId xmlns:a16="http://schemas.microsoft.com/office/drawing/2014/main" val="3710804959"/>
                    </a:ext>
                  </a:extLst>
                </a:gridCol>
                <a:gridCol w="1762125">
                  <a:extLst>
                    <a:ext uri="{9D8B030D-6E8A-4147-A177-3AD203B41FA5}">
                      <a16:colId xmlns:a16="http://schemas.microsoft.com/office/drawing/2014/main" val="3951864204"/>
                    </a:ext>
                  </a:extLst>
                </a:gridCol>
                <a:gridCol w="1685925">
                  <a:extLst>
                    <a:ext uri="{9D8B030D-6E8A-4147-A177-3AD203B41FA5}">
                      <a16:colId xmlns:a16="http://schemas.microsoft.com/office/drawing/2014/main" val="3383482329"/>
                    </a:ext>
                  </a:extLst>
                </a:gridCol>
                <a:gridCol w="2539999">
                  <a:extLst>
                    <a:ext uri="{9D8B030D-6E8A-4147-A177-3AD203B41FA5}">
                      <a16:colId xmlns:a16="http://schemas.microsoft.com/office/drawing/2014/main" val="4198479074"/>
                    </a:ext>
                  </a:extLst>
                </a:gridCol>
              </a:tblGrid>
              <a:tr h="371475">
                <a:tc>
                  <a:txBody>
                    <a:bodyPr/>
                    <a:lstStyle/>
                    <a:p>
                      <a:pPr algn="ctr" fontAlgn="base"/>
                      <a:r>
                        <a:rPr lang="es-ES" sz="1200" b="1" dirty="0">
                          <a:solidFill>
                            <a:schemeClr val="bg1"/>
                          </a:solidFill>
                          <a:effectLst/>
                          <a:latin typeface="Gill Sans MT"/>
                        </a:rPr>
                        <a:t>País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chemeClr val="bg1"/>
                          </a:solidFill>
                          <a:effectLst/>
                          <a:latin typeface="Gill Sans MT"/>
                        </a:rPr>
                        <a:t>Consulado/Embajada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chemeClr val="bg1"/>
                          </a:solidFill>
                          <a:effectLst/>
                          <a:latin typeface="Gill Sans MT"/>
                        </a:rPr>
                        <a:t>Trámite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chemeClr val="bg1"/>
                          </a:solidFill>
                          <a:effectLst/>
                          <a:latin typeface="Gill Sans MT"/>
                        </a:rPr>
                        <a:t> Costo</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chemeClr val="bg1"/>
                          </a:solidFill>
                          <a:effectLst/>
                          <a:latin typeface="Gill Sans MT"/>
                        </a:rPr>
                        <a:t>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chemeClr val="bg1"/>
                          </a:solidFill>
                          <a:effectLst/>
                          <a:latin typeface="Gill Sans MT"/>
                        </a:rPr>
                        <a:t>Detalles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1731826808"/>
                  </a:ext>
                </a:extLst>
              </a:tr>
              <a:tr h="3895725">
                <a:tc>
                  <a:txBody>
                    <a:bodyPr/>
                    <a:lstStyle/>
                    <a:p>
                      <a:pPr fontAlgn="base"/>
                      <a:r>
                        <a:rPr lang="es-ES" sz="1200" b="1" u="none" dirty="0">
                          <a:effectLst/>
                          <a:latin typeface="Gill Sans MT"/>
                        </a:rPr>
                        <a:t>Venezuela</a:t>
                      </a:r>
                      <a:endParaRPr lang="es-ES" sz="1200" u="none">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b="1" dirty="0">
                          <a:effectLst/>
                          <a:latin typeface="Gill Sans MT"/>
                        </a:rPr>
                        <a:t>Consulado en Barcelona</a:t>
                      </a:r>
                      <a:endParaRPr lang="es-ES" sz="1200">
                        <a:effectLst/>
                        <a:latin typeface="Gill Sans MT"/>
                      </a:endParaRPr>
                    </a:p>
                    <a:p>
                      <a:pPr fontAlgn="base"/>
                      <a:r>
                        <a:rPr lang="es-ES" sz="1200" dirty="0">
                          <a:effectLst/>
                          <a:latin typeface="Gill Sans MT"/>
                        </a:rPr>
                        <a:t>Plaza de Urquinaona, 6, Piso 6 Oficina 6A, 08010 Barcelona</a:t>
                      </a:r>
                    </a:p>
                    <a:p>
                      <a:pPr lvl="0">
                        <a:buNone/>
                      </a:pPr>
                      <a:endParaRPr lang="es-ES" sz="1200" dirty="0">
                        <a:effectLst/>
                        <a:latin typeface="Gill Sans MT"/>
                      </a:endParaRPr>
                    </a:p>
                    <a:p>
                      <a:pPr fontAlgn="base"/>
                      <a:r>
                        <a:rPr lang="es-ES" sz="1200" i="1" dirty="0">
                          <a:effectLst/>
                          <a:latin typeface="Gill Sans MT"/>
                        </a:rPr>
                        <a:t>Teléfono:</a:t>
                      </a:r>
                      <a:r>
                        <a:rPr lang="es-ES" sz="1200" dirty="0">
                          <a:effectLst/>
                          <a:latin typeface="Gill Sans MT"/>
                        </a:rPr>
                        <a:t> 933427155</a:t>
                      </a:r>
                    </a:p>
                    <a:p>
                      <a:pPr algn="just" fontAlgn="base"/>
                      <a:r>
                        <a:rPr lang="es-ES" sz="1200" i="1" dirty="0">
                          <a:effectLst/>
                          <a:latin typeface="Gill Sans MT"/>
                        </a:rPr>
                        <a:t>E-mail:</a:t>
                      </a:r>
                      <a:r>
                        <a:rPr lang="es-ES" sz="1200" dirty="0">
                          <a:effectLst/>
                          <a:latin typeface="Gill Sans MT"/>
                        </a:rPr>
                        <a:t> No hay</a:t>
                      </a:r>
                    </a:p>
                    <a:p>
                      <a:pPr algn="just" fontAlgn="base"/>
                      <a:r>
                        <a:rPr lang="es-ES" sz="1200" u="sng" strike="noStrike" dirty="0">
                          <a:solidFill>
                            <a:srgbClr val="000000"/>
                          </a:solidFill>
                          <a:effectLst/>
                          <a:latin typeface="Gill Sans MT"/>
                          <a:hlinkClick r:id="rId2"/>
                        </a:rPr>
                        <a:t>Formulario en línea para Consultas, Dudas y Solicitudes</a:t>
                      </a:r>
                      <a:endParaRPr lang="es-ES" sz="1200">
                        <a:effectLst/>
                        <a:latin typeface="Gill Sans MT"/>
                      </a:endParaRPr>
                    </a:p>
                    <a:p>
                      <a:pPr algn="just" fontAlgn="base"/>
                      <a:r>
                        <a:rPr lang="es-ES" sz="1200" dirty="0">
                          <a:effectLst/>
                          <a:latin typeface="Gill Sans MT"/>
                        </a:rPr>
                        <a:t>(fuera de servicio actualmente)</a:t>
                      </a:r>
                    </a:p>
                    <a:p>
                      <a:pPr algn="just" fontAlgn="base"/>
                      <a:r>
                        <a:rPr lang="es-ES" sz="1200" i="1" dirty="0">
                          <a:effectLst/>
                          <a:latin typeface="Gill Sans MT"/>
                        </a:rPr>
                        <a:t>Web:</a:t>
                      </a:r>
                      <a:r>
                        <a:rPr lang="es-ES" sz="1200" dirty="0">
                          <a:effectLst/>
                          <a:latin typeface="Gill Sans MT"/>
                        </a:rPr>
                        <a:t> </a:t>
                      </a:r>
                      <a:r>
                        <a:rPr lang="es-ES" sz="1200" u="sng" strike="noStrike" dirty="0">
                          <a:solidFill>
                            <a:srgbClr val="000000"/>
                          </a:solidFill>
                          <a:effectLst/>
                          <a:latin typeface="Gill Sans MT"/>
                          <a:hlinkClick r:id="rId3"/>
                        </a:rPr>
                        <a:t>https://consuladobarcelona.gob.ve/webalterna/</a:t>
                      </a:r>
                      <a:endParaRPr lang="es-ES" sz="1200">
                        <a:effectLst/>
                        <a:latin typeface="Gill Sans MT"/>
                      </a:endParaRPr>
                    </a:p>
                    <a:p>
                      <a:pPr algn="just" fontAlgn="base"/>
                      <a:r>
                        <a:rPr lang="es-ES" sz="1200" u="sng" strike="noStrike" dirty="0">
                          <a:solidFill>
                            <a:srgbClr val="000000"/>
                          </a:solidFill>
                          <a:effectLst/>
                          <a:latin typeface="Gill Sans MT"/>
                          <a:hlinkClick r:id="rId4"/>
                        </a:rPr>
                        <a:t>https://tramites.saime.gob.ve</a:t>
                      </a:r>
                      <a:endParaRPr lang="es-ES" sz="1200">
                        <a:effectLst/>
                        <a:latin typeface="Gill Sans MT"/>
                      </a:endParaRPr>
                    </a:p>
                    <a:p>
                      <a:pPr lvl="0" algn="just">
                        <a:buNone/>
                      </a:pPr>
                      <a:endParaRPr lang="es-ES" sz="1200" u="sng" strike="noStrike" dirty="0">
                        <a:solidFill>
                          <a:srgbClr val="000000"/>
                        </a:solidFill>
                        <a:effectLst/>
                        <a:latin typeface="Gill Sans MT"/>
                      </a:endParaRPr>
                    </a:p>
                    <a:p>
                      <a:pPr fontAlgn="base"/>
                      <a:r>
                        <a:rPr lang="es-ES" sz="1200" b="1" dirty="0">
                          <a:effectLst/>
                          <a:latin typeface="Gill Sans MT"/>
                        </a:rPr>
                        <a:t>Horario de atención: </a:t>
                      </a:r>
                      <a:endParaRPr lang="es-ES" sz="1200">
                        <a:effectLst/>
                        <a:latin typeface="Gill Sans MT"/>
                      </a:endParaRPr>
                    </a:p>
                    <a:p>
                      <a:pPr fontAlgn="base"/>
                      <a:r>
                        <a:rPr lang="es-ES" sz="1200" dirty="0">
                          <a:effectLst/>
                          <a:latin typeface="Gill Sans MT"/>
                        </a:rPr>
                        <a:t>Lunes a viernes de 09:00 a 13:00 y de 15:00 a 16:30 </a:t>
                      </a:r>
                      <a:r>
                        <a:rPr lang="es-ES" sz="1200" b="1" dirty="0">
                          <a:effectLst/>
                          <a:latin typeface="Gill Sans MT"/>
                        </a:rPr>
                        <a:t>CON CITA PREVIA</a:t>
                      </a:r>
                    </a:p>
                    <a:p>
                      <a:pPr lvl="0">
                        <a:buNone/>
                      </a:pPr>
                      <a:r>
                        <a:rPr lang="es-ES" sz="1200" dirty="0">
                          <a:effectLst/>
                          <a:latin typeface="Gill Sans MT"/>
                        </a:rPr>
                        <a:t>(en cada trámite se indica cómo pedir cita)</a:t>
                      </a:r>
                      <a:endParaRPr lang="es-ES"/>
                    </a:p>
                    <a:p>
                      <a:pPr algn="just" fontAlgn="base"/>
                      <a:br>
                        <a:rPr lang="es-ES" sz="1000" dirty="0">
                          <a:effectLst/>
                          <a:latin typeface="Arial"/>
                        </a:rPr>
                      </a:br>
                      <a:endParaRPr lang="es-ES" sz="1200">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marL="171450" indent="-171450" fontAlgn="base">
                        <a:buFont typeface="Calibri"/>
                        <a:buChar char="-"/>
                      </a:pPr>
                      <a:r>
                        <a:rPr lang="es-ES" sz="1200" b="1" dirty="0">
                          <a:effectLst/>
                          <a:latin typeface="Gill Sans MT"/>
                        </a:rPr>
                        <a:t>Expedición/ Renovación Pasaporte</a:t>
                      </a:r>
                      <a:endParaRPr lang="es-ES" sz="1200">
                        <a:effectLst/>
                        <a:latin typeface="Gill Sans MT"/>
                      </a:endParaRPr>
                    </a:p>
                    <a:p>
                      <a:pPr marL="171450" lvl="0" indent="-171450">
                        <a:buFont typeface="Calibri"/>
                        <a:buChar char="-"/>
                      </a:pPr>
                      <a:endParaRPr lang="es-ES" sz="1200" b="1" dirty="0">
                        <a:effectLst/>
                        <a:latin typeface="Gill Sans MT"/>
                      </a:endParaRPr>
                    </a:p>
                    <a:p>
                      <a:pPr marL="171450" lvl="0" indent="-171450">
                        <a:buFont typeface="Calibri"/>
                        <a:buChar char="-"/>
                      </a:pPr>
                      <a:endParaRPr lang="es-ES" sz="1200" b="1" dirty="0">
                        <a:effectLst/>
                        <a:latin typeface="Gill Sans MT"/>
                      </a:endParaRPr>
                    </a:p>
                    <a:p>
                      <a:pPr marL="171450" indent="-171450" fontAlgn="base">
                        <a:buFont typeface="Calibri"/>
                        <a:buChar char="-"/>
                      </a:pPr>
                      <a:r>
                        <a:rPr lang="es-ES" sz="1200" b="1" dirty="0">
                          <a:effectLst/>
                          <a:latin typeface="Gill Sans MT"/>
                        </a:rPr>
                        <a:t>Prórroga vigencia Pasaporte</a:t>
                      </a:r>
                      <a:endParaRPr lang="es-ES" sz="1200">
                        <a:effectLst/>
                        <a:latin typeface="Gill Sans MT"/>
                      </a:endParaRPr>
                    </a:p>
                    <a:p>
                      <a:pPr marL="171450" lvl="0" indent="-171450">
                        <a:buFont typeface="Calibri"/>
                        <a:buChar char="-"/>
                      </a:pPr>
                      <a:endParaRPr lang="es-ES" sz="1200" b="1" dirty="0">
                        <a:effectLst/>
                        <a:latin typeface="Gill Sans MT"/>
                      </a:endParaRPr>
                    </a:p>
                    <a:p>
                      <a:pPr marL="171450" lvl="0" indent="-171450">
                        <a:buFont typeface="Calibri"/>
                        <a:buChar char="-"/>
                      </a:pPr>
                      <a:endParaRPr lang="es-ES" sz="1200" b="1" dirty="0">
                        <a:effectLst/>
                        <a:latin typeface="Gill Sans MT"/>
                      </a:endParaRPr>
                    </a:p>
                    <a:p>
                      <a:pPr marL="171450" lvl="0" indent="-171450">
                        <a:buFont typeface="Calibri"/>
                        <a:buChar char="-"/>
                      </a:pPr>
                      <a:endParaRPr lang="es-ES" sz="1200" b="1" dirty="0">
                        <a:effectLst/>
                        <a:latin typeface="Gill Sans MT"/>
                      </a:endParaRPr>
                    </a:p>
                    <a:p>
                      <a:pPr marL="171450" indent="-171450" fontAlgn="base">
                        <a:buFont typeface="Calibri"/>
                        <a:buChar char="-"/>
                      </a:pPr>
                      <a:r>
                        <a:rPr lang="es-ES" sz="1200" b="1" dirty="0">
                          <a:effectLst/>
                          <a:latin typeface="Gill Sans MT"/>
                        </a:rPr>
                        <a:t>Antecedentes penales (*). </a:t>
                      </a:r>
                      <a:endParaRPr lang="es-ES" sz="1200">
                        <a:effectLst/>
                        <a:latin typeface="Gill Sans MT"/>
                      </a:endParaRPr>
                    </a:p>
                    <a:p>
                      <a:pPr marL="171450" lvl="0" indent="-171450">
                        <a:buFont typeface="Calibri"/>
                        <a:buChar char="-"/>
                      </a:pPr>
                      <a:endParaRPr lang="es-ES" sz="1200" b="1" dirty="0">
                        <a:effectLst/>
                        <a:latin typeface="Gill Sans MT"/>
                      </a:endParaRPr>
                    </a:p>
                    <a:p>
                      <a:pPr marL="171450" lvl="0" indent="-171450">
                        <a:buFont typeface="Calibri"/>
                        <a:buChar char="-"/>
                      </a:pPr>
                      <a:endParaRPr lang="es-ES" sz="1200" b="1" dirty="0">
                        <a:effectLst/>
                        <a:latin typeface="Gill Sans MT"/>
                      </a:endParaRPr>
                    </a:p>
                    <a:p>
                      <a:pPr marL="171450" indent="-171450" fontAlgn="base">
                        <a:buFont typeface="Calibri"/>
                        <a:buChar char="-"/>
                      </a:pPr>
                      <a:r>
                        <a:rPr lang="es-ES" sz="1200" b="1" dirty="0">
                          <a:effectLst/>
                          <a:latin typeface="Gill Sans MT"/>
                        </a:rPr>
                        <a:t> Apostilla</a:t>
                      </a:r>
                      <a:endParaRPr lang="es-ES" sz="1200" dirty="0">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dirty="0">
                          <a:effectLst/>
                          <a:latin typeface="Gill Sans MT"/>
                        </a:rPr>
                        <a:t>-Al pedir la cita online</a:t>
                      </a:r>
                    </a:p>
                    <a:p>
                      <a:pPr fontAlgn="base"/>
                      <a:r>
                        <a:rPr lang="es-ES" sz="1200" dirty="0">
                          <a:effectLst/>
                          <a:latin typeface="Gill Sans MT"/>
                        </a:rPr>
                        <a:t>+ 120 € el día de la cita (en efectivo)</a:t>
                      </a:r>
                    </a:p>
                    <a:p>
                      <a:pPr lvl="0">
                        <a:buNone/>
                      </a:pPr>
                      <a:endParaRPr lang="es-ES" sz="1200" dirty="0">
                        <a:effectLst/>
                        <a:latin typeface="Gill Sans MT"/>
                      </a:endParaRPr>
                    </a:p>
                    <a:p>
                      <a:pPr fontAlgn="base"/>
                      <a:r>
                        <a:rPr lang="es-ES" sz="1200" dirty="0">
                          <a:effectLst/>
                          <a:latin typeface="Gill Sans MT"/>
                        </a:rPr>
                        <a:t>-100$ (EEUU) al solicitarlo  online</a:t>
                      </a:r>
                    </a:p>
                    <a:p>
                      <a:pPr fontAlgn="base"/>
                      <a:r>
                        <a:rPr lang="es-ES" sz="1200" dirty="0">
                          <a:effectLst/>
                          <a:latin typeface="Gill Sans MT"/>
                        </a:rPr>
                        <a:t>+ 120€ al recogerlo (en efectivo)</a:t>
                      </a:r>
                    </a:p>
                    <a:p>
                      <a:pPr lvl="0">
                        <a:buNone/>
                      </a:pPr>
                      <a:endParaRPr lang="es-ES" sz="1200" dirty="0">
                        <a:effectLst/>
                        <a:latin typeface="Gill Sans MT"/>
                      </a:endParaRPr>
                    </a:p>
                    <a:p>
                      <a:pPr fontAlgn="base"/>
                      <a:r>
                        <a:rPr lang="es-ES" sz="1200" dirty="0">
                          <a:effectLst/>
                          <a:latin typeface="Gill Sans MT"/>
                        </a:rPr>
                        <a:t>- 60€</a:t>
                      </a:r>
                    </a:p>
                    <a:p>
                      <a:pPr lvl="0">
                        <a:buNone/>
                      </a:pPr>
                      <a:endParaRPr lang="es-ES" sz="1200" dirty="0">
                        <a:effectLst/>
                        <a:latin typeface="Gill Sans MT"/>
                      </a:endParaRPr>
                    </a:p>
                    <a:p>
                      <a:pPr lvl="0">
                        <a:buNone/>
                      </a:pPr>
                      <a:endParaRPr lang="es-ES" sz="1200" dirty="0">
                        <a:effectLst/>
                        <a:latin typeface="Gill Sans MT"/>
                      </a:endParaRPr>
                    </a:p>
                    <a:p>
                      <a:pPr lvl="0">
                        <a:buNone/>
                      </a:pPr>
                      <a:endParaRPr lang="es-ES" sz="1200" dirty="0">
                        <a:effectLst/>
                        <a:latin typeface="Gill Sans MT"/>
                      </a:endParaRPr>
                    </a:p>
                    <a:p>
                      <a:pPr fontAlgn="base"/>
                      <a:r>
                        <a:rPr lang="es-ES" sz="1200" dirty="0">
                          <a:effectLst/>
                          <a:latin typeface="Gill Sans MT"/>
                        </a:rPr>
                        <a:t>- 60€ por documento</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dirty="0">
                          <a:effectLst/>
                          <a:latin typeface="Gill Sans MT"/>
                        </a:rPr>
                        <a:t>Enlace:</a:t>
                      </a:r>
                    </a:p>
                    <a:p>
                      <a:pPr fontAlgn="base"/>
                      <a:r>
                        <a:rPr lang="es-ES" sz="1200" u="sng" strike="noStrike" dirty="0">
                          <a:solidFill>
                            <a:srgbClr val="000000"/>
                          </a:solidFill>
                          <a:effectLst/>
                          <a:latin typeface="Gill Sans MT"/>
                          <a:hlinkClick r:id="rId5"/>
                        </a:rPr>
                        <a:t>https://consuladobarcelona.gob.ve/webalterna/expedicion-y-renovacion-de-pasaporte/</a:t>
                      </a:r>
                      <a:endParaRPr lang="es-ES" sz="1200">
                        <a:effectLst/>
                        <a:latin typeface="Gill Sans MT"/>
                      </a:endParaRPr>
                    </a:p>
                    <a:p>
                      <a:pPr fontAlgn="base"/>
                      <a:r>
                        <a:rPr lang="es-ES" sz="1200" dirty="0">
                          <a:effectLst/>
                          <a:latin typeface="Gill Sans MT"/>
                        </a:rPr>
                        <a:t>Web para pedir cita para Pasaporte y para solicitar Prórroga:</a:t>
                      </a:r>
                    </a:p>
                    <a:p>
                      <a:pPr fontAlgn="base"/>
                      <a:r>
                        <a:rPr lang="es-ES" sz="1200" u="sng" strike="noStrike" dirty="0">
                          <a:solidFill>
                            <a:srgbClr val="000000"/>
                          </a:solidFill>
                          <a:effectLst/>
                          <a:latin typeface="Gill Sans MT"/>
                          <a:hlinkClick r:id="rId4"/>
                        </a:rPr>
                        <a:t>https://tramites.saime.gob.ve</a:t>
                      </a:r>
                      <a:endParaRPr lang="es-ES" sz="1200">
                        <a:effectLst/>
                        <a:latin typeface="Gill Sans MT"/>
                      </a:endParaRPr>
                    </a:p>
                    <a:p>
                      <a:pPr fontAlgn="base"/>
                      <a:r>
                        <a:rPr lang="es-ES" sz="1200" dirty="0">
                          <a:effectLst/>
                          <a:latin typeface="Gill Sans MT"/>
                        </a:rPr>
                        <a:t>Necesario disponer de un </a:t>
                      </a:r>
                      <a:r>
                        <a:rPr lang="es-ES" sz="1200" u="sng" dirty="0">
                          <a:effectLst/>
                          <a:latin typeface="Gill Sans MT"/>
                        </a:rPr>
                        <a:t>usuario </a:t>
                      </a:r>
                      <a:r>
                        <a:rPr lang="es-ES" sz="1200" u="sng" err="1">
                          <a:effectLst/>
                          <a:latin typeface="Gill Sans MT"/>
                        </a:rPr>
                        <a:t>Saime</a:t>
                      </a:r>
                      <a:r>
                        <a:rPr lang="es-ES" sz="1200" u="sng" dirty="0">
                          <a:effectLst/>
                          <a:latin typeface="Gill Sans MT"/>
                        </a:rPr>
                        <a:t>,</a:t>
                      </a:r>
                      <a:r>
                        <a:rPr lang="es-ES" sz="1200" dirty="0">
                          <a:effectLst/>
                          <a:latin typeface="Gill Sans MT"/>
                        </a:rPr>
                        <a:t> recomendable con ordenador (no móvil ni tableta)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dirty="0">
                          <a:effectLst/>
                          <a:latin typeface="Gill Sans MT"/>
                        </a:rPr>
                        <a:t>(*) el trámite Antecedentes penales, debe gestionarse en el país y sólo se apostilla en el Consulado.</a:t>
                      </a:r>
                    </a:p>
                    <a:p>
                      <a:pPr algn="just" fontAlgn="base"/>
                      <a:r>
                        <a:rPr lang="es-ES" sz="1200" dirty="0">
                          <a:effectLst/>
                          <a:latin typeface="Gill Sans MT"/>
                        </a:rPr>
                        <a:t>- Tener en cuenta que igualmente de cara a la oficina de extranjería, todavía se aplica la instrucción que exime a  los ciudadanos de Venezuela de presentar certificado de penales. </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3647755903"/>
                  </a:ext>
                </a:extLst>
              </a:tr>
            </a:tbl>
          </a:graphicData>
        </a:graphic>
      </p:graphicFrame>
      <p:pic>
        <p:nvPicPr>
          <p:cNvPr id="12" name="Imagen 11" descr="Logotipo&#10;&#10;Descripción generada automáticamente">
            <a:extLst>
              <a:ext uri="{FF2B5EF4-FFF2-40B4-BE49-F238E27FC236}">
                <a16:creationId xmlns:a16="http://schemas.microsoft.com/office/drawing/2014/main" id="{97595115-CDFD-0D5C-5CBE-B93024E454F9}"/>
              </a:ext>
            </a:extLst>
          </p:cNvPr>
          <p:cNvPicPr>
            <a:picLocks noChangeAspect="1"/>
          </p:cNvPicPr>
          <p:nvPr/>
        </p:nvPicPr>
        <p:blipFill>
          <a:blip r:embed="rId6"/>
          <a:stretch>
            <a:fillRect/>
          </a:stretch>
        </p:blipFill>
        <p:spPr>
          <a:xfrm>
            <a:off x="9943133" y="-3959"/>
            <a:ext cx="1974229" cy="1462644"/>
          </a:xfrm>
          <a:prstGeom prst="rect">
            <a:avLst/>
          </a:prstGeom>
        </p:spPr>
      </p:pic>
      <p:cxnSp>
        <p:nvCxnSpPr>
          <p:cNvPr id="14" name="Conector recto de flecha 13">
            <a:extLst>
              <a:ext uri="{FF2B5EF4-FFF2-40B4-BE49-F238E27FC236}">
                <a16:creationId xmlns:a16="http://schemas.microsoft.com/office/drawing/2014/main" id="{E1CF5CAD-73E6-7236-6B46-3B75D2A42CDB}"/>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6917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09D51401-988E-CDFB-550D-A9C5855BA51F}"/>
              </a:ext>
            </a:extLst>
          </p:cNvPr>
          <p:cNvGraphicFramePr>
            <a:graphicFrameLocks noGrp="1"/>
          </p:cNvGraphicFramePr>
          <p:nvPr>
            <p:extLst>
              <p:ext uri="{D42A27DB-BD31-4B8C-83A1-F6EECF244321}">
                <p14:modId xmlns:p14="http://schemas.microsoft.com/office/powerpoint/2010/main" val="264122619"/>
              </p:ext>
            </p:extLst>
          </p:nvPr>
        </p:nvGraphicFramePr>
        <p:xfrm>
          <a:off x="376620" y="998482"/>
          <a:ext cx="11551532" cy="5594590"/>
        </p:xfrm>
        <a:graphic>
          <a:graphicData uri="http://schemas.openxmlformats.org/drawingml/2006/table">
            <a:tbl>
              <a:tblPr firstRow="1" bandRow="1">
                <a:tableStyleId>{5C22544A-7EE6-4342-B048-85BDC9FD1C3A}</a:tableStyleId>
              </a:tblPr>
              <a:tblGrid>
                <a:gridCol w="5775766">
                  <a:extLst>
                    <a:ext uri="{9D8B030D-6E8A-4147-A177-3AD203B41FA5}">
                      <a16:colId xmlns:a16="http://schemas.microsoft.com/office/drawing/2014/main" val="3423410262"/>
                    </a:ext>
                  </a:extLst>
                </a:gridCol>
                <a:gridCol w="5775766">
                  <a:extLst>
                    <a:ext uri="{9D8B030D-6E8A-4147-A177-3AD203B41FA5}">
                      <a16:colId xmlns:a16="http://schemas.microsoft.com/office/drawing/2014/main" val="3355625866"/>
                    </a:ext>
                  </a:extLst>
                </a:gridCol>
              </a:tblGrid>
              <a:tr h="5594590">
                <a:tc>
                  <a:txBody>
                    <a:bodyPr/>
                    <a:lstStyle/>
                    <a:p>
                      <a:pPr lvl="0" algn="l">
                        <a:buNone/>
                      </a:pPr>
                      <a:r>
                        <a:rPr lang="ca-ES" sz="1200" b="1" i="0" err="1">
                          <a:solidFill>
                            <a:srgbClr val="000000"/>
                          </a:solidFill>
                          <a:effectLst/>
                          <a:latin typeface="Gill Sans MT"/>
                        </a:rPr>
                        <a:t>Requisitos</a:t>
                      </a:r>
                      <a:r>
                        <a:rPr lang="ca-ES" sz="1200" b="1" i="0" dirty="0">
                          <a:solidFill>
                            <a:srgbClr val="000000"/>
                          </a:solidFill>
                          <a:effectLst/>
                          <a:latin typeface="Gill Sans MT"/>
                        </a:rPr>
                        <a:t>: </a:t>
                      </a:r>
                      <a:endParaRPr lang="ca-ES" sz="1200" b="1" i="0">
                        <a:solidFill>
                          <a:srgbClr val="FFFFFF"/>
                        </a:solidFill>
                        <a:effectLst/>
                        <a:latin typeface="Gill Sans MT"/>
                      </a:endParaRPr>
                    </a:p>
                    <a:p>
                      <a:pPr lvl="0" algn="l">
                        <a:buNone/>
                      </a:pPr>
                      <a:r>
                        <a:rPr lang="ca-ES" sz="1200" b="0" i="0" err="1">
                          <a:solidFill>
                            <a:srgbClr val="000000"/>
                          </a:solidFill>
                          <a:effectLst/>
                          <a:latin typeface="Gill Sans MT"/>
                        </a:rPr>
                        <a:t>Venezuela</a:t>
                      </a:r>
                      <a:r>
                        <a:rPr lang="ca-ES" sz="1200" b="0" i="0" dirty="0">
                          <a:solidFill>
                            <a:srgbClr val="000000"/>
                          </a:solidFill>
                          <a:effectLst/>
                          <a:latin typeface="Gill Sans MT"/>
                        </a:rPr>
                        <a:t> en el </a:t>
                      </a:r>
                      <a:r>
                        <a:rPr lang="ca-ES" sz="1200" b="0" i="0" err="1">
                          <a:solidFill>
                            <a:srgbClr val="000000"/>
                          </a:solidFill>
                          <a:effectLst/>
                          <a:latin typeface="Gill Sans MT"/>
                        </a:rPr>
                        <a:t>extranjero</a:t>
                      </a:r>
                      <a:r>
                        <a:rPr lang="ca-ES" sz="1200" b="0" i="0" dirty="0">
                          <a:solidFill>
                            <a:srgbClr val="000000"/>
                          </a:solidFill>
                          <a:effectLst/>
                          <a:latin typeface="Gill Sans MT"/>
                        </a:rPr>
                        <a:t>, no </a:t>
                      </a:r>
                      <a:r>
                        <a:rPr lang="ca-ES" sz="1200" b="0" i="0" err="1">
                          <a:solidFill>
                            <a:srgbClr val="000000"/>
                          </a:solidFill>
                          <a:effectLst/>
                          <a:latin typeface="Gill Sans MT"/>
                        </a:rPr>
                        <a:t>hace</a:t>
                      </a:r>
                      <a:r>
                        <a:rPr lang="ca-ES" sz="1200" b="0" i="0" dirty="0">
                          <a:solidFill>
                            <a:srgbClr val="000000"/>
                          </a:solidFill>
                          <a:effectLst/>
                          <a:latin typeface="Gill Sans MT"/>
                        </a:rPr>
                        <a:t> </a:t>
                      </a:r>
                      <a:r>
                        <a:rPr lang="ca-ES" sz="1200" b="0" i="0" err="1">
                          <a:solidFill>
                            <a:srgbClr val="000000"/>
                          </a:solidFill>
                          <a:effectLst/>
                          <a:latin typeface="Gill Sans MT"/>
                        </a:rPr>
                        <a:t>Renovación</a:t>
                      </a:r>
                      <a:r>
                        <a:rPr lang="ca-ES" sz="1200" b="0" i="0" dirty="0">
                          <a:solidFill>
                            <a:srgbClr val="000000"/>
                          </a:solidFill>
                          <a:effectLst/>
                          <a:latin typeface="Gill Sans MT"/>
                        </a:rPr>
                        <a:t> </a:t>
                      </a:r>
                      <a:r>
                        <a:rPr lang="ca-ES" sz="1200" b="0" i="0" err="1">
                          <a:solidFill>
                            <a:srgbClr val="000000"/>
                          </a:solidFill>
                          <a:effectLst/>
                          <a:latin typeface="Gill Sans MT"/>
                        </a:rPr>
                        <a:t>sino</a:t>
                      </a:r>
                      <a:r>
                        <a:rPr lang="ca-ES" sz="1200" b="0" i="0" dirty="0">
                          <a:solidFill>
                            <a:srgbClr val="000000"/>
                          </a:solidFill>
                          <a:effectLst/>
                          <a:latin typeface="Gill Sans MT"/>
                        </a:rPr>
                        <a:t> una </a:t>
                      </a:r>
                      <a:r>
                        <a:rPr lang="ca-ES" sz="1200" b="0" i="0" err="1">
                          <a:solidFill>
                            <a:srgbClr val="000000"/>
                          </a:solidFill>
                          <a:effectLst/>
                          <a:latin typeface="Gill Sans MT"/>
                        </a:rPr>
                        <a:t>extensión</a:t>
                      </a:r>
                      <a:r>
                        <a:rPr lang="ca-ES" sz="1200" b="0" i="0" dirty="0">
                          <a:solidFill>
                            <a:srgbClr val="000000"/>
                          </a:solidFill>
                          <a:effectLst/>
                          <a:latin typeface="Gill Sans MT"/>
                        </a:rPr>
                        <a:t> de la </a:t>
                      </a:r>
                      <a:r>
                        <a:rPr lang="ca-ES" sz="1200" b="0" i="0" err="1">
                          <a:solidFill>
                            <a:srgbClr val="000000"/>
                          </a:solidFill>
                          <a:effectLst/>
                          <a:latin typeface="Gill Sans MT"/>
                        </a:rPr>
                        <a:t>vigencia</a:t>
                      </a:r>
                      <a:r>
                        <a:rPr lang="ca-ES" sz="1200" b="0" i="0" dirty="0">
                          <a:solidFill>
                            <a:srgbClr val="000000"/>
                          </a:solidFill>
                          <a:effectLst/>
                          <a:latin typeface="Gill Sans MT"/>
                        </a:rPr>
                        <a:t> del </a:t>
                      </a:r>
                      <a:r>
                        <a:rPr lang="ca-ES" sz="1200" b="0" i="0" err="1">
                          <a:solidFill>
                            <a:srgbClr val="000000"/>
                          </a:solidFill>
                          <a:effectLst/>
                          <a:latin typeface="Gill Sans MT"/>
                        </a:rPr>
                        <a:t>Pasaporte</a:t>
                      </a:r>
                      <a:r>
                        <a:rPr lang="ca-ES" sz="1200" b="0" i="0" dirty="0">
                          <a:solidFill>
                            <a:srgbClr val="000000"/>
                          </a:solidFill>
                          <a:effectLst/>
                          <a:latin typeface="Gill Sans MT"/>
                        </a:rPr>
                        <a:t> (por 05 </a:t>
                      </a:r>
                      <a:r>
                        <a:rPr lang="ca-ES" sz="1200" b="0" i="0" err="1">
                          <a:solidFill>
                            <a:srgbClr val="000000"/>
                          </a:solidFill>
                          <a:effectLst/>
                          <a:latin typeface="Gill Sans MT"/>
                        </a:rPr>
                        <a:t>años</a:t>
                      </a:r>
                      <a:r>
                        <a:rPr lang="ca-ES" sz="1200" b="0" i="0" dirty="0">
                          <a:solidFill>
                            <a:srgbClr val="000000"/>
                          </a:solidFill>
                          <a:effectLst/>
                          <a:latin typeface="Gill Sans MT"/>
                        </a:rPr>
                        <a:t>).</a:t>
                      </a:r>
                      <a:endParaRPr lang="ca-ES" sz="1200" b="1" i="0">
                        <a:solidFill>
                          <a:srgbClr val="FFFFFF"/>
                        </a:solidFill>
                        <a:effectLst/>
                        <a:latin typeface="Gill Sans MT"/>
                      </a:endParaRPr>
                    </a:p>
                    <a:p>
                      <a:pPr lvl="0" algn="l">
                        <a:buNone/>
                      </a:pPr>
                      <a:r>
                        <a:rPr lang="ca-ES" sz="1200" b="0" i="0" dirty="0">
                          <a:solidFill>
                            <a:srgbClr val="000000"/>
                          </a:solidFill>
                          <a:effectLst/>
                          <a:latin typeface="Gill Sans MT"/>
                        </a:rPr>
                        <a:t>La </a:t>
                      </a:r>
                      <a:r>
                        <a:rPr lang="ca-ES" sz="1200" b="0" i="0" dirty="0" err="1">
                          <a:solidFill>
                            <a:srgbClr val="000000"/>
                          </a:solidFill>
                          <a:effectLst/>
                          <a:latin typeface="Gill Sans MT"/>
                        </a:rPr>
                        <a:t>Renovación</a:t>
                      </a:r>
                      <a:r>
                        <a:rPr lang="ca-ES" sz="1200" b="0" i="0" dirty="0">
                          <a:solidFill>
                            <a:srgbClr val="000000"/>
                          </a:solidFill>
                          <a:effectLst/>
                          <a:latin typeface="Gill Sans MT"/>
                        </a:rPr>
                        <a:t> es igual a </a:t>
                      </a:r>
                      <a:r>
                        <a:rPr lang="ca-ES" sz="1200" b="0" i="0" dirty="0" err="1">
                          <a:solidFill>
                            <a:srgbClr val="000000"/>
                          </a:solidFill>
                          <a:effectLst/>
                          <a:latin typeface="Gill Sans MT"/>
                        </a:rPr>
                        <a:t>extensión</a:t>
                      </a:r>
                      <a:r>
                        <a:rPr lang="ca-ES" sz="1200" b="0" i="0" dirty="0">
                          <a:solidFill>
                            <a:srgbClr val="000000"/>
                          </a:solidFill>
                          <a:effectLst/>
                          <a:latin typeface="Gill Sans MT"/>
                        </a:rPr>
                        <a:t> de la </a:t>
                      </a:r>
                      <a:r>
                        <a:rPr lang="ca-ES" sz="1200" b="0" i="0" dirty="0" err="1">
                          <a:solidFill>
                            <a:srgbClr val="000000"/>
                          </a:solidFill>
                          <a:effectLst/>
                          <a:latin typeface="Gill Sans MT"/>
                        </a:rPr>
                        <a:t>vigencia</a:t>
                      </a:r>
                      <a:r>
                        <a:rPr lang="ca-ES" sz="1200" b="0" i="0" dirty="0">
                          <a:solidFill>
                            <a:srgbClr val="000000"/>
                          </a:solidFill>
                          <a:effectLst/>
                          <a:latin typeface="Gill Sans MT"/>
                        </a:rPr>
                        <a:t> del </a:t>
                      </a:r>
                      <a:r>
                        <a:rPr lang="ca-ES" sz="1200" b="0" i="0" dirty="0" err="1">
                          <a:solidFill>
                            <a:srgbClr val="000000"/>
                          </a:solidFill>
                          <a:effectLst/>
                          <a:latin typeface="Gill Sans MT"/>
                        </a:rPr>
                        <a:t>Pasaporte</a:t>
                      </a:r>
                      <a:r>
                        <a:rPr lang="ca-ES" sz="1200" b="0" i="0" dirty="0">
                          <a:solidFill>
                            <a:srgbClr val="000000"/>
                          </a:solidFill>
                          <a:effectLst/>
                          <a:latin typeface="Gill Sans MT"/>
                        </a:rPr>
                        <a:t> (por 05 </a:t>
                      </a:r>
                      <a:r>
                        <a:rPr lang="ca-ES" sz="1200" b="0" i="0" dirty="0" err="1">
                          <a:solidFill>
                            <a:srgbClr val="000000"/>
                          </a:solidFill>
                          <a:effectLst/>
                          <a:latin typeface="Gill Sans MT"/>
                        </a:rPr>
                        <a:t>años</a:t>
                      </a:r>
                      <a:r>
                        <a:rPr lang="ca-ES" sz="1200" b="0" i="0" dirty="0">
                          <a:solidFill>
                            <a:srgbClr val="000000"/>
                          </a:solidFill>
                          <a:effectLst/>
                          <a:latin typeface="Gill Sans MT"/>
                        </a:rPr>
                        <a:t>), a partir de </a:t>
                      </a:r>
                      <a:r>
                        <a:rPr lang="ca-ES" sz="1200" b="0" i="0" dirty="0" err="1">
                          <a:solidFill>
                            <a:srgbClr val="000000"/>
                          </a:solidFill>
                          <a:effectLst/>
                          <a:latin typeface="Gill Sans MT"/>
                        </a:rPr>
                        <a:t>fecha</a:t>
                      </a:r>
                      <a:r>
                        <a:rPr lang="ca-ES" sz="1200" b="0" i="0" dirty="0">
                          <a:solidFill>
                            <a:srgbClr val="000000"/>
                          </a:solidFill>
                          <a:effectLst/>
                          <a:latin typeface="Gill Sans MT"/>
                        </a:rPr>
                        <a:t> de </a:t>
                      </a:r>
                      <a:r>
                        <a:rPr lang="ca-ES" sz="1200" b="0" i="0" dirty="0" err="1">
                          <a:solidFill>
                            <a:srgbClr val="000000"/>
                          </a:solidFill>
                          <a:effectLst/>
                          <a:latin typeface="Gill Sans MT"/>
                        </a:rPr>
                        <a:t>impresión</a:t>
                      </a:r>
                      <a:r>
                        <a:rPr lang="ca-ES" sz="1200" b="0" i="0" dirty="0">
                          <a:solidFill>
                            <a:srgbClr val="000000"/>
                          </a:solidFill>
                          <a:effectLst/>
                          <a:latin typeface="Gill Sans MT"/>
                        </a:rPr>
                        <a:t>. El documento </a:t>
                      </a:r>
                      <a:r>
                        <a:rPr lang="ca-ES" sz="1200" b="0" i="0" dirty="0" err="1">
                          <a:solidFill>
                            <a:srgbClr val="000000"/>
                          </a:solidFill>
                          <a:effectLst/>
                          <a:latin typeface="Gill Sans MT"/>
                        </a:rPr>
                        <a:t>consiste</a:t>
                      </a:r>
                      <a:r>
                        <a:rPr lang="ca-ES" sz="1200" b="0" i="0" dirty="0">
                          <a:solidFill>
                            <a:srgbClr val="000000"/>
                          </a:solidFill>
                          <a:effectLst/>
                          <a:latin typeface="Gill Sans MT"/>
                        </a:rPr>
                        <a:t> en una </a:t>
                      </a:r>
                      <a:r>
                        <a:rPr lang="ca-ES" sz="1200" b="0" i="0" dirty="0" err="1">
                          <a:solidFill>
                            <a:srgbClr val="000000"/>
                          </a:solidFill>
                          <a:effectLst/>
                          <a:latin typeface="Gill Sans MT"/>
                        </a:rPr>
                        <a:t>calcomanía</a:t>
                      </a:r>
                      <a:r>
                        <a:rPr lang="ca-ES" sz="1200" b="0" i="0" dirty="0">
                          <a:solidFill>
                            <a:srgbClr val="000000"/>
                          </a:solidFill>
                          <a:effectLst/>
                          <a:latin typeface="Gill Sans MT"/>
                        </a:rPr>
                        <a:t> oficial con </a:t>
                      </a:r>
                      <a:r>
                        <a:rPr lang="ca-ES" sz="1200" b="0" i="0" dirty="0" err="1">
                          <a:solidFill>
                            <a:srgbClr val="000000"/>
                          </a:solidFill>
                          <a:effectLst/>
                          <a:latin typeface="Gill Sans MT"/>
                        </a:rPr>
                        <a:t>elementos</a:t>
                      </a:r>
                      <a:r>
                        <a:rPr lang="ca-ES" sz="1200" b="0" i="0" dirty="0">
                          <a:solidFill>
                            <a:srgbClr val="000000"/>
                          </a:solidFill>
                          <a:effectLst/>
                          <a:latin typeface="Gill Sans MT"/>
                        </a:rPr>
                        <a:t> de </a:t>
                      </a:r>
                      <a:r>
                        <a:rPr lang="ca-ES" sz="1200" b="0" i="0" dirty="0" err="1">
                          <a:solidFill>
                            <a:srgbClr val="000000"/>
                          </a:solidFill>
                          <a:effectLst/>
                          <a:latin typeface="Gill Sans MT"/>
                        </a:rPr>
                        <a:t>seguridad</a:t>
                      </a:r>
                      <a:r>
                        <a:rPr lang="ca-ES" sz="1200" b="0" i="0" dirty="0">
                          <a:solidFill>
                            <a:srgbClr val="000000"/>
                          </a:solidFill>
                          <a:effectLst/>
                          <a:latin typeface="Gill Sans MT"/>
                        </a:rPr>
                        <a:t>, y los </a:t>
                      </a:r>
                      <a:r>
                        <a:rPr lang="ca-ES" sz="1200" b="0" i="0" dirty="0" err="1">
                          <a:solidFill>
                            <a:srgbClr val="000000"/>
                          </a:solidFill>
                          <a:effectLst/>
                          <a:latin typeface="Gill Sans MT"/>
                        </a:rPr>
                        <a:t>datos</a:t>
                      </a:r>
                      <a:r>
                        <a:rPr lang="ca-ES" sz="1200" b="0" i="0" dirty="0">
                          <a:solidFill>
                            <a:srgbClr val="000000"/>
                          </a:solidFill>
                          <a:effectLst/>
                          <a:latin typeface="Gill Sans MT"/>
                        </a:rPr>
                        <a:t> del </a:t>
                      </a:r>
                      <a:r>
                        <a:rPr lang="ca-ES" sz="1200" b="0" i="0" dirty="0" err="1">
                          <a:solidFill>
                            <a:srgbClr val="000000"/>
                          </a:solidFill>
                          <a:effectLst/>
                          <a:latin typeface="Gill Sans MT"/>
                        </a:rPr>
                        <a:t>Pasaporte</a:t>
                      </a:r>
                      <a:r>
                        <a:rPr lang="ca-ES" sz="1200" b="0" i="0" dirty="0">
                          <a:solidFill>
                            <a:srgbClr val="000000"/>
                          </a:solidFill>
                          <a:effectLst/>
                          <a:latin typeface="Gill Sans MT"/>
                        </a:rPr>
                        <a:t> </a:t>
                      </a:r>
                      <a:r>
                        <a:rPr lang="ca-ES" sz="1200" b="0" i="0" dirty="0" err="1">
                          <a:solidFill>
                            <a:srgbClr val="000000"/>
                          </a:solidFill>
                          <a:effectLst/>
                          <a:latin typeface="Gill Sans MT"/>
                        </a:rPr>
                        <a:t>prorrogado</a:t>
                      </a:r>
                      <a:r>
                        <a:rPr lang="ca-ES" sz="1200" b="0" i="0" dirty="0">
                          <a:solidFill>
                            <a:srgbClr val="000000"/>
                          </a:solidFill>
                          <a:effectLst/>
                          <a:latin typeface="Gill Sans MT"/>
                        </a:rPr>
                        <a:t> y  del </a:t>
                      </a:r>
                      <a:r>
                        <a:rPr lang="ca-ES" sz="1200" b="0" i="0" dirty="0" err="1">
                          <a:solidFill>
                            <a:srgbClr val="000000"/>
                          </a:solidFill>
                          <a:effectLst/>
                          <a:latin typeface="Gill Sans MT"/>
                        </a:rPr>
                        <a:t>ciudadano</a:t>
                      </a:r>
                      <a:r>
                        <a:rPr lang="ca-ES" sz="1200" b="0" i="0" dirty="0">
                          <a:solidFill>
                            <a:srgbClr val="000000"/>
                          </a:solidFill>
                          <a:effectLst/>
                          <a:latin typeface="Gill Sans MT"/>
                        </a:rPr>
                        <a:t>.  </a:t>
                      </a:r>
                      <a:r>
                        <a:rPr lang="ca-ES" sz="1200" b="0" i="0" dirty="0" err="1">
                          <a:solidFill>
                            <a:srgbClr val="000000"/>
                          </a:solidFill>
                          <a:effectLst/>
                          <a:latin typeface="Gill Sans MT"/>
                        </a:rPr>
                        <a:t>Consulte</a:t>
                      </a:r>
                      <a:r>
                        <a:rPr lang="ca-ES" sz="1200" b="0" i="0" dirty="0">
                          <a:solidFill>
                            <a:srgbClr val="000000"/>
                          </a:solidFill>
                          <a:effectLst/>
                          <a:latin typeface="Gill Sans MT"/>
                        </a:rPr>
                        <a:t> las </a:t>
                      </a:r>
                      <a:r>
                        <a:rPr lang="ca-ES" sz="1200" b="0" i="0" dirty="0" err="1">
                          <a:solidFill>
                            <a:srgbClr val="000000"/>
                          </a:solidFill>
                          <a:effectLst/>
                          <a:latin typeface="Gill Sans MT"/>
                        </a:rPr>
                        <a:t>normas</a:t>
                      </a:r>
                      <a:r>
                        <a:rPr lang="ca-ES" sz="1200" b="0" i="0" dirty="0">
                          <a:solidFill>
                            <a:srgbClr val="000000"/>
                          </a:solidFill>
                          <a:effectLst/>
                          <a:latin typeface="Gill Sans MT"/>
                        </a:rPr>
                        <a:t> sobre la </a:t>
                      </a:r>
                      <a:r>
                        <a:rPr lang="ca-ES" sz="1200" b="0" i="0" dirty="0" err="1">
                          <a:solidFill>
                            <a:srgbClr val="000000"/>
                          </a:solidFill>
                          <a:effectLst/>
                          <a:latin typeface="Gill Sans MT"/>
                        </a:rPr>
                        <a:t>prórroga</a:t>
                      </a:r>
                      <a:r>
                        <a:rPr lang="ca-ES" sz="1200" b="0" i="0" dirty="0">
                          <a:solidFill>
                            <a:srgbClr val="000000"/>
                          </a:solidFill>
                          <a:effectLst/>
                          <a:latin typeface="Gill Sans MT"/>
                        </a:rPr>
                        <a:t> del </a:t>
                      </a:r>
                      <a:r>
                        <a:rPr lang="ca-ES" sz="1200" b="0" i="0" dirty="0" err="1">
                          <a:solidFill>
                            <a:srgbClr val="000000"/>
                          </a:solidFill>
                          <a:effectLst/>
                          <a:latin typeface="Gill Sans MT"/>
                        </a:rPr>
                        <a:t>Pasaporte</a:t>
                      </a:r>
                      <a:r>
                        <a:rPr lang="ca-ES" sz="1200" b="0" i="0" dirty="0">
                          <a:solidFill>
                            <a:srgbClr val="000000"/>
                          </a:solidFill>
                          <a:effectLst/>
                          <a:latin typeface="Gill Sans MT"/>
                        </a:rPr>
                        <a:t> a través del: (</a:t>
                      </a:r>
                      <a:r>
                        <a:rPr lang="ca-ES" sz="1200" b="0" i="0" u="sng" strike="noStrike" dirty="0">
                          <a:solidFill>
                            <a:srgbClr val="000000"/>
                          </a:solidFill>
                          <a:effectLst/>
                          <a:latin typeface="Gill Sans MT"/>
                          <a:hlinkClick r:id="rId2"/>
                        </a:rPr>
                        <a:t>https://tramites.saime.gob.ve)</a:t>
                      </a:r>
                      <a:r>
                        <a:rPr lang="ca-ES" sz="1200" b="0" i="0" dirty="0">
                          <a:solidFill>
                            <a:srgbClr val="000000"/>
                          </a:solidFill>
                          <a:effectLst/>
                          <a:latin typeface="Gill Sans MT"/>
                        </a:rPr>
                        <a:t> y pago la </a:t>
                      </a:r>
                      <a:r>
                        <a:rPr lang="ca-ES" sz="1200" b="0" i="0" dirty="0" err="1">
                          <a:solidFill>
                            <a:srgbClr val="000000"/>
                          </a:solidFill>
                          <a:effectLst/>
                          <a:latin typeface="Gill Sans MT"/>
                        </a:rPr>
                        <a:t>tasa</a:t>
                      </a:r>
                      <a:r>
                        <a:rPr lang="ca-ES" sz="1200" b="0" i="0" dirty="0">
                          <a:solidFill>
                            <a:srgbClr val="000000"/>
                          </a:solidFill>
                          <a:effectLst/>
                          <a:latin typeface="Gill Sans MT"/>
                        </a:rPr>
                        <a:t> </a:t>
                      </a:r>
                      <a:r>
                        <a:rPr lang="ca-ES" sz="1200" b="0" i="0" dirty="0" err="1">
                          <a:solidFill>
                            <a:srgbClr val="000000"/>
                          </a:solidFill>
                          <a:effectLst/>
                          <a:latin typeface="Gill Sans MT"/>
                        </a:rPr>
                        <a:t>correspondiente</a:t>
                      </a:r>
                      <a:r>
                        <a:rPr lang="ca-ES" sz="1200" b="0" i="0" dirty="0">
                          <a:solidFill>
                            <a:srgbClr val="000000"/>
                          </a:solidFill>
                          <a:effectLst/>
                          <a:latin typeface="Gill Sans MT"/>
                        </a:rPr>
                        <a:t>.</a:t>
                      </a:r>
                      <a:endParaRPr lang="ca-ES" sz="1200" b="1" i="0">
                        <a:solidFill>
                          <a:srgbClr val="FFFFFF"/>
                        </a:solidFill>
                        <a:effectLst/>
                        <a:latin typeface="Gill Sans MT"/>
                      </a:endParaRPr>
                    </a:p>
                    <a:p>
                      <a:pPr marL="342900" lvl="0" indent="-342900" algn="l">
                        <a:buFont typeface="Arial" panose="020B0604020202020204" pitchFamily="34" charset="0"/>
                        <a:buChar char="•"/>
                      </a:pPr>
                      <a:r>
                        <a:rPr lang="ca-ES" sz="1200" b="1" i="0" u="sng" dirty="0">
                          <a:solidFill>
                            <a:srgbClr val="000000"/>
                          </a:solidFill>
                          <a:effectLst/>
                          <a:latin typeface="Gill Sans MT"/>
                        </a:rPr>
                        <a:t>PASAPORTE:</a:t>
                      </a:r>
                      <a:endParaRPr lang="ca-ES" sz="1200" b="1" i="0">
                        <a:solidFill>
                          <a:srgbClr val="FFFFFF"/>
                        </a:solidFill>
                        <a:effectLst/>
                        <a:latin typeface="Gill Sans MT"/>
                      </a:endParaRPr>
                    </a:p>
                    <a:p>
                      <a:pPr marL="342900" lvl="0" indent="-342900" algn="l">
                        <a:buFont typeface="Arial" panose="020B0604020202020204" pitchFamily="34" charset="0"/>
                        <a:buChar char="•"/>
                      </a:pPr>
                      <a:r>
                        <a:rPr lang="ca-ES" sz="1200" b="1" i="0" u="sng" dirty="0">
                          <a:solidFill>
                            <a:srgbClr val="000000"/>
                          </a:solidFill>
                          <a:effectLst/>
                          <a:latin typeface="Gill Sans MT"/>
                        </a:rPr>
                        <a:t>EXPEDICIÓN / RENOVACIÓN:</a:t>
                      </a:r>
                      <a:endParaRPr lang="ca-ES" sz="1200" b="1" i="0">
                        <a:solidFill>
                          <a:srgbClr val="FFFFFF"/>
                        </a:solidFill>
                        <a:effectLst/>
                        <a:latin typeface="Gill Sans MT"/>
                      </a:endParaRPr>
                    </a:p>
                    <a:p>
                      <a:pPr lvl="0" algn="l">
                        <a:buNone/>
                      </a:pPr>
                      <a:r>
                        <a:rPr lang="ca-ES" sz="1200" b="1" i="0" u="none" strike="noStrike" dirty="0">
                          <a:solidFill>
                            <a:srgbClr val="000000"/>
                          </a:solidFill>
                          <a:effectLst/>
                          <a:latin typeface="Gill Sans MT"/>
                        </a:rPr>
                        <a:t>Paso 1 – </a:t>
                      </a:r>
                      <a:r>
                        <a:rPr lang="ca-ES" sz="1200" b="1" i="0" u="none" strike="noStrike" err="1">
                          <a:solidFill>
                            <a:srgbClr val="000000"/>
                          </a:solidFill>
                          <a:effectLst/>
                          <a:latin typeface="Gill Sans MT"/>
                        </a:rPr>
                        <a:t>Solicitar</a:t>
                      </a:r>
                      <a:r>
                        <a:rPr lang="ca-ES" sz="1200" b="1" i="0" u="none" strike="noStrike" dirty="0">
                          <a:solidFill>
                            <a:srgbClr val="000000"/>
                          </a:solidFill>
                          <a:effectLst/>
                          <a:latin typeface="Gill Sans MT"/>
                        </a:rPr>
                        <a:t> la CITA:</a:t>
                      </a:r>
                      <a:endParaRPr lang="ca-ES" sz="1200" b="1" i="0">
                        <a:solidFill>
                          <a:srgbClr val="FFFFFF"/>
                        </a:solidFill>
                        <a:effectLst/>
                        <a:latin typeface="Gill Sans MT"/>
                      </a:endParaRPr>
                    </a:p>
                    <a:p>
                      <a:pPr marL="342900" lvl="0" indent="-342900" algn="l">
                        <a:buFont typeface="Arial" panose="020B0604020202020204" pitchFamily="34" charset="0"/>
                        <a:buChar char="•"/>
                      </a:pPr>
                      <a:r>
                        <a:rPr lang="ca-ES" sz="1200" b="0" i="0" u="none" strike="noStrike" dirty="0">
                          <a:solidFill>
                            <a:srgbClr val="000000"/>
                          </a:solidFill>
                          <a:effectLst/>
                          <a:latin typeface="Gill Sans MT"/>
                        </a:rPr>
                        <a:t>Iniciar </a:t>
                      </a:r>
                      <a:r>
                        <a:rPr lang="ca-ES" sz="1200" b="0" i="0" u="none" strike="noStrike" err="1">
                          <a:solidFill>
                            <a:srgbClr val="000000"/>
                          </a:solidFill>
                          <a:effectLst/>
                          <a:latin typeface="Gill Sans MT"/>
                        </a:rPr>
                        <a:t>sesión</a:t>
                      </a:r>
                      <a:r>
                        <a:rPr lang="ca-ES" sz="1200" b="0" i="0" u="none" strike="noStrike" dirty="0">
                          <a:solidFill>
                            <a:srgbClr val="000000"/>
                          </a:solidFill>
                          <a:effectLst/>
                          <a:latin typeface="Gill Sans MT"/>
                        </a:rPr>
                        <a:t> en el portal del </a:t>
                      </a:r>
                      <a:r>
                        <a:rPr lang="ca-ES" sz="1200" b="1" i="0" u="none" strike="noStrike" err="1">
                          <a:solidFill>
                            <a:srgbClr val="000000"/>
                          </a:solidFill>
                          <a:effectLst/>
                          <a:latin typeface="Gill Sans MT"/>
                        </a:rPr>
                        <a:t>Saime</a:t>
                      </a:r>
                      <a:r>
                        <a:rPr lang="ca-ES" sz="1200" b="1" i="0" u="none" strike="noStrike" dirty="0">
                          <a:solidFill>
                            <a:srgbClr val="000000"/>
                          </a:solidFill>
                          <a:effectLst/>
                          <a:latin typeface="Gill Sans MT"/>
                        </a:rPr>
                        <a:t> </a:t>
                      </a:r>
                      <a:r>
                        <a:rPr lang="ca-ES" sz="1200" b="0" i="0" u="none" strike="noStrike" dirty="0">
                          <a:solidFill>
                            <a:srgbClr val="000000"/>
                          </a:solidFill>
                          <a:effectLst/>
                          <a:latin typeface="Gill Sans MT"/>
                        </a:rPr>
                        <a:t>a través del </a:t>
                      </a:r>
                      <a:r>
                        <a:rPr lang="ca-ES" sz="1200" b="0" i="0" u="none" strike="noStrike" err="1">
                          <a:solidFill>
                            <a:srgbClr val="000000"/>
                          </a:solidFill>
                          <a:effectLst/>
                          <a:latin typeface="Gill Sans MT"/>
                        </a:rPr>
                        <a:t>siguiente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enlace</a:t>
                      </a:r>
                      <a:r>
                        <a:rPr lang="ca-ES" sz="1200" b="0" i="0" u="none" strike="noStrike" dirty="0">
                          <a:solidFill>
                            <a:srgbClr val="000000"/>
                          </a:solidFill>
                          <a:effectLst/>
                          <a:latin typeface="Gill Sans MT"/>
                        </a:rPr>
                        <a:t>: (</a:t>
                      </a:r>
                      <a:r>
                        <a:rPr lang="ca-ES" sz="1200" b="0" i="0" u="sng" strike="noStrike" dirty="0">
                          <a:solidFill>
                            <a:srgbClr val="000000"/>
                          </a:solidFill>
                          <a:effectLst/>
                          <a:latin typeface="Gill Sans MT"/>
                          <a:hlinkClick r:id="rId2"/>
                        </a:rPr>
                        <a:t>https://tramites.saime.gob.ve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También</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puede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hacerlo</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accediendo</a:t>
                      </a:r>
                      <a:r>
                        <a:rPr lang="ca-ES" sz="1200" b="0" i="0" u="none" strike="noStrike" dirty="0">
                          <a:solidFill>
                            <a:srgbClr val="000000"/>
                          </a:solidFill>
                          <a:effectLst/>
                          <a:latin typeface="Gill Sans MT"/>
                        </a:rPr>
                        <a:t> a la </a:t>
                      </a:r>
                      <a:r>
                        <a:rPr lang="ca-ES" sz="1200" b="0" i="0" u="none" strike="noStrike" err="1">
                          <a:solidFill>
                            <a:srgbClr val="000000"/>
                          </a:solidFill>
                          <a:effectLst/>
                          <a:latin typeface="Gill Sans MT"/>
                        </a:rPr>
                        <a:t>página</a:t>
                      </a:r>
                      <a:r>
                        <a:rPr lang="ca-ES" sz="1200" b="0" i="0" u="none" strike="noStrike" dirty="0">
                          <a:solidFill>
                            <a:srgbClr val="000000"/>
                          </a:solidFill>
                          <a:effectLst/>
                          <a:latin typeface="Gill Sans MT"/>
                        </a:rPr>
                        <a:t> del </a:t>
                      </a:r>
                      <a:r>
                        <a:rPr lang="ca-ES" sz="1200" b="0" i="0" u="none" strike="noStrike" err="1">
                          <a:solidFill>
                            <a:srgbClr val="000000"/>
                          </a:solidFill>
                          <a:effectLst/>
                          <a:latin typeface="Gill Sans MT"/>
                        </a:rPr>
                        <a:t>Saime</a:t>
                      </a:r>
                      <a:r>
                        <a:rPr lang="ca-ES" sz="1200" b="0" i="0" u="none" strike="noStrike" dirty="0">
                          <a:solidFill>
                            <a:srgbClr val="000000"/>
                          </a:solidFill>
                          <a:effectLst/>
                          <a:latin typeface="Gill Sans MT"/>
                        </a:rPr>
                        <a:t> (</a:t>
                      </a:r>
                      <a:r>
                        <a:rPr lang="ca-ES" sz="1200" b="0" i="0" u="sng" strike="noStrike" dirty="0">
                          <a:solidFill>
                            <a:srgbClr val="000000"/>
                          </a:solidFill>
                          <a:effectLst/>
                          <a:latin typeface="Gill Sans MT"/>
                          <a:hlinkClick r:id="rId3"/>
                        </a:rPr>
                        <a:t>http://saime.gob.ve</a:t>
                      </a:r>
                      <a:r>
                        <a:rPr lang="ca-ES" sz="1200" b="0" i="0" u="none" strike="noStrike" dirty="0">
                          <a:solidFill>
                            <a:srgbClr val="000000"/>
                          </a:solidFill>
                          <a:effectLst/>
                          <a:latin typeface="Gill Sans MT"/>
                        </a:rPr>
                        <a:t>) y </a:t>
                      </a:r>
                      <a:r>
                        <a:rPr lang="ca-ES" sz="1200" b="0" i="0" u="none" strike="noStrike" err="1">
                          <a:solidFill>
                            <a:srgbClr val="000000"/>
                          </a:solidFill>
                          <a:effectLst/>
                          <a:latin typeface="Gill Sans MT"/>
                        </a:rPr>
                        <a:t>seleccionando</a:t>
                      </a:r>
                      <a:r>
                        <a:rPr lang="ca-ES" sz="1200" b="0" i="0" u="none" strike="noStrike" dirty="0">
                          <a:solidFill>
                            <a:srgbClr val="000000"/>
                          </a:solidFill>
                          <a:effectLst/>
                          <a:latin typeface="Gill Sans MT"/>
                        </a:rPr>
                        <a:t> </a:t>
                      </a:r>
                      <a:r>
                        <a:rPr lang="ca-ES" sz="1200" b="1" i="0" u="none" strike="noStrike" dirty="0">
                          <a:solidFill>
                            <a:srgbClr val="000000"/>
                          </a:solidFill>
                          <a:effectLst/>
                          <a:latin typeface="Gill Sans MT"/>
                        </a:rPr>
                        <a:t>«</a:t>
                      </a:r>
                      <a:r>
                        <a:rPr lang="ca-ES" sz="1200" b="1" i="0" u="none" strike="noStrike" err="1">
                          <a:solidFill>
                            <a:srgbClr val="000000"/>
                          </a:solidFill>
                          <a:effectLst/>
                          <a:latin typeface="Gill Sans MT"/>
                        </a:rPr>
                        <a:t>Solicitud</a:t>
                      </a:r>
                      <a:r>
                        <a:rPr lang="ca-ES" sz="1200" b="1" i="0" u="none" strike="noStrike" dirty="0">
                          <a:solidFill>
                            <a:srgbClr val="000000"/>
                          </a:solidFill>
                          <a:effectLst/>
                          <a:latin typeface="Gill Sans MT"/>
                        </a:rPr>
                        <a:t> </a:t>
                      </a:r>
                      <a:r>
                        <a:rPr lang="ca-ES" sz="1200" b="1" i="0" u="none" strike="noStrike" err="1">
                          <a:solidFill>
                            <a:srgbClr val="000000"/>
                          </a:solidFill>
                          <a:effectLst/>
                          <a:latin typeface="Gill Sans MT"/>
                        </a:rPr>
                        <a:t>Trámites</a:t>
                      </a:r>
                      <a:r>
                        <a:rPr lang="ca-ES" sz="1200" b="1" i="0" u="none" strike="noStrike" dirty="0">
                          <a:solidFill>
                            <a:srgbClr val="000000"/>
                          </a:solidFill>
                          <a:effectLst/>
                          <a:latin typeface="Gill Sans MT"/>
                        </a:rPr>
                        <a:t> de </a:t>
                      </a:r>
                      <a:r>
                        <a:rPr lang="ca-ES" sz="1200" b="1" i="0" u="none" strike="noStrike" err="1">
                          <a:solidFill>
                            <a:srgbClr val="000000"/>
                          </a:solidFill>
                          <a:effectLst/>
                          <a:latin typeface="Gill Sans MT"/>
                        </a:rPr>
                        <a:t>Pasaporte</a:t>
                      </a:r>
                      <a:r>
                        <a:rPr lang="ca-ES" sz="1200" b="1" i="0" u="none" strike="noStrike" dirty="0">
                          <a:solidFill>
                            <a:srgbClr val="000000"/>
                          </a:solidFill>
                          <a:effectLst/>
                          <a:latin typeface="Gill Sans MT"/>
                        </a:rPr>
                        <a:t>»</a:t>
                      </a:r>
                      <a:r>
                        <a:rPr lang="ca-ES" sz="1200" b="0" i="0" u="none" strike="noStrike" dirty="0">
                          <a:solidFill>
                            <a:srgbClr val="000000"/>
                          </a:solidFill>
                          <a:effectLst/>
                          <a:latin typeface="Gill Sans MT"/>
                        </a:rPr>
                        <a:t>. En el caso de </a:t>
                      </a:r>
                      <a:r>
                        <a:rPr lang="ca-ES" sz="1200" b="0" i="0" u="none" strike="noStrike" err="1">
                          <a:solidFill>
                            <a:srgbClr val="000000"/>
                          </a:solidFill>
                          <a:effectLst/>
                          <a:latin typeface="Gill Sans MT"/>
                        </a:rPr>
                        <a:t>niños</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niñas</a:t>
                      </a:r>
                      <a:r>
                        <a:rPr lang="ca-ES" sz="1200" b="0" i="0" u="none" strike="noStrike" dirty="0">
                          <a:solidFill>
                            <a:srgbClr val="000000"/>
                          </a:solidFill>
                          <a:effectLst/>
                          <a:latin typeface="Gill Sans MT"/>
                        </a:rPr>
                        <a:t> y </a:t>
                      </a:r>
                      <a:r>
                        <a:rPr lang="ca-ES" sz="1200" b="0" i="0" u="none" strike="noStrike" err="1">
                          <a:solidFill>
                            <a:srgbClr val="000000"/>
                          </a:solidFill>
                          <a:effectLst/>
                          <a:latin typeface="Gill Sans MT"/>
                        </a:rPr>
                        <a:t>adolescentes</a:t>
                      </a:r>
                      <a:r>
                        <a:rPr lang="ca-ES" sz="1200" b="0" i="0" u="none" strike="noStrike" dirty="0">
                          <a:solidFill>
                            <a:srgbClr val="000000"/>
                          </a:solidFill>
                          <a:effectLst/>
                          <a:latin typeface="Gill Sans MT"/>
                        </a:rPr>
                        <a:t>, el </a:t>
                      </a:r>
                      <a:r>
                        <a:rPr lang="ca-ES" sz="1200" b="0" i="0" u="none" strike="noStrike" err="1">
                          <a:solidFill>
                            <a:srgbClr val="000000"/>
                          </a:solidFill>
                          <a:effectLst/>
                          <a:latin typeface="Gill Sans MT"/>
                        </a:rPr>
                        <a:t>padre</a:t>
                      </a:r>
                      <a:r>
                        <a:rPr lang="ca-ES" sz="1200" b="0" i="0" u="none" strike="noStrike" dirty="0">
                          <a:solidFill>
                            <a:srgbClr val="000000"/>
                          </a:solidFill>
                          <a:effectLst/>
                          <a:latin typeface="Gill Sans MT"/>
                        </a:rPr>
                        <a:t> o la </a:t>
                      </a:r>
                      <a:r>
                        <a:rPr lang="ca-ES" sz="1200" b="0" i="0" u="none" strike="noStrike" err="1">
                          <a:solidFill>
                            <a:srgbClr val="000000"/>
                          </a:solidFill>
                          <a:effectLst/>
                          <a:latin typeface="Gill Sans MT"/>
                        </a:rPr>
                        <a:t>madre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puede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hacer</a:t>
                      </a:r>
                      <a:r>
                        <a:rPr lang="ca-ES" sz="1200" b="0" i="0" u="none" strike="noStrike" dirty="0">
                          <a:solidFill>
                            <a:srgbClr val="000000"/>
                          </a:solidFill>
                          <a:effectLst/>
                          <a:latin typeface="Gill Sans MT"/>
                        </a:rPr>
                        <a:t> la </a:t>
                      </a:r>
                      <a:r>
                        <a:rPr lang="ca-ES" sz="1200" b="0" i="0" u="none" strike="noStrike" err="1">
                          <a:solidFill>
                            <a:srgbClr val="000000"/>
                          </a:solidFill>
                          <a:effectLst/>
                          <a:latin typeface="Gill Sans MT"/>
                        </a:rPr>
                        <a:t>solicitud</a:t>
                      </a:r>
                      <a:r>
                        <a:rPr lang="ca-ES" sz="1200" b="0" i="0" u="none" strike="noStrike" dirty="0">
                          <a:solidFill>
                            <a:srgbClr val="000000"/>
                          </a:solidFill>
                          <a:effectLst/>
                          <a:latin typeface="Gill Sans MT"/>
                        </a:rPr>
                        <a:t> por el portal del </a:t>
                      </a:r>
                      <a:r>
                        <a:rPr lang="ca-ES" sz="1200" b="0" i="0" u="none" strike="noStrike" err="1">
                          <a:solidFill>
                            <a:srgbClr val="000000"/>
                          </a:solidFill>
                          <a:effectLst/>
                          <a:latin typeface="Gill Sans MT"/>
                        </a:rPr>
                        <a:t>Saime</a:t>
                      </a:r>
                      <a:r>
                        <a:rPr lang="ca-ES" sz="1200" b="0" i="0" u="none" strike="noStrike" dirty="0">
                          <a:solidFill>
                            <a:srgbClr val="000000"/>
                          </a:solidFill>
                          <a:effectLst/>
                          <a:latin typeface="Gill Sans MT"/>
                        </a:rPr>
                        <a:t> con </a:t>
                      </a:r>
                      <a:r>
                        <a:rPr lang="ca-ES" sz="1200" b="0" i="0" u="none" strike="noStrike" err="1">
                          <a:solidFill>
                            <a:srgbClr val="000000"/>
                          </a:solidFill>
                          <a:effectLst/>
                          <a:latin typeface="Gill Sans MT"/>
                        </a:rPr>
                        <a:t>su</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usuario</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a:buFont typeface="Arial" panose="020B0604020202020204" pitchFamily="34" charset="0"/>
                        <a:buChar char="•"/>
                      </a:pPr>
                      <a:r>
                        <a:rPr lang="ca-ES" sz="1200" b="0" i="0" u="none" strike="noStrike" err="1">
                          <a:solidFill>
                            <a:srgbClr val="000000"/>
                          </a:solidFill>
                          <a:effectLst/>
                          <a:latin typeface="Gill Sans MT"/>
                        </a:rPr>
                        <a:t>Siga</a:t>
                      </a:r>
                      <a:r>
                        <a:rPr lang="ca-ES" sz="1200" b="0" i="0" u="none" strike="noStrike" dirty="0">
                          <a:solidFill>
                            <a:srgbClr val="000000"/>
                          </a:solidFill>
                          <a:effectLst/>
                          <a:latin typeface="Gill Sans MT"/>
                        </a:rPr>
                        <a:t> las </a:t>
                      </a:r>
                      <a:r>
                        <a:rPr lang="ca-ES" sz="1200" b="0" i="0" u="none" strike="noStrike" err="1">
                          <a:solidFill>
                            <a:srgbClr val="000000"/>
                          </a:solidFill>
                          <a:effectLst/>
                          <a:latin typeface="Gill Sans MT"/>
                        </a:rPr>
                        <a:t>instrucciones</a:t>
                      </a:r>
                      <a:r>
                        <a:rPr lang="ca-ES" sz="1200" b="0" i="0" u="none" strike="noStrike" dirty="0">
                          <a:solidFill>
                            <a:srgbClr val="000000"/>
                          </a:solidFill>
                          <a:effectLst/>
                          <a:latin typeface="Gill Sans MT"/>
                        </a:rPr>
                        <a:t> para </a:t>
                      </a:r>
                      <a:r>
                        <a:rPr lang="ca-ES" sz="1200" b="0" i="0" u="none" strike="noStrike" err="1">
                          <a:solidFill>
                            <a:srgbClr val="000000"/>
                          </a:solidFill>
                          <a:effectLst/>
                          <a:latin typeface="Gill Sans MT"/>
                        </a:rPr>
                        <a:t>solicitar</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pasaporte</a:t>
                      </a:r>
                      <a:r>
                        <a:rPr lang="ca-ES" sz="1200" b="0" i="0" u="none" strike="noStrike" dirty="0">
                          <a:solidFill>
                            <a:srgbClr val="000000"/>
                          </a:solidFill>
                          <a:effectLst/>
                          <a:latin typeface="Gill Sans MT"/>
                        </a:rPr>
                        <a:t> en el </a:t>
                      </a:r>
                      <a:r>
                        <a:rPr lang="ca-ES" sz="1200" b="0" i="0" u="none" strike="noStrike" err="1">
                          <a:solidFill>
                            <a:srgbClr val="000000"/>
                          </a:solidFill>
                          <a:effectLst/>
                          <a:latin typeface="Gill Sans MT"/>
                        </a:rPr>
                        <a:t>extranjero</a:t>
                      </a:r>
                      <a:r>
                        <a:rPr lang="ca-ES" sz="1200" b="0" i="0" u="none" strike="noStrike" dirty="0">
                          <a:solidFill>
                            <a:srgbClr val="000000"/>
                          </a:solidFill>
                          <a:effectLst/>
                          <a:latin typeface="Gill Sans MT"/>
                        </a:rPr>
                        <a:t>, </a:t>
                      </a:r>
                      <a:r>
                        <a:rPr lang="ca-ES" sz="1200" b="0" i="0" u="sng" err="1">
                          <a:solidFill>
                            <a:srgbClr val="000000"/>
                          </a:solidFill>
                          <a:effectLst/>
                          <a:latin typeface="Gill Sans MT"/>
                        </a:rPr>
                        <a:t>escoger</a:t>
                      </a:r>
                      <a:r>
                        <a:rPr lang="ca-ES" sz="1200" b="0" i="0" u="sng" dirty="0">
                          <a:solidFill>
                            <a:srgbClr val="000000"/>
                          </a:solidFill>
                          <a:effectLst/>
                          <a:latin typeface="Gill Sans MT"/>
                        </a:rPr>
                        <a:t> hora y </a:t>
                      </a:r>
                      <a:r>
                        <a:rPr lang="ca-ES" sz="1200" b="0" i="0" u="sng" err="1">
                          <a:solidFill>
                            <a:srgbClr val="000000"/>
                          </a:solidFill>
                          <a:effectLst/>
                          <a:latin typeface="Gill Sans MT"/>
                        </a:rPr>
                        <a:t>día</a:t>
                      </a:r>
                      <a:r>
                        <a:rPr lang="ca-ES" sz="1200" b="0" i="0" u="sng" dirty="0">
                          <a:solidFill>
                            <a:srgbClr val="000000"/>
                          </a:solidFill>
                          <a:effectLst/>
                          <a:latin typeface="Gill Sans MT"/>
                        </a:rPr>
                        <a:t> de la cita.</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Deberá</a:t>
                      </a:r>
                      <a:r>
                        <a:rPr lang="ca-ES" sz="1200" b="0" i="0" u="none" strike="noStrike" dirty="0">
                          <a:solidFill>
                            <a:srgbClr val="000000"/>
                          </a:solidFill>
                          <a:effectLst/>
                          <a:latin typeface="Gill Sans MT"/>
                        </a:rPr>
                        <a:t> pagar con una </a:t>
                      </a:r>
                      <a:r>
                        <a:rPr lang="ca-ES" sz="1200" b="0" i="0" u="none" strike="noStrike" err="1">
                          <a:solidFill>
                            <a:srgbClr val="000000"/>
                          </a:solidFill>
                          <a:effectLst/>
                          <a:latin typeface="Gill Sans MT"/>
                        </a:rPr>
                        <a:t>tarjeta</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débito</a:t>
                      </a:r>
                      <a:r>
                        <a:rPr lang="ca-ES" sz="1200" b="0" i="0" u="none" strike="noStrike" dirty="0">
                          <a:solidFill>
                            <a:srgbClr val="000000"/>
                          </a:solidFill>
                          <a:effectLst/>
                          <a:latin typeface="Gill Sans MT"/>
                        </a:rPr>
                        <a:t> o </a:t>
                      </a:r>
                      <a:r>
                        <a:rPr lang="ca-ES" sz="1200" b="0" i="0" u="none" strike="noStrike" err="1">
                          <a:solidFill>
                            <a:srgbClr val="000000"/>
                          </a:solidFill>
                          <a:effectLst/>
                          <a:latin typeface="Gill Sans MT"/>
                        </a:rPr>
                        <a:t>crédito</a:t>
                      </a:r>
                      <a:r>
                        <a:rPr lang="ca-ES" sz="1200" b="0" i="0" u="none" strike="noStrike" dirty="0">
                          <a:solidFill>
                            <a:srgbClr val="000000"/>
                          </a:solidFill>
                          <a:effectLst/>
                          <a:latin typeface="Gill Sans MT"/>
                        </a:rPr>
                        <a:t> el </a:t>
                      </a:r>
                      <a:r>
                        <a:rPr lang="ca-ES" sz="1200" b="0" i="0" u="none" strike="noStrike" err="1">
                          <a:solidFill>
                            <a:srgbClr val="000000"/>
                          </a:solidFill>
                          <a:effectLst/>
                          <a:latin typeface="Gill Sans MT"/>
                        </a:rPr>
                        <a:t>importe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correspondiente</a:t>
                      </a:r>
                      <a:r>
                        <a:rPr lang="ca-ES" sz="1200" b="0" i="0" u="none" strike="noStrike" dirty="0">
                          <a:solidFill>
                            <a:srgbClr val="000000"/>
                          </a:solidFill>
                          <a:effectLst/>
                          <a:latin typeface="Gill Sans MT"/>
                        </a:rPr>
                        <a:t>. En el caso de los </a:t>
                      </a:r>
                      <a:r>
                        <a:rPr lang="ca-ES" sz="1200" b="1" i="0" u="none" strike="noStrike" err="1">
                          <a:solidFill>
                            <a:srgbClr val="000000"/>
                          </a:solidFill>
                          <a:effectLst/>
                          <a:latin typeface="Gill Sans MT"/>
                        </a:rPr>
                        <a:t>niños</a:t>
                      </a:r>
                      <a:r>
                        <a:rPr lang="ca-ES" sz="1200" b="1" i="0" u="none" strike="noStrike" dirty="0">
                          <a:solidFill>
                            <a:srgbClr val="000000"/>
                          </a:solidFill>
                          <a:effectLst/>
                          <a:latin typeface="Gill Sans MT"/>
                        </a:rPr>
                        <a:t>, </a:t>
                      </a:r>
                      <a:r>
                        <a:rPr lang="ca-ES" sz="1200" b="1" i="0" u="none" strike="noStrike" err="1">
                          <a:solidFill>
                            <a:srgbClr val="000000"/>
                          </a:solidFill>
                          <a:effectLst/>
                          <a:latin typeface="Gill Sans MT"/>
                        </a:rPr>
                        <a:t>niñas</a:t>
                      </a:r>
                      <a:r>
                        <a:rPr lang="ca-ES" sz="1200" b="1" i="0" u="none" strike="noStrike" dirty="0">
                          <a:solidFill>
                            <a:srgbClr val="000000"/>
                          </a:solidFill>
                          <a:effectLst/>
                          <a:latin typeface="Gill Sans MT"/>
                        </a:rPr>
                        <a:t> o </a:t>
                      </a:r>
                      <a:r>
                        <a:rPr lang="ca-ES" sz="1200" b="1" i="0" u="none" strike="noStrike" err="1">
                          <a:solidFill>
                            <a:srgbClr val="000000"/>
                          </a:solidFill>
                          <a:effectLst/>
                          <a:latin typeface="Gill Sans MT"/>
                        </a:rPr>
                        <a:t>adolescentes</a:t>
                      </a:r>
                      <a:r>
                        <a:rPr lang="ca-ES" sz="1200" b="1" i="0" u="none" strike="noStrike" dirty="0">
                          <a:solidFill>
                            <a:srgbClr val="000000"/>
                          </a:solidFill>
                          <a:effectLst/>
                          <a:latin typeface="Gill Sans MT"/>
                        </a:rPr>
                        <a:t> no </a:t>
                      </a:r>
                      <a:r>
                        <a:rPr lang="ca-ES" sz="1200" b="1" i="0" u="none" strike="noStrike" err="1">
                          <a:solidFill>
                            <a:srgbClr val="000000"/>
                          </a:solidFill>
                          <a:effectLst/>
                          <a:latin typeface="Gill Sans MT"/>
                        </a:rPr>
                        <a:t>cedulados</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mayores</a:t>
                      </a:r>
                      <a:r>
                        <a:rPr lang="ca-ES" sz="1200" b="0" i="0" u="none" strike="noStrike" dirty="0">
                          <a:solidFill>
                            <a:srgbClr val="000000"/>
                          </a:solidFill>
                          <a:effectLst/>
                          <a:latin typeface="Gill Sans MT"/>
                        </a:rPr>
                        <a:t> de 9 </a:t>
                      </a:r>
                      <a:r>
                        <a:rPr lang="ca-ES" sz="1200" b="0" i="0" u="none" strike="noStrike" err="1">
                          <a:solidFill>
                            <a:srgbClr val="000000"/>
                          </a:solidFill>
                          <a:effectLst/>
                          <a:latin typeface="Gill Sans MT"/>
                        </a:rPr>
                        <a:t>años</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deberá</a:t>
                      </a:r>
                      <a:r>
                        <a:rPr lang="ca-ES" sz="1200" b="0" i="0" u="none" strike="noStrike" dirty="0">
                          <a:solidFill>
                            <a:srgbClr val="000000"/>
                          </a:solidFill>
                          <a:effectLst/>
                          <a:latin typeface="Gill Sans MT"/>
                        </a:rPr>
                        <a:t> seleccionar la </a:t>
                      </a:r>
                      <a:r>
                        <a:rPr lang="ca-ES" sz="1200" b="0" i="0" u="none" strike="noStrike" err="1">
                          <a:solidFill>
                            <a:srgbClr val="000000"/>
                          </a:solidFill>
                          <a:effectLst/>
                          <a:latin typeface="Gill Sans MT"/>
                        </a:rPr>
                        <a:t>opción</a:t>
                      </a:r>
                      <a:r>
                        <a:rPr lang="ca-ES" sz="1200" b="0" i="0" u="none" strike="noStrike" dirty="0">
                          <a:solidFill>
                            <a:srgbClr val="000000"/>
                          </a:solidFill>
                          <a:effectLst/>
                          <a:latin typeface="Gill Sans MT"/>
                        </a:rPr>
                        <a:t> de «Menor de 9 </a:t>
                      </a:r>
                      <a:r>
                        <a:rPr lang="ca-ES" sz="1200" b="0" i="0" u="none" strike="noStrike" err="1">
                          <a:solidFill>
                            <a:srgbClr val="000000"/>
                          </a:solidFill>
                          <a:effectLst/>
                          <a:latin typeface="Gill Sans MT"/>
                        </a:rPr>
                        <a:t>años</a:t>
                      </a:r>
                      <a:r>
                        <a:rPr lang="ca-ES" sz="1200" b="0" i="0" u="none" strike="noStrike" dirty="0">
                          <a:solidFill>
                            <a:srgbClr val="000000"/>
                          </a:solidFill>
                          <a:effectLst/>
                          <a:latin typeface="Gill Sans MT"/>
                        </a:rPr>
                        <a:t> no </a:t>
                      </a:r>
                      <a:r>
                        <a:rPr lang="ca-ES" sz="1200" b="0" i="0" u="none" strike="noStrike" err="1">
                          <a:solidFill>
                            <a:srgbClr val="000000"/>
                          </a:solidFill>
                          <a:effectLst/>
                          <a:latin typeface="Gill Sans MT"/>
                        </a:rPr>
                        <a:t>cedulado</a:t>
                      </a:r>
                      <a:r>
                        <a:rPr lang="ca-ES" sz="1200" b="0" i="0" u="none" strike="noStrike" dirty="0">
                          <a:solidFill>
                            <a:srgbClr val="000000"/>
                          </a:solidFill>
                          <a:effectLst/>
                          <a:latin typeface="Gill Sans MT"/>
                        </a:rPr>
                        <a:t>» y </a:t>
                      </a:r>
                      <a:r>
                        <a:rPr lang="ca-ES" sz="1200" b="0" i="0" u="none" strike="noStrike" err="1">
                          <a:solidFill>
                            <a:srgbClr val="000000"/>
                          </a:solidFill>
                          <a:effectLst/>
                          <a:latin typeface="Gill Sans MT"/>
                        </a:rPr>
                        <a:t>colocar</a:t>
                      </a:r>
                      <a:r>
                        <a:rPr lang="ca-ES" sz="1200" b="0" i="0" u="none" strike="noStrike" dirty="0">
                          <a:solidFill>
                            <a:srgbClr val="000000"/>
                          </a:solidFill>
                          <a:effectLst/>
                          <a:latin typeface="Gill Sans MT"/>
                        </a:rPr>
                        <a:t> a mano la </a:t>
                      </a:r>
                      <a:r>
                        <a:rPr lang="ca-ES" sz="1200" b="0" i="0" u="none" strike="noStrike" err="1">
                          <a:solidFill>
                            <a:srgbClr val="000000"/>
                          </a:solidFill>
                          <a:effectLst/>
                          <a:latin typeface="Gill Sans MT"/>
                        </a:rPr>
                        <a:t>fecha</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nacimiento</a:t>
                      </a:r>
                      <a:r>
                        <a:rPr lang="ca-ES" sz="1200" b="0" i="0" u="none" strike="noStrike" dirty="0">
                          <a:solidFill>
                            <a:srgbClr val="000000"/>
                          </a:solidFill>
                          <a:effectLst/>
                          <a:latin typeface="Gill Sans MT"/>
                        </a:rPr>
                        <a:t> en </a:t>
                      </a:r>
                      <a:r>
                        <a:rPr lang="ca-ES" sz="1200" b="0" i="0" u="none" strike="noStrike" err="1">
                          <a:solidFill>
                            <a:srgbClr val="000000"/>
                          </a:solidFill>
                          <a:effectLst/>
                          <a:latin typeface="Gill Sans MT"/>
                        </a:rPr>
                        <a:t>lugar</a:t>
                      </a:r>
                      <a:r>
                        <a:rPr lang="ca-ES" sz="1200" b="0" i="0" u="none" strike="noStrike" dirty="0">
                          <a:solidFill>
                            <a:srgbClr val="000000"/>
                          </a:solidFill>
                          <a:effectLst/>
                          <a:latin typeface="Gill Sans MT"/>
                        </a:rPr>
                        <a:t> de usar el </a:t>
                      </a:r>
                      <a:r>
                        <a:rPr lang="ca-ES" sz="1200" b="0" i="0" u="none" strike="noStrike" err="1">
                          <a:solidFill>
                            <a:srgbClr val="000000"/>
                          </a:solidFill>
                          <a:effectLst/>
                          <a:latin typeface="Gill Sans MT"/>
                        </a:rPr>
                        <a:t>calendario</a:t>
                      </a:r>
                      <a:r>
                        <a:rPr lang="ca-ES" sz="1200" b="0" i="0" u="none" strike="noStrike" dirty="0">
                          <a:solidFill>
                            <a:srgbClr val="000000"/>
                          </a:solidFill>
                          <a:effectLst/>
                          <a:latin typeface="Gill Sans MT"/>
                        </a:rPr>
                        <a:t> desplegable.</a:t>
                      </a:r>
                      <a:endParaRPr lang="ca-ES" sz="1200" b="1" i="0">
                        <a:solidFill>
                          <a:srgbClr val="FFFFFF"/>
                        </a:solidFill>
                        <a:effectLst/>
                        <a:latin typeface="Gill Sans MT"/>
                      </a:endParaRPr>
                    </a:p>
                    <a:p>
                      <a:pPr marL="342900" lvl="0" indent="-342900" algn="l">
                        <a:buFont typeface="Arial" panose="020B0604020202020204" pitchFamily="34" charset="0"/>
                        <a:buChar char="•"/>
                      </a:pPr>
                      <a:r>
                        <a:rPr lang="ca-ES" sz="1200" b="0" i="0" u="none" strike="noStrike" err="1">
                          <a:solidFill>
                            <a:srgbClr val="000000"/>
                          </a:solidFill>
                          <a:effectLst/>
                          <a:latin typeface="Gill Sans MT"/>
                        </a:rPr>
                        <a:t>Imprima</a:t>
                      </a:r>
                      <a:r>
                        <a:rPr lang="ca-ES" sz="1200" b="0" i="0" u="none" strike="noStrike" dirty="0">
                          <a:solidFill>
                            <a:srgbClr val="000000"/>
                          </a:solidFill>
                          <a:effectLst/>
                          <a:latin typeface="Gill Sans MT"/>
                        </a:rPr>
                        <a:t> el </a:t>
                      </a:r>
                      <a:r>
                        <a:rPr lang="ca-ES" sz="1200" b="0" i="0" u="sng" err="1">
                          <a:solidFill>
                            <a:srgbClr val="000000"/>
                          </a:solidFill>
                          <a:effectLst/>
                          <a:latin typeface="Gill Sans MT"/>
                        </a:rPr>
                        <a:t>comprobante</a:t>
                      </a:r>
                      <a:r>
                        <a:rPr lang="ca-ES" sz="1200" b="0" i="0" u="sng" dirty="0">
                          <a:solidFill>
                            <a:srgbClr val="000000"/>
                          </a:solidFill>
                          <a:effectLst/>
                          <a:latin typeface="Gill Sans MT"/>
                        </a:rPr>
                        <a:t> de pago de la cita</a:t>
                      </a:r>
                      <a:r>
                        <a:rPr lang="ca-ES" sz="1200" b="0" i="0" u="none" strike="noStrike" dirty="0">
                          <a:solidFill>
                            <a:srgbClr val="000000"/>
                          </a:solidFill>
                          <a:effectLst/>
                          <a:latin typeface="Gill Sans MT"/>
                        </a:rPr>
                        <a:t> que </a:t>
                      </a:r>
                      <a:r>
                        <a:rPr lang="ca-ES" sz="1200" b="0" i="0" u="none" strike="noStrike" err="1">
                          <a:solidFill>
                            <a:srgbClr val="000000"/>
                          </a:solidFill>
                          <a:effectLst/>
                          <a:latin typeface="Gill Sans MT"/>
                        </a:rPr>
                        <a:t>le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muestra</a:t>
                      </a:r>
                      <a:r>
                        <a:rPr lang="ca-ES" sz="1200" b="0" i="0" u="none" strike="noStrike" dirty="0">
                          <a:solidFill>
                            <a:srgbClr val="000000"/>
                          </a:solidFill>
                          <a:effectLst/>
                          <a:latin typeface="Gill Sans MT"/>
                        </a:rPr>
                        <a:t> el sistema. </a:t>
                      </a:r>
                      <a:r>
                        <a:rPr lang="ca-ES" sz="1200" b="0" i="0" u="none" strike="noStrike" err="1">
                          <a:solidFill>
                            <a:srgbClr val="000000"/>
                          </a:solidFill>
                          <a:effectLst/>
                          <a:latin typeface="Gill Sans MT"/>
                        </a:rPr>
                        <a:t>Debe</a:t>
                      </a:r>
                      <a:r>
                        <a:rPr lang="ca-ES" sz="1200" b="0" i="0" u="none" strike="noStrike" dirty="0">
                          <a:solidFill>
                            <a:srgbClr val="000000"/>
                          </a:solidFill>
                          <a:effectLst/>
                          <a:latin typeface="Gill Sans MT"/>
                        </a:rPr>
                        <a:t> ser </a:t>
                      </a:r>
                      <a:r>
                        <a:rPr lang="ca-ES" sz="1200" b="0" i="0" u="none" strike="noStrike" err="1">
                          <a:solidFill>
                            <a:srgbClr val="000000"/>
                          </a:solidFill>
                          <a:effectLst/>
                          <a:latin typeface="Gill Sans MT"/>
                        </a:rPr>
                        <a:t>completado</a:t>
                      </a:r>
                      <a:r>
                        <a:rPr lang="ca-ES" sz="1200" b="0" i="0" u="none" strike="noStrike" dirty="0">
                          <a:solidFill>
                            <a:srgbClr val="000000"/>
                          </a:solidFill>
                          <a:effectLst/>
                          <a:latin typeface="Gill Sans MT"/>
                        </a:rPr>
                        <a:t> y </a:t>
                      </a:r>
                      <a:r>
                        <a:rPr lang="ca-ES" sz="1200" b="0" i="0" u="none" strike="noStrike" err="1">
                          <a:solidFill>
                            <a:srgbClr val="000000"/>
                          </a:solidFill>
                          <a:effectLst/>
                          <a:latin typeface="Gill Sans MT"/>
                        </a:rPr>
                        <a:t>firmado</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según</a:t>
                      </a:r>
                      <a:r>
                        <a:rPr lang="ca-ES" sz="1200" b="0" i="0" u="none" strike="noStrike" dirty="0">
                          <a:solidFill>
                            <a:srgbClr val="000000"/>
                          </a:solidFill>
                          <a:effectLst/>
                          <a:latin typeface="Gill Sans MT"/>
                        </a:rPr>
                        <a:t> se indica en el </a:t>
                      </a:r>
                      <a:r>
                        <a:rPr lang="ca-ES" sz="1200" b="0" i="0" u="none" strike="noStrike" err="1">
                          <a:solidFill>
                            <a:srgbClr val="000000"/>
                          </a:solidFill>
                          <a:effectLst/>
                          <a:latin typeface="Gill Sans MT"/>
                        </a:rPr>
                        <a:t>comprobante</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a:buFont typeface="Arial" panose="020B0604020202020204" pitchFamily="34" charset="0"/>
                        <a:buChar char="•"/>
                      </a:pPr>
                      <a:r>
                        <a:rPr lang="ca-ES" sz="1200" b="0" i="0" u="none" strike="noStrike" dirty="0">
                          <a:solidFill>
                            <a:srgbClr val="000000"/>
                          </a:solidFill>
                          <a:effectLst/>
                          <a:latin typeface="Gill Sans MT"/>
                        </a:rPr>
                        <a:t>Una </a:t>
                      </a:r>
                      <a:r>
                        <a:rPr lang="ca-ES" sz="1200" b="0" i="0" u="none" strike="noStrike" err="1">
                          <a:solidFill>
                            <a:srgbClr val="000000"/>
                          </a:solidFill>
                          <a:effectLst/>
                          <a:latin typeface="Gill Sans MT"/>
                        </a:rPr>
                        <a:t>vez</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asignada</a:t>
                      </a:r>
                      <a:r>
                        <a:rPr lang="ca-ES" sz="1200" b="0" i="0" u="none" strike="noStrike" dirty="0">
                          <a:solidFill>
                            <a:srgbClr val="000000"/>
                          </a:solidFill>
                          <a:effectLst/>
                          <a:latin typeface="Gill Sans MT"/>
                        </a:rPr>
                        <a:t> la cita por el sistema, </a:t>
                      </a:r>
                      <a:r>
                        <a:rPr lang="ca-ES" sz="1200" b="0" i="0" u="none" strike="noStrike" err="1">
                          <a:solidFill>
                            <a:srgbClr val="000000"/>
                          </a:solidFill>
                          <a:effectLst/>
                          <a:latin typeface="Gill Sans MT"/>
                        </a:rPr>
                        <a:t>deberá</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descargar</a:t>
                      </a:r>
                      <a:r>
                        <a:rPr lang="ca-ES" sz="1200" b="0" i="0" u="none" strike="noStrike" dirty="0">
                          <a:solidFill>
                            <a:srgbClr val="000000"/>
                          </a:solidFill>
                          <a:effectLst/>
                          <a:latin typeface="Gill Sans MT"/>
                        </a:rPr>
                        <a:t> la </a:t>
                      </a:r>
                      <a:r>
                        <a:rPr lang="ca-ES" sz="1200" b="0" i="0" u="sng" dirty="0">
                          <a:solidFill>
                            <a:srgbClr val="000000"/>
                          </a:solidFill>
                          <a:effectLst/>
                          <a:latin typeface="Gill Sans MT"/>
                        </a:rPr>
                        <a:t>«</a:t>
                      </a:r>
                      <a:r>
                        <a:rPr lang="ca-ES" sz="1200" b="0" i="0" u="sng" err="1">
                          <a:solidFill>
                            <a:srgbClr val="000000"/>
                          </a:solidFill>
                          <a:effectLst/>
                          <a:latin typeface="Gill Sans MT"/>
                        </a:rPr>
                        <a:t>Planilla</a:t>
                      </a:r>
                      <a:r>
                        <a:rPr lang="ca-ES" sz="1200" b="0" i="0" u="sng" dirty="0">
                          <a:solidFill>
                            <a:srgbClr val="000000"/>
                          </a:solidFill>
                          <a:effectLst/>
                          <a:latin typeface="Gill Sans MT"/>
                        </a:rPr>
                        <a:t> de Cita </a:t>
                      </a:r>
                      <a:r>
                        <a:rPr lang="ca-ES" sz="1200" b="0" i="0" u="sng" err="1">
                          <a:solidFill>
                            <a:srgbClr val="000000"/>
                          </a:solidFill>
                          <a:effectLst/>
                          <a:latin typeface="Gill Sans MT"/>
                        </a:rPr>
                        <a:t>Saime</a:t>
                      </a:r>
                      <a:r>
                        <a:rPr lang="ca-ES" sz="1200" b="0" i="0" u="sng" dirty="0">
                          <a:solidFill>
                            <a:srgbClr val="000000"/>
                          </a:solidFill>
                          <a:effectLst/>
                          <a:latin typeface="Gill Sans MT"/>
                        </a:rPr>
                        <a:t>»</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entrando</a:t>
                      </a:r>
                      <a:r>
                        <a:rPr lang="ca-ES" sz="1200" b="0" i="0" u="none" strike="noStrike" dirty="0">
                          <a:solidFill>
                            <a:srgbClr val="000000"/>
                          </a:solidFill>
                          <a:effectLst/>
                          <a:latin typeface="Gill Sans MT"/>
                        </a:rPr>
                        <a:t> en </a:t>
                      </a:r>
                      <a:r>
                        <a:rPr lang="ca-ES" sz="1200" b="0" i="0" u="none" strike="noStrike" err="1">
                          <a:solidFill>
                            <a:srgbClr val="000000"/>
                          </a:solidFill>
                          <a:effectLst/>
                          <a:latin typeface="Gill Sans MT"/>
                        </a:rPr>
                        <a:t>su</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sesión</a:t>
                      </a:r>
                      <a:r>
                        <a:rPr lang="ca-ES" sz="1200" b="0" i="0" u="none" strike="noStrike" dirty="0">
                          <a:solidFill>
                            <a:srgbClr val="000000"/>
                          </a:solidFill>
                          <a:effectLst/>
                          <a:latin typeface="Gill Sans MT"/>
                        </a:rPr>
                        <a:t> del </a:t>
                      </a:r>
                      <a:r>
                        <a:rPr lang="ca-ES" sz="1200" b="0" i="0" u="none" strike="noStrike" err="1">
                          <a:solidFill>
                            <a:srgbClr val="000000"/>
                          </a:solidFill>
                          <a:effectLst/>
                          <a:latin typeface="Gill Sans MT"/>
                        </a:rPr>
                        <a:t>Saime</a:t>
                      </a:r>
                      <a:r>
                        <a:rPr lang="ca-ES" sz="1200" b="0" i="0" u="none" strike="noStrike" dirty="0">
                          <a:solidFill>
                            <a:srgbClr val="000000"/>
                          </a:solidFill>
                          <a:effectLst/>
                          <a:latin typeface="Gill Sans MT"/>
                        </a:rPr>
                        <a:t> – </a:t>
                      </a:r>
                      <a:r>
                        <a:rPr lang="ca-ES" sz="1200" b="0" i="0" u="none" strike="noStrike" err="1">
                          <a:solidFill>
                            <a:srgbClr val="000000"/>
                          </a:solidFill>
                          <a:effectLst/>
                          <a:latin typeface="Gill Sans MT"/>
                        </a:rPr>
                        <a:t>sección</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Histórico</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Trámites</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a:buFont typeface="Arial" panose="020B0604020202020204" pitchFamily="34" charset="0"/>
                        <a:buChar char="•"/>
                      </a:pPr>
                      <a:r>
                        <a:rPr lang="ca-ES" sz="1200" b="0" i="0" u="none" strike="noStrike" dirty="0">
                          <a:solidFill>
                            <a:srgbClr val="000000"/>
                          </a:solidFill>
                          <a:effectLst/>
                          <a:latin typeface="Gill Sans MT"/>
                        </a:rPr>
                        <a:t>Los </a:t>
                      </a:r>
                      <a:r>
                        <a:rPr lang="ca-ES" sz="1200" b="0" i="0" u="none" strike="noStrike" err="1">
                          <a:solidFill>
                            <a:srgbClr val="000000"/>
                          </a:solidFill>
                          <a:effectLst/>
                          <a:latin typeface="Gill Sans MT"/>
                        </a:rPr>
                        <a:t>plazos</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asignación</a:t>
                      </a:r>
                      <a:r>
                        <a:rPr lang="ca-ES" sz="1200" b="0" i="0" u="none" strike="noStrike" dirty="0">
                          <a:solidFill>
                            <a:srgbClr val="000000"/>
                          </a:solidFill>
                          <a:effectLst/>
                          <a:latin typeface="Gill Sans MT"/>
                        </a:rPr>
                        <a:t> de las </a:t>
                      </a:r>
                      <a:r>
                        <a:rPr lang="ca-ES" sz="1200" b="0" i="0" u="none" strike="noStrike" err="1">
                          <a:solidFill>
                            <a:srgbClr val="000000"/>
                          </a:solidFill>
                          <a:effectLst/>
                          <a:latin typeface="Gill Sans MT"/>
                        </a:rPr>
                        <a:t>citas</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pueden</a:t>
                      </a:r>
                      <a:r>
                        <a:rPr lang="ca-ES" sz="1200" b="0" i="0" u="none" strike="noStrike" dirty="0">
                          <a:solidFill>
                            <a:srgbClr val="000000"/>
                          </a:solidFill>
                          <a:effectLst/>
                          <a:latin typeface="Gill Sans MT"/>
                        </a:rPr>
                        <a:t> variar por </a:t>
                      </a:r>
                      <a:r>
                        <a:rPr lang="ca-ES" sz="1200" b="0" i="0" u="none" strike="noStrike" err="1">
                          <a:solidFill>
                            <a:srgbClr val="000000"/>
                          </a:solidFill>
                          <a:effectLst/>
                          <a:latin typeface="Gill Sans MT"/>
                        </a:rPr>
                        <a:t>diferentes</a:t>
                      </a:r>
                      <a:r>
                        <a:rPr lang="ca-ES" sz="1200" b="0" i="0" u="none" strike="noStrike" dirty="0">
                          <a:solidFill>
                            <a:srgbClr val="000000"/>
                          </a:solidFill>
                          <a:effectLst/>
                          <a:latin typeface="Gill Sans MT"/>
                        </a:rPr>
                        <a:t> factores.</a:t>
                      </a:r>
                      <a:endParaRPr lang="ca-ES" sz="1200" b="1" i="0">
                        <a:solidFill>
                          <a:srgbClr val="FFFFFF"/>
                        </a:solidFill>
                        <a:effectLst/>
                        <a:latin typeface="Gill Sans MT"/>
                      </a:endParaRPr>
                    </a:p>
                    <a:p>
                      <a:pPr lvl="0" algn="l">
                        <a:buNone/>
                      </a:pPr>
                      <a:r>
                        <a:rPr lang="ca-ES" sz="1200" b="1" i="0" u="none" strike="noStrike" dirty="0">
                          <a:solidFill>
                            <a:srgbClr val="000000"/>
                          </a:solidFill>
                          <a:effectLst/>
                          <a:latin typeface="Gill Sans MT"/>
                        </a:rPr>
                        <a:t>Paso 2 – </a:t>
                      </a:r>
                      <a:r>
                        <a:rPr lang="ca-ES" sz="1200" b="1" i="0" u="none" strike="noStrike" err="1">
                          <a:solidFill>
                            <a:srgbClr val="000000"/>
                          </a:solidFill>
                          <a:effectLst/>
                          <a:latin typeface="Gill Sans MT"/>
                        </a:rPr>
                        <a:t>Presentarse</a:t>
                      </a:r>
                      <a:r>
                        <a:rPr lang="ca-ES" sz="1200" b="1" i="0" u="none" strike="noStrike" dirty="0">
                          <a:solidFill>
                            <a:srgbClr val="000000"/>
                          </a:solidFill>
                          <a:effectLst/>
                          <a:latin typeface="Gill Sans MT"/>
                        </a:rPr>
                        <a:t> en el </a:t>
                      </a:r>
                      <a:r>
                        <a:rPr lang="ca-ES" sz="1200" b="1" i="0" u="none" strike="noStrike" err="1">
                          <a:solidFill>
                            <a:srgbClr val="000000"/>
                          </a:solidFill>
                          <a:effectLst/>
                          <a:latin typeface="Gill Sans MT"/>
                        </a:rPr>
                        <a:t>Consulado</a:t>
                      </a:r>
                      <a:r>
                        <a:rPr lang="ca-ES" sz="1200" b="1" i="0" u="none" strike="noStrike" dirty="0">
                          <a:solidFill>
                            <a:srgbClr val="000000"/>
                          </a:solidFill>
                          <a:effectLst/>
                          <a:latin typeface="Gill Sans MT"/>
                        </a:rPr>
                        <a:t> el </a:t>
                      </a:r>
                      <a:r>
                        <a:rPr lang="ca-ES" sz="1200" b="1" i="0" u="none" strike="noStrike" err="1">
                          <a:solidFill>
                            <a:srgbClr val="000000"/>
                          </a:solidFill>
                          <a:effectLst/>
                          <a:latin typeface="Gill Sans MT"/>
                        </a:rPr>
                        <a:t>día</a:t>
                      </a:r>
                      <a:r>
                        <a:rPr lang="ca-ES" sz="1200" b="1" i="0" u="none" strike="noStrike" dirty="0">
                          <a:solidFill>
                            <a:srgbClr val="000000"/>
                          </a:solidFill>
                          <a:effectLst/>
                          <a:latin typeface="Gill Sans MT"/>
                        </a:rPr>
                        <a:t> de la cita:</a:t>
                      </a:r>
                      <a:endParaRPr lang="ca-ES" sz="1200" b="1" i="0">
                        <a:solidFill>
                          <a:srgbClr val="FFFFFF"/>
                        </a:solidFill>
                        <a:effectLst/>
                        <a:latin typeface="Gill Sans MT"/>
                      </a:endParaRPr>
                    </a:p>
                    <a:p>
                      <a:pPr marL="342900" lvl="0" indent="-342900" algn="l">
                        <a:buFont typeface="Arial" panose="020B0604020202020204" pitchFamily="34" charset="0"/>
                        <a:buChar char="•"/>
                      </a:pPr>
                      <a:r>
                        <a:rPr lang="ca-ES" sz="1200" b="0" i="0" u="none" strike="noStrike" err="1">
                          <a:solidFill>
                            <a:srgbClr val="000000"/>
                          </a:solidFill>
                          <a:effectLst/>
                          <a:latin typeface="Gill Sans MT"/>
                        </a:rPr>
                        <a:t>Asista</a:t>
                      </a:r>
                      <a:r>
                        <a:rPr lang="ca-ES" sz="1200" b="0" i="0" u="none" strike="noStrike" dirty="0">
                          <a:solidFill>
                            <a:srgbClr val="000000"/>
                          </a:solidFill>
                          <a:effectLst/>
                          <a:latin typeface="Gill Sans MT"/>
                        </a:rPr>
                        <a:t> el </a:t>
                      </a:r>
                      <a:r>
                        <a:rPr lang="ca-ES" sz="1200" b="0" i="0" u="none" strike="noStrike" err="1">
                          <a:solidFill>
                            <a:srgbClr val="000000"/>
                          </a:solidFill>
                          <a:effectLst/>
                          <a:latin typeface="Gill Sans MT"/>
                        </a:rPr>
                        <a:t>día</a:t>
                      </a:r>
                      <a:r>
                        <a:rPr lang="ca-ES" sz="1200" b="0" i="0" u="none" strike="noStrike" dirty="0">
                          <a:solidFill>
                            <a:srgbClr val="000000"/>
                          </a:solidFill>
                          <a:effectLst/>
                          <a:latin typeface="Gill Sans MT"/>
                        </a:rPr>
                        <a:t> de la cita a la hora indicada en la </a:t>
                      </a:r>
                      <a:r>
                        <a:rPr lang="ca-ES" sz="1200" b="0" i="0" u="none" strike="noStrike" err="1">
                          <a:solidFill>
                            <a:srgbClr val="000000"/>
                          </a:solidFill>
                          <a:effectLst/>
                          <a:latin typeface="Gill Sans MT"/>
                        </a:rPr>
                        <a:t>planilla</a:t>
                      </a:r>
                      <a:r>
                        <a:rPr lang="ca-ES" sz="1200" b="0" i="0" u="none" strike="noStrike" dirty="0">
                          <a:solidFill>
                            <a:srgbClr val="000000"/>
                          </a:solidFill>
                          <a:effectLst/>
                          <a:latin typeface="Gill Sans MT"/>
                        </a:rPr>
                        <a:t> de la cita, con los </a:t>
                      </a:r>
                      <a:r>
                        <a:rPr lang="ca-ES" sz="1200" b="0" i="0" u="none" strike="noStrike" err="1">
                          <a:solidFill>
                            <a:srgbClr val="000000"/>
                          </a:solidFill>
                          <a:effectLst/>
                          <a:latin typeface="Gill Sans MT"/>
                        </a:rPr>
                        <a:t>siguientes</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documentos</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tc>
                  <a:txBody>
                    <a:bodyPr/>
                    <a:lstStyle/>
                    <a:p>
                      <a:pPr algn="l" fontAlgn="auto"/>
                      <a:endParaRPr lang="es-ES" sz="1200" b="1" i="0" u="sng" dirty="0">
                        <a:solidFill>
                          <a:srgbClr val="000000"/>
                        </a:solidFill>
                        <a:effectLst/>
                        <a:latin typeface="Gill Sans MT"/>
                      </a:endParaRPr>
                    </a:p>
                    <a:p>
                      <a:pPr marL="742950" lvl="1" indent="-285750" algn="l" fontAlgn="base">
                        <a:buFont typeface="Arial" panose="020B0604020202020204" pitchFamily="34" charset="0"/>
                        <a:buChar char="•"/>
                      </a:pPr>
                      <a:r>
                        <a:rPr lang="es-ES" sz="1200" b="0" i="0" u="sng" dirty="0">
                          <a:solidFill>
                            <a:srgbClr val="000000"/>
                          </a:solidFill>
                          <a:effectLst/>
                          <a:latin typeface="Gill Sans MT"/>
                        </a:rPr>
                        <a:t>Pasaporte</a:t>
                      </a:r>
                      <a:r>
                        <a:rPr lang="es-ES" sz="1200" b="0" i="0" u="none" strike="noStrike" dirty="0">
                          <a:solidFill>
                            <a:srgbClr val="000000"/>
                          </a:solidFill>
                          <a:effectLst/>
                          <a:latin typeface="Gill Sans MT"/>
                        </a:rPr>
                        <a:t> actual o </a:t>
                      </a:r>
                      <a:r>
                        <a:rPr lang="es-ES" sz="1200" b="0" i="0" u="sng" dirty="0">
                          <a:solidFill>
                            <a:srgbClr val="000000"/>
                          </a:solidFill>
                          <a:effectLst/>
                          <a:latin typeface="Gill Sans MT"/>
                        </a:rPr>
                        <a:t>denuncia policial, en caso de robo o pérdida</a:t>
                      </a:r>
                      <a:endParaRPr lang="es-ES" sz="1200" b="1" i="0">
                        <a:solidFill>
                          <a:srgbClr val="FFFFFF"/>
                        </a:solidFill>
                        <a:effectLst/>
                        <a:latin typeface="Gill Sans MT"/>
                      </a:endParaRPr>
                    </a:p>
                    <a:p>
                      <a:pPr marL="742950" lvl="1" indent="-285750" algn="l" fontAlgn="base">
                        <a:buFont typeface="Arial" panose="020B0604020202020204" pitchFamily="34" charset="0"/>
                        <a:buChar char="•"/>
                      </a:pPr>
                      <a:r>
                        <a:rPr lang="es-ES" sz="1200" b="0" i="0" u="sng" dirty="0">
                          <a:solidFill>
                            <a:srgbClr val="000000"/>
                          </a:solidFill>
                          <a:effectLst/>
                          <a:latin typeface="Gill Sans MT"/>
                        </a:rPr>
                        <a:t>Planilla de cita </a:t>
                      </a:r>
                      <a:r>
                        <a:rPr lang="es-ES" sz="1200" b="0" i="0" u="sng" dirty="0" err="1">
                          <a:solidFill>
                            <a:srgbClr val="000000"/>
                          </a:solidFill>
                          <a:effectLst/>
                          <a:latin typeface="Gill Sans MT"/>
                        </a:rPr>
                        <a:t>Saime</a:t>
                      </a:r>
                      <a:r>
                        <a:rPr lang="es-ES" sz="1200" b="0" i="0" u="none" strike="noStrike" dirty="0">
                          <a:solidFill>
                            <a:srgbClr val="000000"/>
                          </a:solidFill>
                          <a:effectLst/>
                          <a:latin typeface="Gill Sans MT"/>
                        </a:rPr>
                        <a:t> (podrá descargarla de la página del </a:t>
                      </a:r>
                      <a:r>
                        <a:rPr lang="es-ES" sz="1200" b="0" i="0" u="none" strike="noStrike" dirty="0" err="1">
                          <a:solidFill>
                            <a:srgbClr val="000000"/>
                          </a:solidFill>
                          <a:effectLst/>
                          <a:latin typeface="Gill Sans MT"/>
                        </a:rPr>
                        <a:t>Saime</a:t>
                      </a:r>
                      <a:r>
                        <a:rPr lang="es-ES" sz="1200" b="0" i="0" u="none" strike="noStrike" dirty="0">
                          <a:solidFill>
                            <a:srgbClr val="000000"/>
                          </a:solidFill>
                          <a:effectLst/>
                          <a:latin typeface="Gill Sans MT"/>
                        </a:rPr>
                        <a:t> una vez asignada la cita, en la sección «Histórico de Trámites»)</a:t>
                      </a:r>
                      <a:endParaRPr lang="es-ES" sz="1200" b="1" i="0" dirty="0">
                        <a:solidFill>
                          <a:srgbClr val="FFFFFF"/>
                        </a:solidFill>
                        <a:effectLst/>
                        <a:latin typeface="Gill Sans MT"/>
                      </a:endParaRPr>
                    </a:p>
                    <a:p>
                      <a:pPr marL="742950" lvl="1" indent="-285750" algn="l" fontAlgn="base">
                        <a:buFont typeface="Arial" panose="020B0604020202020204" pitchFamily="34" charset="0"/>
                        <a:buChar char="•"/>
                      </a:pPr>
                      <a:r>
                        <a:rPr lang="es-ES" sz="1200" b="0" i="0" u="sng" dirty="0">
                          <a:solidFill>
                            <a:srgbClr val="000000"/>
                          </a:solidFill>
                          <a:effectLst/>
                          <a:latin typeface="Gill Sans MT"/>
                        </a:rPr>
                        <a:t>Comprobante de pago</a:t>
                      </a:r>
                      <a:r>
                        <a:rPr lang="es-ES" sz="1200" b="0" i="0" u="none" strike="noStrike" dirty="0">
                          <a:solidFill>
                            <a:srgbClr val="000000"/>
                          </a:solidFill>
                          <a:effectLst/>
                          <a:latin typeface="Gill Sans MT"/>
                        </a:rPr>
                        <a:t> emitido por el Sistema </a:t>
                      </a:r>
                      <a:r>
                        <a:rPr lang="es-ES" sz="1200" b="0" i="0" u="none" strike="noStrike" dirty="0" err="1">
                          <a:solidFill>
                            <a:srgbClr val="000000"/>
                          </a:solidFill>
                          <a:effectLst/>
                          <a:latin typeface="Gill Sans MT"/>
                        </a:rPr>
                        <a:t>Saime</a:t>
                      </a:r>
                      <a:r>
                        <a:rPr lang="es-ES" sz="1200" b="0" i="0" u="none" strike="noStrike" dirty="0">
                          <a:solidFill>
                            <a:srgbClr val="000000"/>
                          </a:solidFill>
                          <a:effectLst/>
                          <a:latin typeface="Gill Sans MT"/>
                        </a:rPr>
                        <a:t> al momento de hacer la solicitud de la cita.</a:t>
                      </a:r>
                      <a:endParaRPr lang="es-ES" sz="1200" b="1" i="0" dirty="0">
                        <a:solidFill>
                          <a:srgbClr val="FFFFFF"/>
                        </a:solidFill>
                        <a:effectLst/>
                        <a:latin typeface="Gill Sans MT"/>
                      </a:endParaRPr>
                    </a:p>
                    <a:p>
                      <a:pPr marL="742950" lvl="1" indent="-285750" algn="l" fontAlgn="base">
                        <a:buFont typeface="Arial" panose="020B0604020202020204" pitchFamily="34" charset="0"/>
                        <a:buChar char="•"/>
                      </a:pPr>
                      <a:r>
                        <a:rPr lang="es-ES" sz="1200" b="1" i="0" u="none" strike="noStrike" dirty="0">
                          <a:solidFill>
                            <a:srgbClr val="000000"/>
                          </a:solidFill>
                          <a:effectLst/>
                          <a:latin typeface="Gill Sans MT"/>
                        </a:rPr>
                        <a:t>120€</a:t>
                      </a:r>
                      <a:r>
                        <a:rPr lang="es-ES" sz="1200" b="0" i="0" u="none" strike="noStrike" dirty="0">
                          <a:solidFill>
                            <a:srgbClr val="000000"/>
                          </a:solidFill>
                          <a:effectLst/>
                          <a:latin typeface="Gill Sans MT"/>
                        </a:rPr>
                        <a:t> en efectivo (ver abajo).</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1" i="0" u="sng" dirty="0">
                          <a:solidFill>
                            <a:srgbClr val="000000"/>
                          </a:solidFill>
                          <a:effectLst/>
                          <a:latin typeface="Gill Sans MT"/>
                        </a:rPr>
                        <a:t>PRÓRROGA (</a:t>
                      </a:r>
                      <a:r>
                        <a:rPr lang="es-ES" sz="1200" b="0" i="0" u="none" strike="noStrike" dirty="0">
                          <a:solidFill>
                            <a:srgbClr val="000000"/>
                          </a:solidFill>
                          <a:effectLst/>
                          <a:latin typeface="Gill Sans MT"/>
                        </a:rPr>
                        <a:t>es una extensión de la vigencia del pasaporte por </a:t>
                      </a:r>
                      <a:r>
                        <a:rPr lang="es-ES" sz="1200" b="1" i="0" u="none" strike="noStrike" dirty="0">
                          <a:solidFill>
                            <a:srgbClr val="000000"/>
                          </a:solidFill>
                          <a:effectLst/>
                          <a:latin typeface="Gill Sans MT"/>
                        </a:rPr>
                        <a:t>5 años </a:t>
                      </a:r>
                      <a:r>
                        <a:rPr lang="es-ES" sz="1200" b="0" i="0" u="none" strike="noStrike" dirty="0">
                          <a:solidFill>
                            <a:srgbClr val="000000"/>
                          </a:solidFill>
                          <a:effectLst/>
                          <a:latin typeface="Gill Sans MT"/>
                        </a:rPr>
                        <a:t>desde la expedición en Venezuela)</a:t>
                      </a:r>
                      <a:endParaRPr lang="es-ES" sz="1200" b="1" i="0" dirty="0">
                        <a:solidFill>
                          <a:srgbClr val="FFFFFF"/>
                        </a:solidFill>
                        <a:effectLst/>
                        <a:latin typeface="Gill Sans MT"/>
                      </a:endParaRPr>
                    </a:p>
                    <a:p>
                      <a:pPr algn="l" fontAlgn="base"/>
                      <a:r>
                        <a:rPr lang="es-ES" sz="1200" b="1" i="0" u="none" strike="noStrike" dirty="0">
                          <a:solidFill>
                            <a:srgbClr val="000000"/>
                          </a:solidFill>
                          <a:effectLst/>
                          <a:latin typeface="Gill Sans MT"/>
                        </a:rPr>
                        <a:t>Paso 1 – Solicitar la prórroga a través de la página del SAIME</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Inicie sesión en el</a:t>
                      </a:r>
                      <a:r>
                        <a:rPr lang="es-ES" sz="1200" b="1" i="0" u="none" strike="noStrike" dirty="0">
                          <a:solidFill>
                            <a:srgbClr val="000000"/>
                          </a:solidFill>
                          <a:effectLst/>
                          <a:latin typeface="Gill Sans MT"/>
                        </a:rPr>
                        <a:t> Sistema </a:t>
                      </a:r>
                      <a:r>
                        <a:rPr lang="es-ES" sz="1200" b="1" i="0" u="none" strike="noStrike" err="1">
                          <a:solidFill>
                            <a:srgbClr val="000000"/>
                          </a:solidFill>
                          <a:effectLst/>
                          <a:latin typeface="Gill Sans MT"/>
                        </a:rPr>
                        <a:t>Saime</a:t>
                      </a:r>
                      <a:r>
                        <a:rPr lang="es-ES" sz="1200" b="0" i="0" u="none" strike="noStrike" dirty="0">
                          <a:solidFill>
                            <a:srgbClr val="000000"/>
                          </a:solidFill>
                          <a:effectLst/>
                          <a:latin typeface="Gill Sans MT"/>
                        </a:rPr>
                        <a:t> a través del siguiente enlace: (</a:t>
                      </a:r>
                      <a:r>
                        <a:rPr lang="es-ES" sz="1200" b="0" i="0" u="sng" strike="noStrike" dirty="0">
                          <a:solidFill>
                            <a:srgbClr val="000000"/>
                          </a:solidFill>
                          <a:effectLst/>
                          <a:latin typeface="Gill Sans MT"/>
                          <a:hlinkClick r:id="rId2"/>
                        </a:rPr>
                        <a:t>https://tramites.saime.gob.ve)</a:t>
                      </a:r>
                      <a:r>
                        <a:rPr lang="es-ES" sz="1200" b="0" i="0" u="none" strike="noStrike" dirty="0">
                          <a:solidFill>
                            <a:srgbClr val="000000"/>
                          </a:solidFill>
                          <a:effectLst/>
                          <a:latin typeface="Gill Sans MT"/>
                        </a:rPr>
                        <a:t> o accediendo a la página del </a:t>
                      </a:r>
                      <a:r>
                        <a:rPr lang="es-ES" sz="1200" b="0" i="0" u="none" strike="noStrike" err="1">
                          <a:solidFill>
                            <a:srgbClr val="000000"/>
                          </a:solidFill>
                          <a:effectLst/>
                          <a:latin typeface="Gill Sans MT"/>
                        </a:rPr>
                        <a:t>Saime</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3"/>
                        </a:rPr>
                        <a:t>http://saime.gob.ve</a:t>
                      </a:r>
                      <a:r>
                        <a:rPr lang="es-ES" sz="1200" b="0" i="0" u="none" strike="noStrike" dirty="0">
                          <a:solidFill>
                            <a:srgbClr val="000000"/>
                          </a:solidFill>
                          <a:effectLst/>
                          <a:latin typeface="Gill Sans MT"/>
                        </a:rPr>
                        <a:t>) y seleccionando “Solicitud Trámites de Pasaporte”. En el caso de niños, niñas y adolescentes, cualquiera de los progenitores puede hacer la solicitud.</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Vaya al menú y seleccione la opción </a:t>
                      </a:r>
                      <a:r>
                        <a:rPr lang="es-ES" sz="1200" b="1" i="0" u="none" strike="noStrike" dirty="0">
                          <a:solidFill>
                            <a:srgbClr val="000000"/>
                          </a:solidFill>
                          <a:effectLst/>
                          <a:latin typeface="Gill Sans MT"/>
                        </a:rPr>
                        <a:t>“Prórroga – En el Extranjero – Prórroga Consular”</a:t>
                      </a:r>
                      <a:r>
                        <a:rPr lang="es-ES" sz="1200" b="0" i="0" u="none" strike="noStrike" dirty="0">
                          <a:solidFill>
                            <a:srgbClr val="000000"/>
                          </a:solidFill>
                          <a:effectLst/>
                          <a:latin typeface="Gill Sans MT"/>
                        </a:rPr>
                        <a:t>. Siga los pasos en el sistema, seleccionando País (España) y Oficina Consular (Barcelona) hasta completar la solicitud, que culmina con el pago de la solicitud (</a:t>
                      </a:r>
                      <a:r>
                        <a:rPr lang="es-ES" sz="1200" b="1" i="0" u="none" strike="noStrike" dirty="0">
                          <a:solidFill>
                            <a:srgbClr val="000000"/>
                          </a:solidFill>
                          <a:effectLst/>
                          <a:latin typeface="Gill Sans MT"/>
                        </a:rPr>
                        <a:t>100$ </a:t>
                      </a:r>
                      <a:r>
                        <a:rPr lang="es-ES" sz="1200" b="0" i="0" u="none" strike="noStrike" dirty="0">
                          <a:solidFill>
                            <a:srgbClr val="000000"/>
                          </a:solidFill>
                          <a:effectLst/>
                          <a:latin typeface="Gill Sans MT"/>
                        </a:rPr>
                        <a:t>de EE.UU.).</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Una vez aceptado el pago, el sistema le presenta una pantalla con la aceptación o rechazo del pago. Si fue exitoso, debe seleccionar el botón «Continuar» al final del aviso, y le presentará un comprobante como recibo de pago; debe imprimirlo, completarlo, firmarlo y colocar la huella.</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Las prórrogas se procesan en Venezuela.</a:t>
                      </a:r>
                      <a:r>
                        <a:rPr lang="es-ES" sz="1200" b="0" i="0" u="none" strike="noStrike" dirty="0">
                          <a:solidFill>
                            <a:srgbClr val="000000"/>
                          </a:solidFill>
                          <a:effectLst/>
                          <a:latin typeface="Gill Sans MT"/>
                        </a:rPr>
                        <a:t> Una vez impresas, el </a:t>
                      </a:r>
                      <a:r>
                        <a:rPr lang="es-ES" sz="1200" b="0" i="0" u="none" strike="noStrike" err="1">
                          <a:solidFill>
                            <a:srgbClr val="000000"/>
                          </a:solidFill>
                          <a:effectLst/>
                          <a:latin typeface="Gill Sans MT"/>
                        </a:rPr>
                        <a:t>Saime</a:t>
                      </a:r>
                      <a:r>
                        <a:rPr lang="es-ES" sz="1200" b="0" i="0" u="none" strike="noStrike" dirty="0">
                          <a:solidFill>
                            <a:srgbClr val="000000"/>
                          </a:solidFill>
                          <a:effectLst/>
                          <a:latin typeface="Gill Sans MT"/>
                        </a:rPr>
                        <a:t> las traslada al Ministerio del Poder Popular para Relaciones Exteriores, el cual se encarga de </a:t>
                      </a:r>
                      <a:r>
                        <a:rPr lang="es-ES" sz="1200" b="0" i="0" u="sng" dirty="0">
                          <a:solidFill>
                            <a:srgbClr val="000000"/>
                          </a:solidFill>
                          <a:effectLst/>
                          <a:latin typeface="Gill Sans MT"/>
                        </a:rPr>
                        <a:t>enviarla a la misión consular correspondiente para su entrega</a:t>
                      </a:r>
                      <a:r>
                        <a:rPr lang="es-ES" sz="1200" b="0" i="0" u="none" strike="noStrike" dirty="0">
                          <a:solidFill>
                            <a:srgbClr val="000000"/>
                          </a:solidFill>
                          <a:effectLst/>
                          <a:latin typeface="Gill Sans MT"/>
                        </a:rPr>
                        <a:t>. Puede consultar en cualquier momento el estado de su trámite ingresando en el Sistema </a:t>
                      </a:r>
                      <a:r>
                        <a:rPr lang="es-ES" sz="1200" b="0" i="0" u="none" strike="noStrike" err="1">
                          <a:solidFill>
                            <a:srgbClr val="000000"/>
                          </a:solidFill>
                          <a:effectLst/>
                          <a:latin typeface="Gill Sans MT"/>
                        </a:rPr>
                        <a:t>Saime</a:t>
                      </a:r>
                      <a:r>
                        <a:rPr lang="es-ES" sz="1200" b="0" i="0" u="none" strike="noStrike" dirty="0">
                          <a:solidFill>
                            <a:srgbClr val="000000"/>
                          </a:solidFill>
                          <a:effectLst/>
                          <a:latin typeface="Gill Sans MT"/>
                        </a:rPr>
                        <a:t>, seleccionando Histórico – </a:t>
                      </a:r>
                      <a:r>
                        <a:rPr lang="es-ES" sz="1200" b="1" i="0" u="none" strike="noStrike" dirty="0">
                          <a:solidFill>
                            <a:srgbClr val="000000"/>
                          </a:solidFill>
                          <a:effectLst/>
                          <a:latin typeface="Gill Sans MT"/>
                        </a:rPr>
                        <a:t>Estatus de Trámites.</a:t>
                      </a:r>
                      <a:endParaRPr lang="es-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3739860268"/>
                  </a:ext>
                </a:extLst>
              </a:tr>
            </a:tbl>
          </a:graphicData>
        </a:graphic>
      </p:graphicFrame>
      <p:pic>
        <p:nvPicPr>
          <p:cNvPr id="10" name="Imagen 9" descr="Logotipo&#10;&#10;Descripción generada automáticamente">
            <a:extLst>
              <a:ext uri="{FF2B5EF4-FFF2-40B4-BE49-F238E27FC236}">
                <a16:creationId xmlns:a16="http://schemas.microsoft.com/office/drawing/2014/main" id="{4E11098C-7ED7-5CD7-57E9-5C898AA21D65}"/>
              </a:ext>
            </a:extLst>
          </p:cNvPr>
          <p:cNvPicPr>
            <a:picLocks noChangeAspect="1"/>
          </p:cNvPicPr>
          <p:nvPr/>
        </p:nvPicPr>
        <p:blipFill>
          <a:blip r:embed="rId4"/>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4B133F16-1E36-A2AA-1D00-CD157C4AB561}"/>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3825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2A706332-AC99-DBCE-23A0-97AB8B39849B}"/>
              </a:ext>
            </a:extLst>
          </p:cNvPr>
          <p:cNvGraphicFramePr>
            <a:graphicFrameLocks noGrp="1"/>
          </p:cNvGraphicFramePr>
          <p:nvPr>
            <p:extLst>
              <p:ext uri="{D42A27DB-BD31-4B8C-83A1-F6EECF244321}">
                <p14:modId xmlns:p14="http://schemas.microsoft.com/office/powerpoint/2010/main" val="4085797442"/>
              </p:ext>
            </p:extLst>
          </p:nvPr>
        </p:nvGraphicFramePr>
        <p:xfrm>
          <a:off x="236482" y="1208689"/>
          <a:ext cx="11721556" cy="4448175"/>
        </p:xfrm>
        <a:graphic>
          <a:graphicData uri="http://schemas.openxmlformats.org/drawingml/2006/table">
            <a:tbl>
              <a:tblPr firstRow="1" bandRow="1">
                <a:tableStyleId>{5C22544A-7EE6-4342-B048-85BDC9FD1C3A}</a:tableStyleId>
              </a:tblPr>
              <a:tblGrid>
                <a:gridCol w="11721556">
                  <a:extLst>
                    <a:ext uri="{9D8B030D-6E8A-4147-A177-3AD203B41FA5}">
                      <a16:colId xmlns:a16="http://schemas.microsoft.com/office/drawing/2014/main" val="2755422758"/>
                    </a:ext>
                  </a:extLst>
                </a:gridCol>
              </a:tblGrid>
              <a:tr h="4448175">
                <a:tc>
                  <a:txBody>
                    <a:bodyPr/>
                    <a:lstStyle/>
                    <a:p>
                      <a:pPr lvl="0" algn="l">
                        <a:buNone/>
                      </a:pPr>
                      <a:r>
                        <a:rPr lang="es-ES" sz="1200" b="1" i="0" u="none" strike="noStrike" dirty="0">
                          <a:solidFill>
                            <a:srgbClr val="000000"/>
                          </a:solidFill>
                          <a:effectLst/>
                          <a:latin typeface="Gill Sans MT"/>
                        </a:rPr>
                        <a:t>Paso 2 – Entrega de la prórroga de Pasaporte (ver enlace: </a:t>
                      </a:r>
                      <a:r>
                        <a:rPr lang="es-ES" sz="1200" b="1" i="0" u="sng" strike="noStrike" dirty="0">
                          <a:solidFill>
                            <a:srgbClr val="000000"/>
                          </a:solidFill>
                          <a:effectLst/>
                          <a:latin typeface="Gill Sans MT"/>
                          <a:hlinkClick r:id="rId2"/>
                        </a:rPr>
                        <a:t>condiciones especiales para niñas, niños y adolescentes</a:t>
                      </a:r>
                      <a:r>
                        <a:rPr lang="es-ES" sz="1200" b="1" i="0" u="none" strike="noStrike" dirty="0">
                          <a:solidFill>
                            <a:srgbClr val="000000"/>
                          </a:solidFill>
                          <a:effectLst/>
                          <a:latin typeface="Gill Sans MT"/>
                        </a:rPr>
                        <a:t>)</a:t>
                      </a:r>
                      <a:br>
                        <a:rPr lang="es-ES" sz="1200" b="1" i="0" dirty="0">
                          <a:solidFill>
                            <a:srgbClr val="000000"/>
                          </a:solidFill>
                          <a:effectLst/>
                          <a:latin typeface="Gill Sans MT"/>
                        </a:rPr>
                      </a:b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none" strike="noStrike" dirty="0">
                          <a:solidFill>
                            <a:srgbClr val="000000"/>
                          </a:solidFill>
                          <a:effectLst/>
                          <a:latin typeface="Gill Sans MT"/>
                        </a:rPr>
                        <a:t>Una vez recibida su prórroga en la oficina consular, el Consulado procederá a </a:t>
                      </a:r>
                      <a:r>
                        <a:rPr lang="es-ES" sz="1200" b="1" i="0" u="none" strike="noStrike" dirty="0">
                          <a:solidFill>
                            <a:srgbClr val="000000"/>
                          </a:solidFill>
                          <a:effectLst/>
                          <a:latin typeface="Gill Sans MT"/>
                        </a:rPr>
                        <a:t>publicar su cédula</a:t>
                      </a:r>
                      <a:r>
                        <a:rPr lang="es-ES" sz="1200" b="0" i="0" u="none" strike="noStrike" dirty="0">
                          <a:solidFill>
                            <a:srgbClr val="000000"/>
                          </a:solidFill>
                          <a:effectLst/>
                          <a:latin typeface="Gill Sans MT"/>
                        </a:rPr>
                        <a:t> (o nombre completo, en el caso de personas no ceduladas) en el </a:t>
                      </a:r>
                      <a:r>
                        <a:rPr lang="es-ES" sz="1200" b="0" i="0" u="sng" strike="noStrike" dirty="0">
                          <a:solidFill>
                            <a:srgbClr val="000000"/>
                          </a:solidFill>
                          <a:effectLst/>
                          <a:latin typeface="Gill Sans MT"/>
                          <a:hlinkClick r:id="rId3"/>
                        </a:rPr>
                        <a:t>LISTADO DE PRÓRROGAS DE PASAPORTES PENDIENTES PARA RETIRAR EN ESTA OFICINA</a:t>
                      </a:r>
                      <a:r>
                        <a:rPr lang="es-ES" sz="1200" b="0" i="0" u="none" strike="noStrike" dirty="0">
                          <a:solidFill>
                            <a:srgbClr val="000000"/>
                          </a:solidFill>
                          <a:effectLst/>
                          <a:latin typeface="Gill Sans MT"/>
                        </a:rPr>
                        <a:t>. Donde también estarán las instrucciones para el </a:t>
                      </a:r>
                      <a:r>
                        <a:rPr lang="es-ES" sz="1200" b="1" i="0" u="none" strike="noStrike" dirty="0">
                          <a:solidFill>
                            <a:srgbClr val="000000"/>
                          </a:solidFill>
                          <a:effectLst/>
                          <a:latin typeface="Gill Sans MT"/>
                        </a:rPr>
                        <a:t>retiro,</a:t>
                      </a:r>
                      <a:r>
                        <a:rPr lang="es-ES" sz="1200" b="0" i="0" u="none" strike="noStrike" dirty="0">
                          <a:solidFill>
                            <a:srgbClr val="000000"/>
                          </a:solidFill>
                          <a:effectLst/>
                          <a:latin typeface="Gill Sans MT"/>
                        </a:rPr>
                        <a:t> que será estrictamente de forma </a:t>
                      </a:r>
                      <a:r>
                        <a:rPr lang="es-ES" sz="1200" b="1" i="0" u="none" strike="noStrike" dirty="0">
                          <a:solidFill>
                            <a:srgbClr val="000000"/>
                          </a:solidFill>
                          <a:effectLst/>
                          <a:latin typeface="Gill Sans MT"/>
                        </a:rPr>
                        <a:t>presencial</a:t>
                      </a:r>
                      <a:r>
                        <a:rPr lang="es-ES" sz="1200" b="0" i="0" u="none" strike="noStrike" dirty="0">
                          <a:solidFill>
                            <a:srgbClr val="000000"/>
                          </a:solidFill>
                          <a:effectLst/>
                          <a:latin typeface="Gill Sans MT"/>
                        </a:rPr>
                        <a:t>. Deberá hacer el pago de los Derechos Consulares (</a:t>
                      </a:r>
                      <a:r>
                        <a:rPr lang="es-ES" sz="1200" b="1" i="0" u="none" strike="noStrike" dirty="0">
                          <a:solidFill>
                            <a:srgbClr val="000000"/>
                          </a:solidFill>
                          <a:effectLst/>
                          <a:latin typeface="Gill Sans MT"/>
                        </a:rPr>
                        <a:t>120,00€,</a:t>
                      </a:r>
                      <a:r>
                        <a:rPr lang="es-ES" sz="1200" b="0" i="0" u="none" strike="noStrike" dirty="0">
                          <a:solidFill>
                            <a:srgbClr val="000000"/>
                          </a:solidFill>
                          <a:effectLst/>
                          <a:latin typeface="Gill Sans MT"/>
                        </a:rPr>
                        <a:t> en efectivo) al momento de retirar la prórroga.</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none" strike="noStrike" dirty="0">
                          <a:solidFill>
                            <a:srgbClr val="000000"/>
                          </a:solidFill>
                          <a:effectLst/>
                          <a:latin typeface="Gill Sans MT"/>
                        </a:rPr>
                        <a:t>En el caso de </a:t>
                      </a:r>
                      <a:r>
                        <a:rPr lang="es-ES" sz="1200" b="1" i="0" u="none" strike="noStrike" dirty="0">
                          <a:solidFill>
                            <a:srgbClr val="000000"/>
                          </a:solidFill>
                          <a:effectLst/>
                          <a:latin typeface="Gill Sans MT"/>
                        </a:rPr>
                        <a:t>Niñas, niños y adolescentes</a:t>
                      </a:r>
                      <a:r>
                        <a:rPr lang="es-ES" sz="1200" b="0" i="0" u="none" strike="noStrike" dirty="0">
                          <a:solidFill>
                            <a:srgbClr val="000000"/>
                          </a:solidFill>
                          <a:effectLst/>
                          <a:latin typeface="Gill Sans MT"/>
                        </a:rPr>
                        <a:t> deberán acudir ambos progenitores. </a:t>
                      </a:r>
                      <a:r>
                        <a:rPr lang="es-ES" sz="1200" b="0" i="0" u="sng" dirty="0">
                          <a:solidFill>
                            <a:srgbClr val="000000"/>
                          </a:solidFill>
                          <a:effectLst/>
                          <a:latin typeface="Gill Sans MT"/>
                        </a:rPr>
                        <a:t>No hay pago de Derechos Consulares</a:t>
                      </a:r>
                      <a:r>
                        <a:rPr lang="es-ES" sz="1200" b="0" i="0" u="none" strike="noStrike" dirty="0">
                          <a:solidFill>
                            <a:srgbClr val="000000"/>
                          </a:solidFill>
                          <a:effectLst/>
                          <a:latin typeface="Gill Sans MT"/>
                        </a:rPr>
                        <a:t>. No es necesario que asista el niño, niña o adolescente. Deberán presentar </a:t>
                      </a:r>
                      <a:r>
                        <a:rPr lang="es-ES" sz="1200" b="0" i="0" u="sng" dirty="0">
                          <a:solidFill>
                            <a:srgbClr val="000000"/>
                          </a:solidFill>
                          <a:effectLst/>
                          <a:latin typeface="Gill Sans MT"/>
                        </a:rPr>
                        <a:t>partida de nacimiento</a:t>
                      </a:r>
                      <a:r>
                        <a:rPr lang="es-ES" sz="1200" b="0" i="0" u="none" strike="noStrike" dirty="0">
                          <a:solidFill>
                            <a:srgbClr val="000000"/>
                          </a:solidFill>
                          <a:effectLst/>
                          <a:latin typeface="Gill Sans MT"/>
                        </a:rPr>
                        <a:t> y </a:t>
                      </a:r>
                      <a:r>
                        <a:rPr lang="es-ES" sz="1200" b="0" i="0" u="sng" dirty="0">
                          <a:solidFill>
                            <a:srgbClr val="000000"/>
                          </a:solidFill>
                          <a:effectLst/>
                          <a:latin typeface="Gill Sans MT"/>
                        </a:rPr>
                        <a:t>pasaportes</a:t>
                      </a:r>
                      <a:r>
                        <a:rPr lang="es-ES" sz="1200" b="0" i="0" u="none" strike="noStrike" dirty="0">
                          <a:solidFill>
                            <a:srgbClr val="000000"/>
                          </a:solidFill>
                          <a:effectLst/>
                          <a:latin typeface="Gill Sans MT"/>
                        </a:rPr>
                        <a:t> de los progenitores (originales y copia). Ver enlace: </a:t>
                      </a:r>
                      <a:r>
                        <a:rPr lang="es-ES" sz="1200" b="0" i="0" u="sng" strike="noStrike" dirty="0">
                          <a:solidFill>
                            <a:srgbClr val="000000"/>
                          </a:solidFill>
                          <a:effectLst/>
                          <a:latin typeface="Gill Sans MT"/>
                          <a:hlinkClick r:id="rId2"/>
                        </a:rPr>
                        <a:t>Normas sobre la expedición y retiro de documentos de identidad (pasaporte, prórroga o documento de viaje) de niños, niñas y adolescentes</a:t>
                      </a:r>
                      <a:r>
                        <a:rPr lang="es-ES" sz="1200" b="0" i="0" u="none" strike="noStrike" dirty="0">
                          <a:solidFill>
                            <a:srgbClr val="000000"/>
                          </a:solidFill>
                          <a:effectLst/>
                          <a:latin typeface="Gill Sans MT"/>
                        </a:rPr>
                        <a:t>.</a:t>
                      </a:r>
                      <a:endParaRPr lang="es-ES" sz="1200" b="1" i="0">
                        <a:solidFill>
                          <a:srgbClr val="FFFFFF"/>
                        </a:solidFill>
                        <a:effectLst/>
                        <a:latin typeface="Gill Sans MT"/>
                      </a:endParaRPr>
                    </a:p>
                    <a:p>
                      <a:pPr lvl="0" algn="l">
                        <a:buNone/>
                      </a:pPr>
                      <a:r>
                        <a:rPr lang="es-ES" sz="1200" b="1" i="0" u="none" strike="noStrike" dirty="0">
                          <a:solidFill>
                            <a:srgbClr val="000000"/>
                          </a:solidFill>
                          <a:effectLst/>
                          <a:latin typeface="Gill Sans MT"/>
                        </a:rPr>
                        <a:t>Importe derechos consulares: </a:t>
                      </a:r>
                      <a:r>
                        <a:rPr lang="es-ES" sz="1200" b="1" i="0" u="sng" dirty="0">
                          <a:solidFill>
                            <a:srgbClr val="000000"/>
                          </a:solidFill>
                          <a:effectLst/>
                          <a:latin typeface="Gill Sans MT"/>
                        </a:rPr>
                        <a:t>120,00€</a:t>
                      </a:r>
                      <a:r>
                        <a:rPr lang="es-ES" sz="1200" b="1" i="0" u="none" strike="noStrike" dirty="0">
                          <a:solidFill>
                            <a:srgbClr val="000000"/>
                          </a:solidFill>
                          <a:effectLst/>
                          <a:latin typeface="Gill Sans MT"/>
                        </a:rPr>
                        <a:t> en efectivo. Menores están exentos de este pago.</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1" i="0" u="sng" dirty="0">
                          <a:solidFill>
                            <a:srgbClr val="000000"/>
                          </a:solidFill>
                          <a:effectLst/>
                          <a:latin typeface="Gill Sans MT"/>
                        </a:rPr>
                        <a:t>ANTECEDENTES PENALES:</a:t>
                      </a:r>
                      <a:endParaRPr lang="es-ES" sz="1200" b="1" i="0">
                        <a:solidFill>
                          <a:srgbClr val="FFFFFF"/>
                        </a:solidFill>
                        <a:effectLst/>
                        <a:latin typeface="Gill Sans MT"/>
                      </a:endParaRPr>
                    </a:p>
                    <a:p>
                      <a:pPr lvl="0" algn="l">
                        <a:buNone/>
                      </a:pPr>
                      <a:r>
                        <a:rPr lang="es-ES" sz="1200" b="0" i="0" u="none" strike="noStrike" dirty="0">
                          <a:solidFill>
                            <a:srgbClr val="000000"/>
                          </a:solidFill>
                          <a:effectLst/>
                          <a:latin typeface="Gill Sans MT"/>
                        </a:rPr>
                        <a:t>Restablecimiento de usuario y contraseña para el acceso al </a:t>
                      </a:r>
                      <a:r>
                        <a:rPr lang="es-ES" sz="1200" b="1" i="0" u="none" strike="noStrike" dirty="0">
                          <a:solidFill>
                            <a:srgbClr val="000000"/>
                          </a:solidFill>
                          <a:effectLst/>
                          <a:latin typeface="Gill Sans MT"/>
                        </a:rPr>
                        <a:t>Sistema de Gestión de Antecedentes Penales </a:t>
                      </a:r>
                      <a:r>
                        <a:rPr lang="es-ES" sz="1200" b="0" i="0" u="none" strike="noStrike" dirty="0">
                          <a:solidFill>
                            <a:srgbClr val="000000"/>
                          </a:solidFill>
                          <a:effectLst/>
                          <a:latin typeface="Gill Sans MT"/>
                        </a:rPr>
                        <a:t>(SIGESAP-MPPRIJP)</a:t>
                      </a:r>
                      <a:endParaRPr lang="es-ES" sz="1200" b="1" i="0">
                        <a:solidFill>
                          <a:srgbClr val="FFFFFF"/>
                        </a:solidFill>
                        <a:effectLst/>
                        <a:latin typeface="Gill Sans MT"/>
                      </a:endParaRPr>
                    </a:p>
                    <a:p>
                      <a:pPr lvl="0" algn="l">
                        <a:buNone/>
                      </a:pPr>
                      <a:r>
                        <a:rPr lang="es-ES" sz="1200" b="1" i="0" u="none" strike="noStrike" dirty="0">
                          <a:solidFill>
                            <a:srgbClr val="000000"/>
                          </a:solidFill>
                          <a:effectLst/>
                          <a:latin typeface="Gill Sans MT"/>
                        </a:rPr>
                        <a:t>Requisitos:</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none" strike="noStrike" dirty="0">
                          <a:solidFill>
                            <a:srgbClr val="000000"/>
                          </a:solidFill>
                          <a:effectLst/>
                          <a:latin typeface="Gill Sans MT"/>
                        </a:rPr>
                        <a:t>Estar </a:t>
                      </a:r>
                      <a:r>
                        <a:rPr lang="es-ES" sz="1200" b="1" i="0" u="none" strike="noStrike" dirty="0">
                          <a:solidFill>
                            <a:srgbClr val="000000"/>
                          </a:solidFill>
                          <a:effectLst/>
                          <a:latin typeface="Gill Sans MT"/>
                        </a:rPr>
                        <a:t>inscrito en el Registro Consular</a:t>
                      </a:r>
                      <a:r>
                        <a:rPr lang="es-ES" sz="1200" b="0" i="0" u="none" strike="noStrike" dirty="0">
                          <a:solidFill>
                            <a:srgbClr val="000000"/>
                          </a:solidFill>
                          <a:effectLst/>
                          <a:latin typeface="Gill Sans MT"/>
                        </a:rPr>
                        <a:t>. Para darse de alta, haga clic </a:t>
                      </a:r>
                      <a:r>
                        <a:rPr lang="es-ES" sz="1200" b="0" i="0" u="sng" strike="noStrike" dirty="0">
                          <a:solidFill>
                            <a:srgbClr val="000000"/>
                          </a:solidFill>
                          <a:effectLst/>
                          <a:latin typeface="Gill Sans MT"/>
                          <a:hlinkClick r:id="rId4"/>
                        </a:rPr>
                        <a:t>aquí</a:t>
                      </a:r>
                      <a:r>
                        <a:rPr lang="es-ES" sz="1200" b="0" i="0" u="none" strike="noStrike" dirty="0">
                          <a:solidFill>
                            <a:srgbClr val="000000"/>
                          </a:solidFill>
                          <a:effectLst/>
                          <a:latin typeface="Gill Sans MT"/>
                        </a:rPr>
                        <a:t>.</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sng" dirty="0">
                          <a:solidFill>
                            <a:srgbClr val="000000"/>
                          </a:solidFill>
                          <a:effectLst/>
                          <a:latin typeface="Gill Sans MT"/>
                        </a:rPr>
                        <a:t>Copia de la cédula de identidad o pasaporte venezolan</a:t>
                      </a:r>
                      <a:r>
                        <a:rPr lang="es-ES" sz="1200" b="0" i="0" u="none" strike="noStrike" dirty="0">
                          <a:solidFill>
                            <a:srgbClr val="000000"/>
                          </a:solidFill>
                          <a:effectLst/>
                          <a:latin typeface="Gill Sans MT"/>
                        </a:rPr>
                        <a:t>o (solo la primera página donde se encuentran la foto y los datos, debe estar </a:t>
                      </a:r>
                      <a:r>
                        <a:rPr lang="es-ES" sz="1200" b="0" i="0" u="sng" dirty="0">
                          <a:solidFill>
                            <a:srgbClr val="000000"/>
                          </a:solidFill>
                          <a:effectLst/>
                          <a:latin typeface="Gill Sans MT"/>
                        </a:rPr>
                        <a:t>vigente o tener un vencimiento no mayor de un año</a:t>
                      </a:r>
                      <a:r>
                        <a:rPr lang="es-ES" sz="1200" b="0" i="0" u="none" strike="noStrike" dirty="0">
                          <a:solidFill>
                            <a:srgbClr val="000000"/>
                          </a:solidFill>
                          <a:effectLst/>
                          <a:latin typeface="Gill Sans MT"/>
                        </a:rPr>
                        <a:t>).</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sng" dirty="0">
                          <a:solidFill>
                            <a:srgbClr val="000000"/>
                          </a:solidFill>
                          <a:effectLst/>
                          <a:latin typeface="Gill Sans MT"/>
                        </a:rPr>
                        <a:t>Carta explicativa</a:t>
                      </a:r>
                      <a:r>
                        <a:rPr lang="es-ES" sz="1200" b="0" i="0" u="none" strike="noStrike" dirty="0">
                          <a:solidFill>
                            <a:srgbClr val="000000"/>
                          </a:solidFill>
                          <a:effectLst/>
                          <a:latin typeface="Gill Sans MT"/>
                        </a:rPr>
                        <a:t> en la que deberá identificarse plenamente, indicando su número de cédula de identidad, informar de forma clara precisa y circunstanciada los inconvenientes presentados en el sistema de Gestión de Antecedentes Penales (SIGSAP) del MPPIJP, así como proporcionar el correo electrónico personal Gmail, que se establecerá como el nuevo usuario al momento de la realización de la actualización.</a:t>
                      </a:r>
                      <a:endParaRPr lang="es-ES" sz="1200" b="1" i="0">
                        <a:solidFill>
                          <a:srgbClr val="FFFFFF"/>
                        </a:solidFill>
                        <a:effectLst/>
                        <a:latin typeface="Gill Sans MT"/>
                      </a:endParaRPr>
                    </a:p>
                    <a:p>
                      <a:pPr lvl="0" algn="l">
                        <a:buNone/>
                      </a:pPr>
                      <a:r>
                        <a:rPr lang="es-ES" sz="1200" b="1" i="0" u="none" strike="noStrike" dirty="0">
                          <a:solidFill>
                            <a:srgbClr val="000000"/>
                          </a:solidFill>
                          <a:effectLst/>
                          <a:latin typeface="Gill Sans MT"/>
                        </a:rPr>
                        <a:t>Procedimiento:</a:t>
                      </a:r>
                      <a:r>
                        <a:rPr lang="es-ES" sz="1200" b="0" i="0" u="none" strike="noStrike" dirty="0">
                          <a:solidFill>
                            <a:srgbClr val="000000"/>
                          </a:solidFill>
                          <a:effectLst/>
                          <a:latin typeface="Gill Sans MT"/>
                        </a:rPr>
                        <a:t> Debe disponer de un </a:t>
                      </a:r>
                      <a:r>
                        <a:rPr lang="es-ES" sz="1200" b="0" i="0" u="sng" dirty="0">
                          <a:solidFill>
                            <a:srgbClr val="000000"/>
                          </a:solidFill>
                          <a:effectLst/>
                          <a:latin typeface="Gill Sans MT"/>
                        </a:rPr>
                        <a:t>correo electrónico personal </a:t>
                      </a:r>
                      <a:r>
                        <a:rPr lang="es-ES" sz="1200" b="0" i="0" u="none" strike="noStrike" dirty="0">
                          <a:solidFill>
                            <a:srgbClr val="000000"/>
                          </a:solidFill>
                          <a:effectLst/>
                          <a:latin typeface="Gill Sans MT"/>
                        </a:rPr>
                        <a:t>(no compartido con otro usuario). Se sugiere no usar correos de Microsoft.</a:t>
                      </a:r>
                      <a:br>
                        <a:rPr lang="es-ES" sz="1200" b="1" i="0" dirty="0">
                          <a:solidFill>
                            <a:srgbClr val="000000"/>
                          </a:solidFill>
                          <a:effectLst/>
                          <a:latin typeface="Gill Sans MT"/>
                        </a:rPr>
                      </a:br>
                      <a:r>
                        <a:rPr lang="es-ES" sz="1200" b="0" i="0" u="none" strike="noStrike" dirty="0">
                          <a:solidFill>
                            <a:srgbClr val="000000"/>
                          </a:solidFill>
                          <a:effectLst/>
                          <a:latin typeface="Gill Sans MT"/>
                        </a:rPr>
                        <a:t>1. Llenar el siguiente </a:t>
                      </a:r>
                      <a:r>
                        <a:rPr lang="es-ES" sz="1200" b="0" i="0" u="sng" strike="noStrike" dirty="0">
                          <a:solidFill>
                            <a:srgbClr val="000000"/>
                          </a:solidFill>
                          <a:effectLst/>
                          <a:latin typeface="Gill Sans MT"/>
                          <a:hlinkClick r:id="rId5"/>
                        </a:rPr>
                        <a:t>FORMULARIO EN LÍNEA</a:t>
                      </a:r>
                      <a:r>
                        <a:rPr lang="es-ES" sz="1200" b="0" i="0" u="none" strike="noStrike" dirty="0">
                          <a:solidFill>
                            <a:srgbClr val="000000"/>
                          </a:solidFill>
                          <a:effectLst/>
                          <a:latin typeface="Gill Sans MT"/>
                        </a:rPr>
                        <a:t>.</a:t>
                      </a:r>
                      <a:br>
                        <a:rPr lang="es-ES" sz="1200" b="1" i="0" dirty="0">
                          <a:solidFill>
                            <a:srgbClr val="000000"/>
                          </a:solidFill>
                          <a:effectLst/>
                          <a:latin typeface="Gill Sans MT"/>
                        </a:rPr>
                      </a:br>
                      <a:r>
                        <a:rPr lang="es-ES" sz="1200" b="0" i="0" u="none" strike="noStrike" dirty="0">
                          <a:solidFill>
                            <a:srgbClr val="000000"/>
                          </a:solidFill>
                          <a:effectLst/>
                          <a:latin typeface="Gill Sans MT"/>
                        </a:rPr>
                        <a:t>2. Una vez llenado el formulario deberá presionar el botón ENVIAR.</a:t>
                      </a:r>
                      <a:endParaRPr lang="es-ES" sz="1200" b="1" i="0">
                        <a:solidFill>
                          <a:srgbClr val="FFFFFF"/>
                        </a:solidFill>
                        <a:effectLst/>
                        <a:latin typeface="Gill Sans MT"/>
                      </a:endParaRPr>
                    </a:p>
                    <a:p>
                      <a:pPr lvl="0" algn="l">
                        <a:buNone/>
                      </a:pPr>
                      <a:r>
                        <a:rPr lang="es-ES" sz="1200" b="0" i="0" u="none" strike="noStrike" dirty="0">
                          <a:solidFill>
                            <a:srgbClr val="000000"/>
                          </a:solidFill>
                          <a:effectLst/>
                          <a:latin typeface="Gill Sans MT"/>
                        </a:rPr>
                        <a:t>3. Pasados 5 minutos aproximadamente, recibirá un correo electrónico con las indicaciones y el enlace para solicitar la cita previa.</a:t>
                      </a:r>
                      <a:endParaRPr lang="es-ES" sz="1200" b="1" i="0" dirty="0">
                        <a:solidFill>
                          <a:srgbClr val="FFFFFF"/>
                        </a:solidFill>
                        <a:effectLst/>
                        <a:latin typeface="Gill Sans MT"/>
                      </a:endParaRPr>
                    </a:p>
                    <a:p>
                      <a:pPr lvl="0" algn="l">
                        <a:buNone/>
                      </a:pPr>
                      <a:r>
                        <a:rPr lang="es-ES" sz="1200" b="1" i="0" u="none" strike="noStrike" dirty="0">
                          <a:solidFill>
                            <a:srgbClr val="000000"/>
                          </a:solidFill>
                          <a:effectLst/>
                          <a:latin typeface="Gill Sans MT"/>
                        </a:rPr>
                        <a:t>Importe derechos consulares: </a:t>
                      </a:r>
                      <a:r>
                        <a:rPr lang="es-ES" sz="1200" b="1" i="0" u="sng" dirty="0">
                          <a:solidFill>
                            <a:srgbClr val="000000"/>
                          </a:solidFill>
                          <a:effectLst/>
                          <a:latin typeface="Gill Sans MT"/>
                        </a:rPr>
                        <a:t>60,00€</a:t>
                      </a:r>
                      <a:r>
                        <a:rPr lang="es-ES" sz="1200" b="1" i="0" u="none" strike="noStrike" dirty="0">
                          <a:solidFill>
                            <a:srgbClr val="000000"/>
                          </a:solidFill>
                          <a:effectLst/>
                          <a:latin typeface="Gill Sans MT"/>
                        </a:rPr>
                        <a:t> en efectivo.</a:t>
                      </a:r>
                      <a:r>
                        <a:rPr lang="es-ES" sz="1200" b="0" i="0" u="none" strike="noStrike" dirty="0">
                          <a:solidFill>
                            <a:srgbClr val="000000"/>
                          </a:solidFill>
                          <a:effectLst/>
                          <a:latin typeface="Gill Sans MT"/>
                        </a:rPr>
                        <a:t> </a:t>
                      </a:r>
                      <a:endParaRPr lang="es-ES" sz="1200" b="1" i="0" u="none" strike="noStrike">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2060904250"/>
                  </a:ext>
                </a:extLst>
              </a:tr>
            </a:tbl>
          </a:graphicData>
        </a:graphic>
      </p:graphicFrame>
      <p:pic>
        <p:nvPicPr>
          <p:cNvPr id="10" name="Imagen 9" descr="Logotipo&#10;&#10;Descripción generada automáticamente">
            <a:extLst>
              <a:ext uri="{FF2B5EF4-FFF2-40B4-BE49-F238E27FC236}">
                <a16:creationId xmlns:a16="http://schemas.microsoft.com/office/drawing/2014/main" id="{277E1B0C-47C1-41CB-AAEE-418A40C918CC}"/>
              </a:ext>
            </a:extLst>
          </p:cNvPr>
          <p:cNvPicPr>
            <a:picLocks noChangeAspect="1"/>
          </p:cNvPicPr>
          <p:nvPr/>
        </p:nvPicPr>
        <p:blipFill>
          <a:blip r:embed="rId6"/>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7212E536-8B3D-7367-684F-B7A13B11639E}"/>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7206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4FE460DD-B789-32FB-7A6B-C269194F62D4}"/>
              </a:ext>
            </a:extLst>
          </p:cNvPr>
          <p:cNvGraphicFramePr>
            <a:graphicFrameLocks noGrp="1"/>
          </p:cNvGraphicFramePr>
          <p:nvPr>
            <p:extLst>
              <p:ext uri="{D42A27DB-BD31-4B8C-83A1-F6EECF244321}">
                <p14:modId xmlns:p14="http://schemas.microsoft.com/office/powerpoint/2010/main" val="4147153244"/>
              </p:ext>
            </p:extLst>
          </p:nvPr>
        </p:nvGraphicFramePr>
        <p:xfrm>
          <a:off x="280275" y="1094827"/>
          <a:ext cx="11680606" cy="4983480"/>
        </p:xfrm>
        <a:graphic>
          <a:graphicData uri="http://schemas.openxmlformats.org/drawingml/2006/table">
            <a:tbl>
              <a:tblPr firstRow="1" bandRow="1">
                <a:tableStyleId>{5C22544A-7EE6-4342-B048-85BDC9FD1C3A}</a:tableStyleId>
              </a:tblPr>
              <a:tblGrid>
                <a:gridCol w="11680606">
                  <a:extLst>
                    <a:ext uri="{9D8B030D-6E8A-4147-A177-3AD203B41FA5}">
                      <a16:colId xmlns:a16="http://schemas.microsoft.com/office/drawing/2014/main" val="3873402268"/>
                    </a:ext>
                  </a:extLst>
                </a:gridCol>
              </a:tblGrid>
              <a:tr h="4455729">
                <a:tc>
                  <a:txBody>
                    <a:bodyPr/>
                    <a:lstStyle/>
                    <a:p>
                      <a:pPr algn="l" fontAlgn="auto"/>
                      <a:endParaRPr lang="es-ES" sz="900" b="1" i="0" u="none" strike="noStrike">
                        <a:solidFill>
                          <a:srgbClr val="000000"/>
                        </a:solidFill>
                        <a:effectLst/>
                        <a:latin typeface="Arial" panose="020B0604020202020204" pitchFamily="34" charset="0"/>
                      </a:endParaRPr>
                    </a:p>
                    <a:p>
                      <a:pPr marL="342900" lvl="0" indent="-342900" algn="l" fontAlgn="base">
                        <a:buFont typeface="Arial" panose="020B0604020202020204" pitchFamily="34" charset="0"/>
                        <a:buChar char="•"/>
                      </a:pPr>
                      <a:r>
                        <a:rPr lang="es-ES" sz="1200" b="1" i="0" u="sng" dirty="0">
                          <a:solidFill>
                            <a:srgbClr val="000000"/>
                          </a:solidFill>
                          <a:effectLst/>
                          <a:latin typeface="Gill Sans MT"/>
                        </a:rPr>
                        <a:t>APOSTILLA DE LA HAYA</a:t>
                      </a:r>
                      <a:r>
                        <a:rPr lang="es-ES" sz="1200" b="1" i="0" u="none" strike="noStrike" dirty="0">
                          <a:solidFill>
                            <a:srgbClr val="000000"/>
                          </a:solidFill>
                          <a:effectLst/>
                          <a:latin typeface="Gill Sans MT"/>
                        </a:rPr>
                        <a:t>:</a:t>
                      </a:r>
                      <a:endParaRPr lang="es-ES" sz="1200" b="1" i="0">
                        <a:solidFill>
                          <a:srgbClr val="FFFFFF"/>
                        </a:solidFill>
                        <a:effectLst/>
                        <a:latin typeface="Gill Sans MT"/>
                      </a:endParaRPr>
                    </a:p>
                    <a:p>
                      <a:pPr algn="l" fontAlgn="base"/>
                      <a:r>
                        <a:rPr lang="es-ES" sz="1200" b="1" i="0" u="none" strike="noStrike" dirty="0">
                          <a:solidFill>
                            <a:srgbClr val="000000"/>
                          </a:solidFill>
                          <a:effectLst/>
                          <a:latin typeface="Gill Sans MT"/>
                        </a:rPr>
                        <a:t>Enlace:  </a:t>
                      </a:r>
                      <a:r>
                        <a:rPr lang="es-ES" sz="1200" b="1" i="0" u="sng" strike="noStrike" dirty="0">
                          <a:solidFill>
                            <a:srgbClr val="0000FF"/>
                          </a:solidFill>
                          <a:effectLst/>
                          <a:latin typeface="Gill Sans MT"/>
                          <a:hlinkClick r:id="rId2"/>
                        </a:rPr>
                        <a:t>https://consuladobarcelona.gob.ve/webalterna/apostilla-de-la-haya/</a:t>
                      </a:r>
                      <a:endParaRPr lang="es-ES" sz="1200" b="1" i="0">
                        <a:solidFill>
                          <a:srgbClr val="FFFFFF"/>
                        </a:solidFill>
                        <a:effectLst/>
                        <a:latin typeface="Gill Sans MT"/>
                      </a:endParaRPr>
                    </a:p>
                    <a:p>
                      <a:pPr algn="l" fontAlgn="base"/>
                      <a:r>
                        <a:rPr lang="es-ES" sz="1200" b="0" i="0" u="none" strike="noStrike" dirty="0">
                          <a:solidFill>
                            <a:srgbClr val="000000"/>
                          </a:solidFill>
                          <a:effectLst/>
                          <a:latin typeface="Gill Sans MT"/>
                        </a:rPr>
                        <a:t>Para realizar este trámite es indispensable estar </a:t>
                      </a:r>
                      <a:r>
                        <a:rPr lang="es-ES" sz="1200" b="0" i="0" u="sng" dirty="0">
                          <a:solidFill>
                            <a:srgbClr val="000000"/>
                          </a:solidFill>
                          <a:effectLst/>
                          <a:latin typeface="Gill Sans MT"/>
                        </a:rPr>
                        <a:t>inscrito en el Registro Consular.</a:t>
                      </a:r>
                      <a:r>
                        <a:rPr lang="es-ES" sz="1200" b="0" i="0" u="none" strike="noStrike" dirty="0">
                          <a:solidFill>
                            <a:srgbClr val="000000"/>
                          </a:solidFill>
                          <a:effectLst/>
                          <a:latin typeface="Gill Sans MT"/>
                        </a:rPr>
                        <a:t>  </a:t>
                      </a:r>
                      <a:endParaRPr lang="es-ES" sz="1200" b="1" i="0">
                        <a:solidFill>
                          <a:srgbClr val="FFFFFF"/>
                        </a:solidFill>
                        <a:effectLst/>
                        <a:latin typeface="Gill Sans MT"/>
                      </a:endParaRPr>
                    </a:p>
                    <a:p>
                      <a:pPr algn="l" fontAlgn="base"/>
                      <a:r>
                        <a:rPr lang="es-ES" sz="1200" b="1" i="0" u="none" strike="noStrike" dirty="0">
                          <a:solidFill>
                            <a:srgbClr val="000000"/>
                          </a:solidFill>
                          <a:effectLst/>
                          <a:latin typeface="Gill Sans MT"/>
                        </a:rPr>
                        <a:t>Paso 1- Solicitar CITA</a:t>
                      </a:r>
                      <a:r>
                        <a:rPr lang="es-ES" sz="1200" b="0" i="0" u="none" strike="noStrike" dirty="0">
                          <a:solidFill>
                            <a:srgbClr val="000000"/>
                          </a:solidFill>
                          <a:effectLst/>
                          <a:latin typeface="Gill Sans MT"/>
                        </a:rPr>
                        <a:t>: </a:t>
                      </a:r>
                      <a:endParaRPr lang="es-ES" sz="1200" b="1" i="0">
                        <a:solidFill>
                          <a:srgbClr val="FFFFFF"/>
                        </a:solidFill>
                        <a:effectLst/>
                        <a:latin typeface="Gill Sans MT"/>
                      </a:endParaRPr>
                    </a:p>
                    <a:p>
                      <a:pPr algn="l" fontAlgn="base"/>
                      <a:r>
                        <a:rPr lang="es-ES" sz="1200" b="0" i="0" u="none" strike="noStrike" dirty="0">
                          <a:solidFill>
                            <a:srgbClr val="000000"/>
                          </a:solidFill>
                          <a:effectLst/>
                          <a:latin typeface="Gill Sans MT"/>
                        </a:rPr>
                        <a:t>1. El día que le corresponda de acuerdo al terminal de su número de la cédula, debe ingresar en el</a:t>
                      </a:r>
                      <a:r>
                        <a:rPr lang="es-ES" sz="1200" b="1" i="0" u="none" strike="noStrike" dirty="0">
                          <a:solidFill>
                            <a:srgbClr val="000000"/>
                          </a:solidFill>
                          <a:effectLst/>
                          <a:latin typeface="Gill Sans MT"/>
                        </a:rPr>
                        <a:t> sistema del MPPRE</a:t>
                      </a:r>
                      <a:r>
                        <a:rPr lang="es-ES" sz="1200" b="0" i="0" u="none" strike="noStrike" dirty="0">
                          <a:solidFill>
                            <a:srgbClr val="000000"/>
                          </a:solidFill>
                          <a:effectLst/>
                          <a:latin typeface="Gill Sans MT"/>
                        </a:rPr>
                        <a:t> en la pestaña de “Servicios Consulares”, cuyo enlace es: </a:t>
                      </a:r>
                      <a:r>
                        <a:rPr lang="es-ES" sz="1200" b="0" i="0" u="sng" strike="noStrike" dirty="0">
                          <a:solidFill>
                            <a:srgbClr val="0000FF"/>
                          </a:solidFill>
                          <a:effectLst/>
                          <a:latin typeface="Gill Sans MT"/>
                          <a:hlinkClick r:id="rId3"/>
                        </a:rPr>
                        <a:t>http://legalizacionve.mppre.gob.ve/</a:t>
                      </a:r>
                      <a:endParaRPr lang="es-ES" sz="1200" b="1" i="0">
                        <a:solidFill>
                          <a:srgbClr val="FFFFFF"/>
                        </a:solidFill>
                        <a:effectLst/>
                        <a:latin typeface="Gill Sans MT"/>
                      </a:endParaRPr>
                    </a:p>
                    <a:p>
                      <a:pPr algn="l" fontAlgn="base"/>
                      <a:r>
                        <a:rPr lang="es-ES" sz="1200" b="0" i="0" u="none" strike="noStrike" dirty="0">
                          <a:solidFill>
                            <a:srgbClr val="000000"/>
                          </a:solidFill>
                          <a:effectLst/>
                          <a:latin typeface="Gill Sans MT"/>
                        </a:rPr>
                        <a:t>2. Cargar los documentos</a:t>
                      </a:r>
                      <a:r>
                        <a:rPr lang="es-ES" sz="1200" b="1" i="0" u="none" strike="noStrike" dirty="0">
                          <a:solidFill>
                            <a:srgbClr val="000000"/>
                          </a:solidFill>
                          <a:effectLst/>
                          <a:latin typeface="Gill Sans MT"/>
                        </a:rPr>
                        <a:t> </a:t>
                      </a:r>
                      <a:r>
                        <a:rPr lang="es-ES" sz="1200" b="0" i="0" u="none" strike="noStrike" dirty="0">
                          <a:solidFill>
                            <a:srgbClr val="000000"/>
                          </a:solidFill>
                          <a:effectLst/>
                          <a:latin typeface="Gill Sans MT"/>
                        </a:rPr>
                        <a:t>ingresando al módulo “Documentos” y seleccionando los documentos que quiere apostillar. Documentos que se pueden apostillar: </a:t>
                      </a:r>
                      <a:r>
                        <a:rPr lang="es-ES" sz="1200" b="0" i="0" u="sng" strike="noStrike" dirty="0">
                          <a:solidFill>
                            <a:srgbClr val="0000FF"/>
                          </a:solidFill>
                          <a:effectLst/>
                          <a:latin typeface="Gill Sans MT"/>
                          <a:hlinkClick r:id="rId4"/>
                        </a:rPr>
                        <a:t>http://www.mppre.gob.ve/consulares/#documentos</a:t>
                      </a:r>
                      <a:r>
                        <a:rPr lang="es-ES" sz="1200" b="0" i="0" u="none" strike="noStrike" dirty="0">
                          <a:solidFill>
                            <a:srgbClr val="000000"/>
                          </a:solidFill>
                          <a:effectLst/>
                          <a:latin typeface="Gill Sans MT"/>
                        </a:rPr>
                        <a:t>. </a:t>
                      </a:r>
                      <a:r>
                        <a:rPr lang="es-ES" sz="1200" b="1" i="0" u="none" strike="noStrike" dirty="0">
                          <a:solidFill>
                            <a:srgbClr val="000000"/>
                          </a:solidFill>
                          <a:effectLst/>
                          <a:latin typeface="Gill Sans MT"/>
                        </a:rPr>
                        <a:t>Aviso: </a:t>
                      </a:r>
                      <a:r>
                        <a:rPr lang="es-ES" sz="1200" b="0" i="0" u="none" strike="noStrike" dirty="0">
                          <a:solidFill>
                            <a:srgbClr val="000000"/>
                          </a:solidFill>
                          <a:effectLst/>
                          <a:latin typeface="Gill Sans MT"/>
                        </a:rPr>
                        <a:t>Se pueden apostillar únicamente documentos originales y previamente legalizados.  </a:t>
                      </a:r>
                      <a:endParaRPr lang="es-ES" sz="1200" b="1" i="0">
                        <a:solidFill>
                          <a:srgbClr val="FFFFFF"/>
                        </a:solidFill>
                        <a:effectLst/>
                        <a:latin typeface="Gill Sans MT"/>
                      </a:endParaRPr>
                    </a:p>
                    <a:p>
                      <a:pPr algn="l" fontAlgn="base"/>
                      <a:r>
                        <a:rPr lang="es-ES" sz="1200" b="0" i="0" u="none" strike="noStrike" dirty="0">
                          <a:solidFill>
                            <a:srgbClr val="000000"/>
                          </a:solidFill>
                          <a:effectLst/>
                          <a:latin typeface="Gill Sans MT"/>
                        </a:rPr>
                        <a:t>3. Solicitud de la </a:t>
                      </a:r>
                      <a:r>
                        <a:rPr lang="es-ES" sz="1200" b="1" i="0" u="none" strike="noStrike" dirty="0">
                          <a:solidFill>
                            <a:srgbClr val="000000"/>
                          </a:solidFill>
                          <a:effectLst/>
                          <a:latin typeface="Gill Sans MT"/>
                        </a:rPr>
                        <a:t>CITA. </a:t>
                      </a:r>
                      <a:r>
                        <a:rPr lang="es-ES" sz="1200" b="0" i="0" u="none" strike="noStrike" dirty="0">
                          <a:solidFill>
                            <a:srgbClr val="000000"/>
                          </a:solidFill>
                          <a:effectLst/>
                          <a:latin typeface="Gill Sans MT"/>
                        </a:rPr>
                        <a:t>Indicar la </a:t>
                      </a:r>
                      <a:r>
                        <a:rPr lang="es-ES" sz="1200" b="1" i="0" u="none" strike="noStrike" dirty="0">
                          <a:solidFill>
                            <a:srgbClr val="000000"/>
                          </a:solidFill>
                          <a:effectLst/>
                          <a:latin typeface="Gill Sans MT"/>
                        </a:rPr>
                        <a:t>oficina de la sede Consular de Barcelona</a:t>
                      </a:r>
                      <a:r>
                        <a:rPr lang="es-ES" sz="1200" b="0" i="0" u="none" strike="noStrike" dirty="0">
                          <a:solidFill>
                            <a:srgbClr val="000000"/>
                          </a:solidFill>
                          <a:effectLst/>
                          <a:latin typeface="Gill Sans MT"/>
                        </a:rPr>
                        <a:t>. Si delega la asistencia a la cita en un </a:t>
                      </a:r>
                      <a:r>
                        <a:rPr lang="es-ES" sz="1200" b="0" i="0" u="sng" dirty="0">
                          <a:solidFill>
                            <a:srgbClr val="000000"/>
                          </a:solidFill>
                          <a:effectLst/>
                          <a:latin typeface="Gill Sans MT"/>
                        </a:rPr>
                        <a:t>representante legal, d</a:t>
                      </a:r>
                      <a:r>
                        <a:rPr lang="es-ES" sz="1200" b="0" i="0" u="none" strike="noStrike" dirty="0">
                          <a:solidFill>
                            <a:srgbClr val="000000"/>
                          </a:solidFill>
                          <a:effectLst/>
                          <a:latin typeface="Gill Sans MT"/>
                        </a:rPr>
                        <a:t>ebe indicarlo en el momento de solicitar la cita, introduciendo el número del poder notariado (tramitado en Venezuela y notariado ante el SAREN o tramitado ante alguna Embajada o Consulado de Venezuela en el exterior). Recibirá un </a:t>
                      </a:r>
                      <a:r>
                        <a:rPr lang="es-ES" sz="1200" b="0" i="0" u="sng" dirty="0">
                          <a:solidFill>
                            <a:srgbClr val="000000"/>
                          </a:solidFill>
                          <a:effectLst/>
                          <a:latin typeface="Gill Sans MT"/>
                        </a:rPr>
                        <a:t>correo electrónico con el día de la cita.</a:t>
                      </a:r>
                      <a:endParaRPr lang="es-ES" sz="1200" b="1" i="0">
                        <a:solidFill>
                          <a:srgbClr val="FFFFFF"/>
                        </a:solidFill>
                        <a:effectLst/>
                        <a:latin typeface="Gill Sans MT"/>
                      </a:endParaRPr>
                    </a:p>
                    <a:p>
                      <a:pPr algn="l" fontAlgn="base"/>
                      <a:r>
                        <a:rPr lang="es-ES" sz="1200" b="1" i="0" u="none" strike="noStrike" dirty="0">
                          <a:solidFill>
                            <a:srgbClr val="000000"/>
                          </a:solidFill>
                          <a:effectLst/>
                          <a:latin typeface="Gill Sans MT"/>
                        </a:rPr>
                        <a:t>Paso 2- Día de la cita</a:t>
                      </a:r>
                      <a:r>
                        <a:rPr lang="es-ES" sz="1200" b="0" i="0" u="none" strike="noStrike" dirty="0">
                          <a:solidFill>
                            <a:srgbClr val="000000"/>
                          </a:solidFill>
                          <a:effectLst/>
                          <a:latin typeface="Gill Sans MT"/>
                        </a:rPr>
                        <a:t>:</a:t>
                      </a:r>
                      <a:r>
                        <a:rPr lang="es-ES" sz="1200" b="1" i="0" u="none" strike="noStrike" dirty="0">
                          <a:solidFill>
                            <a:srgbClr val="000000"/>
                          </a:solidFill>
                          <a:effectLst/>
                          <a:latin typeface="Gill Sans MT"/>
                        </a:rPr>
                        <a:t> PRESENCIAL. </a:t>
                      </a:r>
                      <a:r>
                        <a:rPr lang="es-ES" sz="1200" b="0" i="0" u="none" strike="noStrike" dirty="0">
                          <a:solidFill>
                            <a:srgbClr val="000000"/>
                          </a:solidFill>
                          <a:effectLst/>
                          <a:latin typeface="Gill Sans MT"/>
                        </a:rPr>
                        <a:t>La atención al público es por orden de llegada, </a:t>
                      </a:r>
                      <a:r>
                        <a:rPr lang="es-ES" sz="1200" b="0" i="0" u="sng" dirty="0">
                          <a:solidFill>
                            <a:srgbClr val="000000"/>
                          </a:solidFill>
                          <a:effectLst/>
                          <a:latin typeface="Gill Sans MT"/>
                        </a:rPr>
                        <a:t>de 9.00 a 12.00.</a:t>
                      </a:r>
                      <a:r>
                        <a:rPr lang="es-ES" sz="1200" b="0" i="0" u="none" strike="noStrike" dirty="0">
                          <a:solidFill>
                            <a:srgbClr val="000000"/>
                          </a:solidFill>
                          <a:effectLst/>
                          <a:latin typeface="Gill Sans MT"/>
                        </a:rPr>
                        <a:t>  </a:t>
                      </a:r>
                      <a:endParaRPr lang="es-ES" sz="1200" b="1" i="0">
                        <a:solidFill>
                          <a:srgbClr val="FFFFFF"/>
                        </a:solidFill>
                        <a:effectLst/>
                        <a:latin typeface="Gill Sans MT"/>
                      </a:endParaRPr>
                    </a:p>
                    <a:p>
                      <a:pPr algn="l" fontAlgn="base"/>
                      <a:r>
                        <a:rPr lang="es-ES" sz="1200" b="0" i="0" u="sng" dirty="0">
                          <a:solidFill>
                            <a:srgbClr val="000000"/>
                          </a:solidFill>
                          <a:effectLst/>
                          <a:latin typeface="Gill Sans MT"/>
                        </a:rPr>
                        <a:t>Deberán cancelarse los derechos consulares correspondientes a TODOS los documentos que aparecen como cargados en el sistema.</a:t>
                      </a:r>
                      <a:endParaRPr lang="es-ES" sz="1200" b="1" i="0">
                        <a:solidFill>
                          <a:srgbClr val="FFFFFF"/>
                        </a:solidFill>
                        <a:effectLst/>
                        <a:latin typeface="Gill Sans MT"/>
                      </a:endParaRPr>
                    </a:p>
                    <a:p>
                      <a:pPr algn="l" fontAlgn="base"/>
                      <a:r>
                        <a:rPr lang="es-ES" sz="1200" b="1" i="0" u="none" strike="noStrike" dirty="0">
                          <a:solidFill>
                            <a:srgbClr val="000000"/>
                          </a:solidFill>
                          <a:effectLst/>
                          <a:latin typeface="Gill Sans MT"/>
                        </a:rPr>
                        <a:t>Documentos: </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Original y copia del documento de identidad (</a:t>
                      </a:r>
                      <a:r>
                        <a:rPr lang="es-ES" sz="1200" b="0" i="0" u="none" strike="noStrike" dirty="0">
                          <a:solidFill>
                            <a:srgbClr val="000000"/>
                          </a:solidFill>
                          <a:effectLst/>
                          <a:latin typeface="Gill Sans MT"/>
                        </a:rPr>
                        <a:t>venezolanos: cédula laminada o pasaporte venezolano; extranjeros: cédula laminada emitida en Venezuela o pasaporte extranjero; persona jurídica: registro de información fiscal RIF).</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 </a:t>
                      </a:r>
                      <a:r>
                        <a:rPr lang="es-ES" sz="1200" b="0" i="0" u="sng" dirty="0">
                          <a:solidFill>
                            <a:srgbClr val="000000"/>
                          </a:solidFill>
                          <a:effectLst/>
                          <a:latin typeface="Gill Sans MT"/>
                        </a:rPr>
                        <a:t>Dos copias del correo electrónico</a:t>
                      </a:r>
                      <a:r>
                        <a:rPr lang="es-ES" sz="1200" b="0" i="0" u="none" strike="noStrike" dirty="0">
                          <a:solidFill>
                            <a:srgbClr val="000000"/>
                          </a:solidFill>
                          <a:effectLst/>
                          <a:latin typeface="Gill Sans MT"/>
                        </a:rPr>
                        <a:t> con la fecha de la cita asignada.</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 </a:t>
                      </a:r>
                      <a:r>
                        <a:rPr lang="es-ES" sz="1200" b="0" i="0" u="sng" dirty="0">
                          <a:solidFill>
                            <a:srgbClr val="000000"/>
                          </a:solidFill>
                          <a:effectLst/>
                          <a:latin typeface="Gill Sans MT"/>
                        </a:rPr>
                        <a:t>Documentos a ser apostillados</a:t>
                      </a:r>
                      <a:r>
                        <a:rPr lang="es-ES" sz="1200" b="0" i="0" u="none" strike="noStrike" dirty="0">
                          <a:solidFill>
                            <a:srgbClr val="000000"/>
                          </a:solidFill>
                          <a:effectLst/>
                          <a:latin typeface="Gill Sans MT"/>
                        </a:rPr>
                        <a:t> en ORIGINAL y debidamente legalizados.</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 </a:t>
                      </a:r>
                      <a:r>
                        <a:rPr lang="es-ES" sz="1200" b="0" i="0" u="sng" dirty="0">
                          <a:solidFill>
                            <a:srgbClr val="000000"/>
                          </a:solidFill>
                          <a:effectLst/>
                          <a:latin typeface="Gill Sans MT"/>
                        </a:rPr>
                        <a:t>Poder del representante legal,</a:t>
                      </a:r>
                      <a:r>
                        <a:rPr lang="es-ES" sz="1200" b="0" i="0" u="none" strike="noStrike" dirty="0">
                          <a:solidFill>
                            <a:srgbClr val="000000"/>
                          </a:solidFill>
                          <a:effectLst/>
                          <a:latin typeface="Gill Sans MT"/>
                        </a:rPr>
                        <a:t> en su caso.</a:t>
                      </a:r>
                      <a:endParaRPr lang="es-ES" sz="1200" b="1" i="0" dirty="0">
                        <a:solidFill>
                          <a:srgbClr val="FFFFFF"/>
                        </a:solidFill>
                        <a:effectLst/>
                        <a:latin typeface="Gill Sans MT"/>
                      </a:endParaRPr>
                    </a:p>
                    <a:p>
                      <a:pPr algn="l" fontAlgn="base"/>
                      <a:r>
                        <a:rPr lang="es-ES" sz="1200" b="0" i="0" u="none" strike="noStrike" dirty="0">
                          <a:solidFill>
                            <a:srgbClr val="000000"/>
                          </a:solidFill>
                          <a:effectLst/>
                          <a:latin typeface="Gill Sans MT"/>
                        </a:rPr>
                        <a:t>El </a:t>
                      </a:r>
                      <a:r>
                        <a:rPr lang="es-ES" sz="1200" b="1" i="0" u="none" strike="noStrike" dirty="0">
                          <a:solidFill>
                            <a:srgbClr val="000000"/>
                          </a:solidFill>
                          <a:effectLst/>
                          <a:latin typeface="Gill Sans MT"/>
                        </a:rPr>
                        <a:t>pago de aranceles</a:t>
                      </a:r>
                      <a:r>
                        <a:rPr lang="es-ES" sz="1200" b="0" i="0" u="none" strike="noStrike" dirty="0">
                          <a:solidFill>
                            <a:srgbClr val="000000"/>
                          </a:solidFill>
                          <a:effectLst/>
                          <a:latin typeface="Gill Sans MT"/>
                        </a:rPr>
                        <a:t> corresponde a la verificación de los documentos y no garantiza de ninguna manera la emisión de la Apostilla. En el caso de que el usuario haya </a:t>
                      </a:r>
                      <a:r>
                        <a:rPr lang="es-ES" sz="1200" b="0" i="0" u="sng" dirty="0">
                          <a:solidFill>
                            <a:srgbClr val="000000"/>
                          </a:solidFill>
                          <a:effectLst/>
                          <a:latin typeface="Gill Sans MT"/>
                        </a:rPr>
                        <a:t>ingresado de forma errónea</a:t>
                      </a:r>
                      <a:r>
                        <a:rPr lang="es-ES" sz="1200" b="0" i="0" u="none" strike="noStrike" dirty="0">
                          <a:solidFill>
                            <a:srgbClr val="000000"/>
                          </a:solidFill>
                          <a:effectLst/>
                          <a:latin typeface="Gill Sans MT"/>
                        </a:rPr>
                        <a:t> los datos de los documentos en el Sistema de Legalizaciones y Apostilla (SLAE), dichos documentos resultarán </a:t>
                      </a:r>
                      <a:r>
                        <a:rPr lang="es-ES" sz="1200" b="0" i="0" u="sng" dirty="0">
                          <a:solidFill>
                            <a:srgbClr val="000000"/>
                          </a:solidFill>
                          <a:effectLst/>
                          <a:latin typeface="Gill Sans MT"/>
                        </a:rPr>
                        <a:t>rechazados</a:t>
                      </a:r>
                      <a:r>
                        <a:rPr lang="es-ES" sz="1200" b="0" i="0" u="none" strike="noStrike" dirty="0">
                          <a:solidFill>
                            <a:srgbClr val="000000"/>
                          </a:solidFill>
                          <a:effectLst/>
                          <a:latin typeface="Gill Sans MT"/>
                        </a:rPr>
                        <a:t> por el Sistema.  </a:t>
                      </a:r>
                      <a:endParaRPr lang="es-ES" sz="1200" b="1" i="0" dirty="0">
                        <a:solidFill>
                          <a:srgbClr val="FFFFFF"/>
                        </a:solidFill>
                        <a:effectLst/>
                        <a:latin typeface="Gill Sans MT"/>
                      </a:endParaRPr>
                    </a:p>
                    <a:p>
                      <a:pPr algn="l" fontAlgn="base"/>
                      <a:r>
                        <a:rPr lang="es-ES" sz="1200" b="0" i="0" u="none" strike="noStrike" dirty="0">
                          <a:solidFill>
                            <a:srgbClr val="000000"/>
                          </a:solidFill>
                          <a:effectLst/>
                          <a:latin typeface="Gill Sans MT"/>
                        </a:rPr>
                        <a:t>La</a:t>
                      </a:r>
                      <a:r>
                        <a:rPr lang="es-ES" sz="1200" b="1" i="0" u="none" strike="noStrike" dirty="0">
                          <a:solidFill>
                            <a:srgbClr val="000000"/>
                          </a:solidFill>
                          <a:effectLst/>
                          <a:latin typeface="Gill Sans MT"/>
                        </a:rPr>
                        <a:t> entrega</a:t>
                      </a:r>
                      <a:r>
                        <a:rPr lang="es-ES" sz="1200" b="0" i="0" u="none" strike="noStrike" dirty="0">
                          <a:solidFill>
                            <a:srgbClr val="000000"/>
                          </a:solidFill>
                          <a:effectLst/>
                          <a:latin typeface="Gill Sans MT"/>
                        </a:rPr>
                        <a:t> de documentos apostillados se realiza el mismo día de la cita de 16.00 a 16.30.</a:t>
                      </a:r>
                      <a:endParaRPr lang="es-ES" sz="1200" b="1" i="0" dirty="0">
                        <a:solidFill>
                          <a:srgbClr val="FFFFFF"/>
                        </a:solidFill>
                        <a:effectLst/>
                        <a:latin typeface="Gill Sans MT"/>
                      </a:endParaRPr>
                    </a:p>
                    <a:p>
                      <a:pPr algn="l" fontAlgn="base"/>
                      <a:r>
                        <a:rPr lang="es-ES" sz="1200" b="0" i="0" u="none" strike="noStrike" dirty="0">
                          <a:solidFill>
                            <a:srgbClr val="000000"/>
                          </a:solidFill>
                          <a:effectLst/>
                          <a:latin typeface="Gill Sans MT"/>
                        </a:rPr>
                        <a:t>Si desea </a:t>
                      </a:r>
                      <a:r>
                        <a:rPr lang="es-ES" sz="1200" b="0" i="0" u="sng" dirty="0">
                          <a:solidFill>
                            <a:srgbClr val="000000"/>
                          </a:solidFill>
                          <a:effectLst/>
                          <a:latin typeface="Gill Sans MT"/>
                        </a:rPr>
                        <a:t>modificar, agregar o eliminar documentos,</a:t>
                      </a:r>
                      <a:r>
                        <a:rPr lang="es-ES" sz="1200" b="0" i="0" u="none" strike="noStrike" dirty="0">
                          <a:solidFill>
                            <a:srgbClr val="000000"/>
                          </a:solidFill>
                          <a:effectLst/>
                          <a:latin typeface="Gill Sans MT"/>
                        </a:rPr>
                        <a:t> o alguna otra </a:t>
                      </a:r>
                      <a:r>
                        <a:rPr lang="es-ES" sz="1200" b="0" i="0" u="sng" dirty="0">
                          <a:solidFill>
                            <a:srgbClr val="000000"/>
                          </a:solidFill>
                          <a:effectLst/>
                          <a:latin typeface="Gill Sans MT"/>
                        </a:rPr>
                        <a:t>modificación sobre una cita</a:t>
                      </a:r>
                      <a:r>
                        <a:rPr lang="es-ES" sz="1200" b="0" i="0" u="none" strike="noStrike" dirty="0">
                          <a:solidFill>
                            <a:srgbClr val="000000"/>
                          </a:solidFill>
                          <a:effectLst/>
                          <a:latin typeface="Gill Sans MT"/>
                        </a:rPr>
                        <a:t> ya asignada, deberá </a:t>
                      </a:r>
                      <a:r>
                        <a:rPr lang="es-ES" sz="1200" b="1" i="0" u="none" strike="noStrike" dirty="0">
                          <a:solidFill>
                            <a:srgbClr val="000000"/>
                          </a:solidFill>
                          <a:effectLst/>
                          <a:latin typeface="Gill Sans MT"/>
                        </a:rPr>
                        <a:t>cancelar la solicitud.</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1" i="0" u="sng" dirty="0">
                          <a:solidFill>
                            <a:srgbClr val="000000"/>
                          </a:solidFill>
                          <a:effectLst/>
                          <a:latin typeface="Gill Sans MT"/>
                        </a:rPr>
                        <a:t>APOSTILLA ANTECEDENTES PENALES:</a:t>
                      </a:r>
                      <a:endParaRPr lang="es-ES" sz="1200" b="1" i="0" dirty="0">
                        <a:solidFill>
                          <a:srgbClr val="FFFFFF"/>
                        </a:solidFill>
                        <a:effectLst/>
                        <a:latin typeface="Gill Sans MT"/>
                      </a:endParaRPr>
                    </a:p>
                    <a:p>
                      <a:pPr algn="l" fontAlgn="base"/>
                      <a:r>
                        <a:rPr lang="es-ES" sz="1200" b="0" i="0" u="none" strike="noStrike" dirty="0">
                          <a:solidFill>
                            <a:srgbClr val="000000"/>
                          </a:solidFill>
                          <a:effectLst/>
                          <a:latin typeface="Gill Sans MT"/>
                        </a:rPr>
                        <a:t>Se apostillan por vía electrónica. El usuario solicita la Apostilla por la página </a:t>
                      </a:r>
                      <a:r>
                        <a:rPr lang="es-ES" sz="1200" b="0" i="0" u="sng" strike="noStrike" dirty="0">
                          <a:solidFill>
                            <a:srgbClr val="0000FF"/>
                          </a:solidFill>
                          <a:effectLst/>
                          <a:latin typeface="Gill Sans MT"/>
                          <a:hlinkClick r:id="rId3"/>
                        </a:rPr>
                        <a:t>http://legalizacionve.mppre.gob.ve</a:t>
                      </a:r>
                      <a:r>
                        <a:rPr lang="es-ES" sz="1200" b="0" i="0" u="none" strike="noStrike" dirty="0">
                          <a:solidFill>
                            <a:srgbClr val="000000"/>
                          </a:solidFill>
                          <a:effectLst/>
                          <a:latin typeface="Gill Sans MT"/>
                        </a:rPr>
                        <a:t> y la recibe en formato PDF directamente en su correo electrónico, de manera gratuita y sin necesidad de acudir al Consulado.</a:t>
                      </a:r>
                      <a:endParaRPr lang="es-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739676196"/>
                  </a:ext>
                </a:extLst>
              </a:tr>
            </a:tbl>
          </a:graphicData>
        </a:graphic>
      </p:graphicFrame>
      <p:pic>
        <p:nvPicPr>
          <p:cNvPr id="10" name="Imagen 9" descr="Logotipo&#10;&#10;Descripción generada automáticamente">
            <a:extLst>
              <a:ext uri="{FF2B5EF4-FFF2-40B4-BE49-F238E27FC236}">
                <a16:creationId xmlns:a16="http://schemas.microsoft.com/office/drawing/2014/main" id="{A0D11838-8A32-F459-0A3E-EEF0C91397B0}"/>
              </a:ext>
            </a:extLst>
          </p:cNvPr>
          <p:cNvPicPr>
            <a:picLocks noChangeAspect="1"/>
          </p:cNvPicPr>
          <p:nvPr/>
        </p:nvPicPr>
        <p:blipFill>
          <a:blip r:embed="rId5"/>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EA83F8D5-C735-444E-701E-157838D2F443}"/>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470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77680454-CC00-A7FA-0D99-05EC35716B8E}"/>
              </a:ext>
            </a:extLst>
          </p:cNvPr>
          <p:cNvGraphicFramePr>
            <a:graphicFrameLocks noGrp="1"/>
          </p:cNvGraphicFramePr>
          <p:nvPr>
            <p:extLst>
              <p:ext uri="{D42A27DB-BD31-4B8C-83A1-F6EECF244321}">
                <p14:modId xmlns:p14="http://schemas.microsoft.com/office/powerpoint/2010/main" val="2696135151"/>
              </p:ext>
            </p:extLst>
          </p:nvPr>
        </p:nvGraphicFramePr>
        <p:xfrm>
          <a:off x="289034" y="1821793"/>
          <a:ext cx="11660575" cy="3209925"/>
        </p:xfrm>
        <a:graphic>
          <a:graphicData uri="http://schemas.openxmlformats.org/drawingml/2006/table">
            <a:tbl>
              <a:tblPr firstRow="1" bandRow="1">
                <a:tableStyleId>{5C22544A-7EE6-4342-B048-85BDC9FD1C3A}</a:tableStyleId>
              </a:tblPr>
              <a:tblGrid>
                <a:gridCol w="744482">
                  <a:extLst>
                    <a:ext uri="{9D8B030D-6E8A-4147-A177-3AD203B41FA5}">
                      <a16:colId xmlns:a16="http://schemas.microsoft.com/office/drawing/2014/main" val="911477867"/>
                    </a:ext>
                  </a:extLst>
                </a:gridCol>
                <a:gridCol w="3261921">
                  <a:extLst>
                    <a:ext uri="{9D8B030D-6E8A-4147-A177-3AD203B41FA5}">
                      <a16:colId xmlns:a16="http://schemas.microsoft.com/office/drawing/2014/main" val="3655202868"/>
                    </a:ext>
                  </a:extLst>
                </a:gridCol>
                <a:gridCol w="2342930">
                  <a:extLst>
                    <a:ext uri="{9D8B030D-6E8A-4147-A177-3AD203B41FA5}">
                      <a16:colId xmlns:a16="http://schemas.microsoft.com/office/drawing/2014/main" val="3293578961"/>
                    </a:ext>
                  </a:extLst>
                </a:gridCol>
                <a:gridCol w="1566040">
                  <a:extLst>
                    <a:ext uri="{9D8B030D-6E8A-4147-A177-3AD203B41FA5}">
                      <a16:colId xmlns:a16="http://schemas.microsoft.com/office/drawing/2014/main" val="3441956951"/>
                    </a:ext>
                  </a:extLst>
                </a:gridCol>
                <a:gridCol w="2824655">
                  <a:extLst>
                    <a:ext uri="{9D8B030D-6E8A-4147-A177-3AD203B41FA5}">
                      <a16:colId xmlns:a16="http://schemas.microsoft.com/office/drawing/2014/main" val="2486090143"/>
                    </a:ext>
                  </a:extLst>
                </a:gridCol>
                <a:gridCol w="920547">
                  <a:extLst>
                    <a:ext uri="{9D8B030D-6E8A-4147-A177-3AD203B41FA5}">
                      <a16:colId xmlns:a16="http://schemas.microsoft.com/office/drawing/2014/main" val="4259642173"/>
                    </a:ext>
                  </a:extLst>
                </a:gridCol>
              </a:tblGrid>
              <a:tr h="361950">
                <a:tc>
                  <a:txBody>
                    <a:bodyPr/>
                    <a:lstStyle/>
                    <a:p>
                      <a:pPr algn="ctr" fontAlgn="base"/>
                      <a:r>
                        <a:rPr lang="es-ES" sz="1200" b="1" i="0" dirty="0">
                          <a:solidFill>
                            <a:schemeClr val="bg1"/>
                          </a:solidFill>
                          <a:effectLst/>
                          <a:latin typeface="Gill Sans MT"/>
                        </a:rPr>
                        <a:t>País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Consulado/Embajada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Trámite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 Costo</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Detalles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754639585"/>
                  </a:ext>
                </a:extLst>
              </a:tr>
              <a:tr h="2847975">
                <a:tc>
                  <a:txBody>
                    <a:bodyPr/>
                    <a:lstStyle/>
                    <a:p>
                      <a:pPr algn="l" fontAlgn="base"/>
                      <a:r>
                        <a:rPr lang="es-ES" sz="1200" b="1" i="0" u="none" dirty="0">
                          <a:solidFill>
                            <a:srgbClr val="000000"/>
                          </a:solidFill>
                          <a:effectLst/>
                          <a:latin typeface="Gill Sans MT"/>
                        </a:rPr>
                        <a:t>Perú</a:t>
                      </a:r>
                      <a:endParaRPr lang="es-ES" sz="1200" b="0" i="0" u="none">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Consulado General en Barcelona</a:t>
                      </a:r>
                      <a:endParaRPr lang="es-ES" sz="1200" b="0" i="0">
                        <a:solidFill>
                          <a:srgbClr val="000000"/>
                        </a:solidFill>
                        <a:effectLst/>
                        <a:latin typeface="Gill Sans MT"/>
                      </a:endParaRPr>
                    </a:p>
                    <a:p>
                      <a:pPr algn="l" fontAlgn="base"/>
                      <a:r>
                        <a:rPr lang="es-ES" sz="1200" b="0" i="1" dirty="0">
                          <a:solidFill>
                            <a:srgbClr val="000000"/>
                          </a:solidFill>
                          <a:effectLst/>
                          <a:latin typeface="Gill Sans MT"/>
                        </a:rPr>
                        <a:t>C/ de Tarragona, 110-112, 08015, Barcelona</a:t>
                      </a:r>
                    </a:p>
                    <a:p>
                      <a:pPr algn="l" fontAlgn="base"/>
                      <a:r>
                        <a:rPr lang="es-ES" sz="1200" b="0" i="1" dirty="0">
                          <a:solidFill>
                            <a:srgbClr val="000000"/>
                          </a:solidFill>
                          <a:effectLst/>
                          <a:latin typeface="Gill Sans MT"/>
                        </a:rPr>
                        <a:t>Teléfono: </a:t>
                      </a:r>
                      <a:r>
                        <a:rPr lang="es-ES" sz="1200" b="0" i="0" dirty="0">
                          <a:solidFill>
                            <a:srgbClr val="000000"/>
                          </a:solidFill>
                          <a:effectLst/>
                          <a:latin typeface="Gill Sans MT"/>
                        </a:rPr>
                        <a:t>934 154 999 / 934 511 784</a:t>
                      </a:r>
                      <a:br>
                        <a:rPr lang="es-ES" sz="1200" b="0" i="0" dirty="0">
                          <a:solidFill>
                            <a:srgbClr val="000000"/>
                          </a:solidFill>
                          <a:effectLst/>
                          <a:latin typeface="Gill Sans MT"/>
                        </a:rPr>
                      </a:br>
                      <a:r>
                        <a:rPr lang="es-ES" sz="1200" b="0" i="0" dirty="0">
                          <a:solidFill>
                            <a:srgbClr val="000000"/>
                          </a:solidFill>
                          <a:effectLst/>
                          <a:latin typeface="Gill Sans MT"/>
                        </a:rPr>
                        <a:t>(No se reservan citas por teléfono)</a:t>
                      </a:r>
                    </a:p>
                    <a:p>
                      <a:pPr algn="l" fontAlgn="base"/>
                      <a:r>
                        <a:rPr lang="es-ES" sz="1200" b="0" i="1" dirty="0">
                          <a:solidFill>
                            <a:srgbClr val="000000"/>
                          </a:solidFill>
                          <a:effectLst/>
                          <a:latin typeface="Gill Sans MT"/>
                        </a:rPr>
                        <a:t>E-mail:</a:t>
                      </a:r>
                      <a:r>
                        <a:rPr lang="es-ES" sz="1200" b="0" i="0" dirty="0">
                          <a:solidFill>
                            <a:srgbClr val="000000"/>
                          </a:solidFill>
                          <a:effectLst/>
                          <a:latin typeface="Gill Sans MT"/>
                        </a:rPr>
                        <a:t> </a:t>
                      </a:r>
                      <a:r>
                        <a:rPr lang="es-ES" sz="1200" b="0" i="0" u="sng" strike="noStrike" dirty="0">
                          <a:solidFill>
                            <a:srgbClr val="000000"/>
                          </a:solidFill>
                          <a:effectLst/>
                          <a:latin typeface="Gill Sans MT"/>
                          <a:hlinkClick r:id="rId2"/>
                        </a:rPr>
                        <a:t>consulado@consulperubarcelona.com</a:t>
                      </a:r>
                      <a:endParaRPr lang="es-ES" sz="1200" b="0" i="0">
                        <a:solidFill>
                          <a:srgbClr val="000000"/>
                        </a:solidFill>
                        <a:effectLst/>
                        <a:latin typeface="Gill Sans MT"/>
                      </a:endParaRPr>
                    </a:p>
                    <a:p>
                      <a:pPr algn="l" fontAlgn="base"/>
                      <a:r>
                        <a:rPr lang="es-ES" sz="1200" b="0" i="1" u="none" strike="noStrike" dirty="0">
                          <a:solidFill>
                            <a:srgbClr val="000000"/>
                          </a:solidFill>
                          <a:effectLst/>
                          <a:latin typeface="Gill Sans MT"/>
                        </a:rPr>
                        <a:t>Web:</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3"/>
                        </a:rPr>
                        <a:t>Consulado General del Perú en Barcelona</a:t>
                      </a:r>
                      <a:endParaRPr lang="es-ES" sz="1200" b="0" i="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Horarios de atención:</a:t>
                      </a:r>
                      <a:endParaRPr lang="es-ES" sz="1200" b="0" i="0">
                        <a:solidFill>
                          <a:srgbClr val="000000"/>
                        </a:solidFill>
                        <a:effectLst/>
                        <a:latin typeface="Gill Sans MT"/>
                      </a:endParaRPr>
                    </a:p>
                    <a:p>
                      <a:pPr algn="l" fontAlgn="base"/>
                      <a:r>
                        <a:rPr lang="es-ES" sz="1200" b="1" i="0" u="none" strike="noStrike" dirty="0">
                          <a:solidFill>
                            <a:srgbClr val="000000"/>
                          </a:solidFill>
                          <a:effectLst/>
                          <a:latin typeface="Gill Sans MT"/>
                        </a:rPr>
                        <a:t>Lunes a jueves </a:t>
                      </a:r>
                      <a:r>
                        <a:rPr lang="es-ES" sz="1200" b="0" i="0" u="none" strike="noStrike" dirty="0">
                          <a:solidFill>
                            <a:srgbClr val="000000"/>
                          </a:solidFill>
                          <a:effectLst/>
                          <a:latin typeface="Gill Sans MT"/>
                        </a:rPr>
                        <a:t>de 09:00 a 13:00, y de</a:t>
                      </a:r>
                      <a:endParaRPr lang="es-ES" sz="1200" b="0" i="0">
                        <a:solidFill>
                          <a:srgbClr val="000000"/>
                        </a:solidFill>
                        <a:effectLst/>
                        <a:latin typeface="Gill Sans MT"/>
                      </a:endParaRPr>
                    </a:p>
                    <a:p>
                      <a:pPr algn="l" fontAlgn="base"/>
                      <a:r>
                        <a:rPr lang="es-ES" sz="1200" b="0" i="0" u="none" strike="noStrike" dirty="0">
                          <a:solidFill>
                            <a:srgbClr val="000000"/>
                          </a:solidFill>
                          <a:effectLst/>
                          <a:latin typeface="Gill Sans MT"/>
                        </a:rPr>
                        <a:t>14:00 a 15:20</a:t>
                      </a:r>
                      <a:endParaRPr lang="es-ES" sz="1200" b="0" i="0">
                        <a:solidFill>
                          <a:srgbClr val="000000"/>
                        </a:solidFill>
                        <a:effectLst/>
                        <a:latin typeface="Gill Sans MT"/>
                      </a:endParaRPr>
                    </a:p>
                    <a:p>
                      <a:pPr algn="l" fontAlgn="base"/>
                      <a:r>
                        <a:rPr lang="es-ES" sz="1200" b="1" i="0" u="none" strike="noStrike" dirty="0">
                          <a:solidFill>
                            <a:srgbClr val="000000"/>
                          </a:solidFill>
                          <a:effectLst/>
                          <a:latin typeface="Gill Sans MT"/>
                        </a:rPr>
                        <a:t>Viernes </a:t>
                      </a:r>
                      <a:r>
                        <a:rPr lang="es-ES" sz="1200" b="0" i="0" u="none" strike="noStrike" dirty="0">
                          <a:solidFill>
                            <a:srgbClr val="000000"/>
                          </a:solidFill>
                          <a:effectLst/>
                          <a:latin typeface="Gill Sans MT"/>
                        </a:rPr>
                        <a:t>de 09:00 a 14:00 </a:t>
                      </a:r>
                      <a:endParaRPr lang="es-ES" sz="1200" b="0" i="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marL="171450" indent="-171450" algn="l" fontAlgn="base">
                        <a:buFont typeface="Calibri"/>
                        <a:buChar char="-"/>
                      </a:pPr>
                      <a:r>
                        <a:rPr lang="es-ES" sz="1200" b="1" i="0" dirty="0">
                          <a:solidFill>
                            <a:srgbClr val="000000"/>
                          </a:solidFill>
                          <a:effectLst/>
                          <a:latin typeface="Gill Sans MT"/>
                        </a:rPr>
                        <a:t>Pasaporte biométrico</a:t>
                      </a:r>
                      <a:endParaRPr lang="es-ES" sz="1200" b="0" i="0" dirty="0">
                        <a:solidFill>
                          <a:srgbClr val="000000"/>
                        </a:solidFill>
                        <a:effectLst/>
                        <a:latin typeface="Gill Sans MT"/>
                      </a:endParaRPr>
                    </a:p>
                    <a:p>
                      <a:pPr algn="l" fontAlgn="base"/>
                      <a:r>
                        <a:rPr lang="es-ES" sz="1200" b="0" i="0" dirty="0">
                          <a:solidFill>
                            <a:srgbClr val="000000"/>
                          </a:solidFill>
                          <a:effectLst/>
                          <a:latin typeface="Gill Sans MT"/>
                        </a:rPr>
                        <a:t>(vigencia de 5 años)</a:t>
                      </a:r>
                    </a:p>
                    <a:p>
                      <a:pPr lvl="0" algn="l">
                        <a:buNone/>
                      </a:pPr>
                      <a:endParaRPr lang="es-ES" sz="1200" b="0" i="0" dirty="0">
                        <a:solidFill>
                          <a:srgbClr val="000000"/>
                        </a:solidFill>
                        <a:effectLst/>
                        <a:latin typeface="Gill Sans MT"/>
                      </a:endParaRPr>
                    </a:p>
                    <a:p>
                      <a:pPr marL="171450" indent="-171450" algn="l" fontAlgn="base">
                        <a:buFont typeface="Calibri"/>
                        <a:buChar char="-"/>
                      </a:pPr>
                      <a:r>
                        <a:rPr lang="es-ES" sz="1200" b="1" i="0" dirty="0">
                          <a:solidFill>
                            <a:srgbClr val="000000"/>
                          </a:solidFill>
                          <a:effectLst/>
                          <a:latin typeface="Gill Sans MT"/>
                        </a:rPr>
                        <a:t>Emisión pasaporte por pérdida</a:t>
                      </a:r>
                      <a:endParaRPr lang="es-ES" sz="1200" b="0" i="0">
                        <a:solidFill>
                          <a:srgbClr val="000000"/>
                        </a:solidFill>
                        <a:effectLst/>
                        <a:latin typeface="Gill Sans MT"/>
                      </a:endParaRPr>
                    </a:p>
                    <a:p>
                      <a:pPr marL="171450" lvl="0" indent="-171450" algn="l">
                        <a:buFont typeface="Calibri"/>
                        <a:buChar char="-"/>
                      </a:pPr>
                      <a:endParaRPr lang="es-ES" sz="1200" b="1" i="0" dirty="0">
                        <a:solidFill>
                          <a:srgbClr val="000000"/>
                        </a:solidFill>
                        <a:effectLst/>
                        <a:latin typeface="Gill Sans MT"/>
                      </a:endParaRPr>
                    </a:p>
                    <a:p>
                      <a:pPr marL="171450" indent="-171450" algn="l" fontAlgn="base">
                        <a:buFont typeface="Calibri"/>
                        <a:buChar char="-"/>
                      </a:pPr>
                      <a:r>
                        <a:rPr lang="es-ES" sz="1200" b="1" i="0" dirty="0">
                          <a:solidFill>
                            <a:srgbClr val="000000"/>
                          </a:solidFill>
                          <a:effectLst/>
                          <a:latin typeface="Gill Sans MT"/>
                        </a:rPr>
                        <a:t>Antecedentes penales</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marL="171450" indent="-171450" algn="l" fontAlgn="base">
                        <a:buFont typeface="Calibri"/>
                        <a:buChar char="-"/>
                      </a:pPr>
                      <a:r>
                        <a:rPr lang="es-ES" sz="1200" b="1" i="0" dirty="0">
                          <a:solidFill>
                            <a:srgbClr val="000000"/>
                          </a:solidFill>
                          <a:effectLst/>
                          <a:latin typeface="Gill Sans MT"/>
                        </a:rPr>
                        <a:t>70 €</a:t>
                      </a:r>
                      <a:endParaRPr lang="es-ES" sz="1200" b="0" i="0" dirty="0">
                        <a:solidFill>
                          <a:srgbClr val="000000"/>
                        </a:solidFill>
                        <a:effectLst/>
                        <a:latin typeface="Gill Sans MT"/>
                      </a:endParaRPr>
                    </a:p>
                    <a:p>
                      <a:pPr marL="171450" lvl="0" indent="-171450" algn="l">
                        <a:buFont typeface="Calibri"/>
                        <a:buChar char="-"/>
                      </a:pPr>
                      <a:endParaRPr lang="es-ES" sz="1200" b="1" i="0" dirty="0">
                        <a:solidFill>
                          <a:srgbClr val="000000"/>
                        </a:solidFill>
                        <a:effectLst/>
                        <a:latin typeface="Gill Sans MT"/>
                      </a:endParaRPr>
                    </a:p>
                    <a:p>
                      <a:pPr marL="171450" lvl="0" indent="-171450" algn="l">
                        <a:buFont typeface="Calibri"/>
                        <a:buChar char="-"/>
                      </a:pPr>
                      <a:endParaRPr lang="es-ES" sz="1200" b="1" i="0" dirty="0">
                        <a:solidFill>
                          <a:srgbClr val="000000"/>
                        </a:solidFill>
                        <a:effectLst/>
                        <a:latin typeface="Gill Sans MT"/>
                      </a:endParaRPr>
                    </a:p>
                    <a:p>
                      <a:pPr marL="171450" indent="-171450" algn="l" fontAlgn="base">
                        <a:buFont typeface="Calibri"/>
                        <a:buChar char="-"/>
                      </a:pPr>
                      <a:r>
                        <a:rPr lang="es-ES" sz="1200" b="1" i="0" dirty="0">
                          <a:solidFill>
                            <a:srgbClr val="000000"/>
                          </a:solidFill>
                          <a:effectLst/>
                          <a:latin typeface="Gill Sans MT"/>
                        </a:rPr>
                        <a:t>70 €</a:t>
                      </a:r>
                      <a:endParaRPr lang="es-ES" sz="1200" b="0" i="0" dirty="0">
                        <a:solidFill>
                          <a:srgbClr val="000000"/>
                        </a:solidFill>
                        <a:effectLst/>
                        <a:latin typeface="Gill Sans MT"/>
                      </a:endParaRPr>
                    </a:p>
                    <a:p>
                      <a:pPr marL="171450" lvl="0" indent="-171450" algn="l">
                        <a:buFont typeface="Calibri"/>
                        <a:buChar char="-"/>
                      </a:pPr>
                      <a:endParaRPr lang="es-ES" sz="1200" b="1" i="0" dirty="0">
                        <a:solidFill>
                          <a:srgbClr val="000000"/>
                        </a:solidFill>
                        <a:effectLst/>
                        <a:latin typeface="Gill Sans MT"/>
                      </a:endParaRPr>
                    </a:p>
                    <a:p>
                      <a:pPr marL="171450" lvl="0" indent="-171450" algn="l">
                        <a:buFont typeface="Calibri"/>
                        <a:buChar char="-"/>
                      </a:pPr>
                      <a:endParaRPr lang="es-ES" sz="1200" b="1" i="0" dirty="0">
                        <a:solidFill>
                          <a:srgbClr val="000000"/>
                        </a:solidFill>
                        <a:effectLst/>
                        <a:latin typeface="Gill Sans MT"/>
                      </a:endParaRPr>
                    </a:p>
                    <a:p>
                      <a:pPr marL="171450" indent="-171450" algn="l" fontAlgn="base">
                        <a:buFont typeface="Calibri"/>
                        <a:buChar char="-"/>
                      </a:pPr>
                      <a:r>
                        <a:rPr lang="es-ES" sz="1200" b="1" i="0" dirty="0">
                          <a:solidFill>
                            <a:srgbClr val="000000"/>
                          </a:solidFill>
                          <a:effectLst/>
                          <a:latin typeface="Gill Sans MT"/>
                        </a:rPr>
                        <a:t>25 €</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Enlace: </a:t>
                      </a:r>
                      <a:endParaRPr lang="es-ES" sz="1200" b="0" i="0">
                        <a:solidFill>
                          <a:srgbClr val="000000"/>
                        </a:solidFill>
                        <a:effectLst/>
                        <a:latin typeface="Gill Sans MT"/>
                      </a:endParaRPr>
                    </a:p>
                    <a:p>
                      <a:pPr algn="l" fontAlgn="base"/>
                      <a:r>
                        <a:rPr lang="es-ES" sz="1200" b="0" i="0" u="sng" strike="noStrike" dirty="0">
                          <a:solidFill>
                            <a:srgbClr val="000000"/>
                          </a:solidFill>
                          <a:effectLst/>
                          <a:latin typeface="Gill Sans MT"/>
                          <a:hlinkClick r:id="rId4"/>
                        </a:rPr>
                        <a:t>https://bookeo.com/consulperubarcelona</a:t>
                      </a:r>
                      <a:endParaRPr lang="es-ES" sz="1200" b="0" i="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auto"/>
                      <a:endParaRPr lang="es-ES" sz="1200" b="0" i="0" dirty="0">
                        <a:solidFill>
                          <a:srgbClr val="000000"/>
                        </a:solidFill>
                        <a:effectLst/>
                        <a:latin typeface="Century Gothic"/>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1070283499"/>
                  </a:ext>
                </a:extLst>
              </a:tr>
            </a:tbl>
          </a:graphicData>
        </a:graphic>
      </p:graphicFrame>
      <p:pic>
        <p:nvPicPr>
          <p:cNvPr id="10" name="Imagen 9" descr="Logotipo&#10;&#10;Descripción generada automáticamente">
            <a:extLst>
              <a:ext uri="{FF2B5EF4-FFF2-40B4-BE49-F238E27FC236}">
                <a16:creationId xmlns:a16="http://schemas.microsoft.com/office/drawing/2014/main" id="{65E07CCB-0460-1880-6C0B-6B52508F0A87}"/>
              </a:ext>
            </a:extLst>
          </p:cNvPr>
          <p:cNvPicPr>
            <a:picLocks noChangeAspect="1"/>
          </p:cNvPicPr>
          <p:nvPr/>
        </p:nvPicPr>
        <p:blipFill>
          <a:blip r:embed="rId5"/>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B829BBB6-796E-EE49-B750-9A5D48122A87}"/>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208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7D0F4704-9D42-710C-BBFF-4AC54D4FF2EB}"/>
              </a:ext>
            </a:extLst>
          </p:cNvPr>
          <p:cNvGraphicFramePr>
            <a:graphicFrameLocks noGrp="1"/>
          </p:cNvGraphicFramePr>
          <p:nvPr>
            <p:extLst>
              <p:ext uri="{D42A27DB-BD31-4B8C-83A1-F6EECF244321}">
                <p14:modId xmlns:p14="http://schemas.microsoft.com/office/powerpoint/2010/main" val="2525327272"/>
              </p:ext>
            </p:extLst>
          </p:nvPr>
        </p:nvGraphicFramePr>
        <p:xfrm>
          <a:off x="350344" y="1620344"/>
          <a:ext cx="11586344" cy="3609975"/>
        </p:xfrm>
        <a:graphic>
          <a:graphicData uri="http://schemas.openxmlformats.org/drawingml/2006/table">
            <a:tbl>
              <a:tblPr firstRow="1" bandRow="1">
                <a:tableStyleId>{5C22544A-7EE6-4342-B048-85BDC9FD1C3A}</a:tableStyleId>
              </a:tblPr>
              <a:tblGrid>
                <a:gridCol w="11586344">
                  <a:extLst>
                    <a:ext uri="{9D8B030D-6E8A-4147-A177-3AD203B41FA5}">
                      <a16:colId xmlns:a16="http://schemas.microsoft.com/office/drawing/2014/main" val="1383576898"/>
                    </a:ext>
                  </a:extLst>
                </a:gridCol>
              </a:tblGrid>
              <a:tr h="3609975">
                <a:tc>
                  <a:txBody>
                    <a:bodyPr/>
                    <a:lstStyle/>
                    <a:p>
                      <a:pPr algn="just" fontAlgn="base"/>
                      <a:r>
                        <a:rPr lang="ca-ES" sz="1200" b="1" i="0" u="none" strike="noStrike" dirty="0">
                          <a:solidFill>
                            <a:srgbClr val="000000"/>
                          </a:solidFill>
                          <a:effectLst/>
                          <a:latin typeface="Gill Sans MT"/>
                        </a:rPr>
                        <a:t>REQUISITOS:</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1" i="0" u="sng" dirty="0">
                          <a:solidFill>
                            <a:srgbClr val="000000"/>
                          </a:solidFill>
                          <a:effectLst/>
                          <a:latin typeface="Gill Sans MT"/>
                        </a:rPr>
                        <a:t>PASAPORTE</a:t>
                      </a:r>
                      <a:r>
                        <a:rPr lang="ca-ES" sz="1200" b="1" i="0" u="none" strike="noStrike" dirty="0">
                          <a:solidFill>
                            <a:srgbClr val="000000"/>
                          </a:solidFill>
                          <a:effectLst/>
                          <a:latin typeface="Gill Sans MT"/>
                        </a:rPr>
                        <a:t>: </a:t>
                      </a:r>
                      <a:r>
                        <a:rPr lang="ca-ES" sz="1200" b="0" i="0" u="sng" strike="noStrike" dirty="0">
                          <a:solidFill>
                            <a:srgbClr val="000000"/>
                          </a:solidFill>
                          <a:effectLst/>
                          <a:latin typeface="Gill Sans MT"/>
                          <a:hlinkClick r:id="rId2"/>
                        </a:rPr>
                        <a:t>Pasaportes y Salvoconductos (consulado.pe)</a:t>
                      </a:r>
                      <a:endParaRPr lang="ca-ES" sz="1200" b="1" i="0">
                        <a:solidFill>
                          <a:srgbClr val="FFFFFF"/>
                        </a:solidFill>
                        <a:effectLst/>
                        <a:latin typeface="Gill Sans MT"/>
                      </a:endParaRPr>
                    </a:p>
                    <a:p>
                      <a:pPr algn="just" fontAlgn="base"/>
                      <a:r>
                        <a:rPr lang="ca-ES" sz="1200" b="0" i="0" u="none" strike="noStrike" err="1">
                          <a:solidFill>
                            <a:srgbClr val="000000"/>
                          </a:solidFill>
                          <a:effectLst/>
                          <a:latin typeface="Gill Sans MT"/>
                        </a:rPr>
                        <a:t>Trámite</a:t>
                      </a:r>
                      <a:r>
                        <a:rPr lang="ca-ES" sz="1200" b="0" i="0" u="none" strike="noStrike" dirty="0">
                          <a:solidFill>
                            <a:srgbClr val="000000"/>
                          </a:solidFill>
                          <a:effectLst/>
                          <a:latin typeface="Gill Sans MT"/>
                        </a:rPr>
                        <a:t> presencial con </a:t>
                      </a:r>
                      <a:r>
                        <a:rPr lang="ca-ES" sz="1200" b="1" i="0" u="none" strike="noStrike" dirty="0">
                          <a:solidFill>
                            <a:srgbClr val="000000"/>
                          </a:solidFill>
                          <a:effectLst/>
                          <a:latin typeface="Gill Sans MT"/>
                        </a:rPr>
                        <a:t>CITA PREVIA</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1" i="0" u="sng" err="1">
                          <a:solidFill>
                            <a:srgbClr val="000000"/>
                          </a:solidFill>
                          <a:effectLst/>
                          <a:latin typeface="Gill Sans MT"/>
                        </a:rPr>
                        <a:t>Documentación</a:t>
                      </a:r>
                      <a:r>
                        <a:rPr lang="ca-ES" sz="1200" b="1" i="0" u="sng" dirty="0">
                          <a:solidFill>
                            <a:srgbClr val="000000"/>
                          </a:solidFill>
                          <a:effectLst/>
                          <a:latin typeface="Gill Sans MT"/>
                        </a:rPr>
                        <a:t> General:</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1" i="0" u="sng" dirty="0">
                          <a:solidFill>
                            <a:srgbClr val="000000"/>
                          </a:solidFill>
                          <a:effectLst/>
                          <a:latin typeface="Gill Sans MT"/>
                        </a:rPr>
                        <a:t>DNI</a:t>
                      </a:r>
                      <a:r>
                        <a:rPr lang="ca-ES" sz="1200" b="1" i="0" dirty="0">
                          <a:solidFill>
                            <a:srgbClr val="000000"/>
                          </a:solidFill>
                          <a:effectLst/>
                          <a:latin typeface="Gill Sans MT"/>
                        </a:rPr>
                        <a:t> </a:t>
                      </a:r>
                      <a:r>
                        <a:rPr lang="ca-ES" sz="1200" b="1" i="0" err="1">
                          <a:solidFill>
                            <a:srgbClr val="000000"/>
                          </a:solidFill>
                          <a:effectLst/>
                          <a:latin typeface="Gill Sans MT"/>
                        </a:rPr>
                        <a:t>peruano</a:t>
                      </a:r>
                      <a:r>
                        <a:rPr lang="ca-ES" sz="1200" b="1" i="0" dirty="0">
                          <a:solidFill>
                            <a:srgbClr val="000000"/>
                          </a:solidFill>
                          <a:effectLst/>
                          <a:latin typeface="Gill Sans MT"/>
                        </a:rPr>
                        <a:t>.</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1" i="0" u="sng" err="1">
                          <a:solidFill>
                            <a:srgbClr val="000000"/>
                          </a:solidFill>
                          <a:effectLst/>
                          <a:latin typeface="Gill Sans MT"/>
                        </a:rPr>
                        <a:t>Pasaport</a:t>
                      </a:r>
                      <a:r>
                        <a:rPr lang="ca-ES" sz="1200" b="1" i="0" u="none" strike="noStrike" err="1">
                          <a:solidFill>
                            <a:srgbClr val="000000"/>
                          </a:solidFill>
                          <a:effectLst/>
                          <a:latin typeface="Gill Sans MT"/>
                        </a:rPr>
                        <a:t>e</a:t>
                      </a:r>
                      <a:r>
                        <a:rPr lang="ca-ES" sz="1200" b="1" i="0" u="none" strike="noStrike" dirty="0">
                          <a:solidFill>
                            <a:srgbClr val="000000"/>
                          </a:solidFill>
                          <a:effectLst/>
                          <a:latin typeface="Gill Sans MT"/>
                        </a:rPr>
                        <a:t> anterior, si </a:t>
                      </a:r>
                      <a:r>
                        <a:rPr lang="ca-ES" sz="1200" b="1" i="0" u="none" strike="noStrike" err="1">
                          <a:solidFill>
                            <a:srgbClr val="000000"/>
                          </a:solidFill>
                          <a:effectLst/>
                          <a:latin typeface="Gill Sans MT"/>
                        </a:rPr>
                        <a:t>tuviera</a:t>
                      </a:r>
                      <a:r>
                        <a:rPr lang="ca-ES" sz="1200" b="1" i="0" dirty="0">
                          <a:solidFill>
                            <a:srgbClr val="000000"/>
                          </a:solidFill>
                          <a:effectLst/>
                          <a:latin typeface="Gill Sans MT"/>
                        </a:rPr>
                        <a:t>. En caso de </a:t>
                      </a:r>
                      <a:r>
                        <a:rPr lang="ca-ES" sz="1200" b="1" i="0" err="1">
                          <a:solidFill>
                            <a:srgbClr val="000000"/>
                          </a:solidFill>
                          <a:effectLst/>
                          <a:latin typeface="Gill Sans MT"/>
                        </a:rPr>
                        <a:t>pérdida</a:t>
                      </a:r>
                      <a:r>
                        <a:rPr lang="ca-ES" sz="1200" b="1" i="0" dirty="0">
                          <a:solidFill>
                            <a:srgbClr val="000000"/>
                          </a:solidFill>
                          <a:effectLst/>
                          <a:latin typeface="Gill Sans MT"/>
                        </a:rPr>
                        <a:t>, presentar </a:t>
                      </a:r>
                      <a:r>
                        <a:rPr lang="ca-ES" sz="1200" b="1" i="0" u="sng" dirty="0">
                          <a:solidFill>
                            <a:srgbClr val="000000"/>
                          </a:solidFill>
                          <a:effectLst/>
                          <a:latin typeface="Gill Sans MT"/>
                        </a:rPr>
                        <a:t>denuncia policial</a:t>
                      </a:r>
                      <a:r>
                        <a:rPr lang="ca-ES" sz="1200" b="1" i="0" dirty="0">
                          <a:solidFill>
                            <a:srgbClr val="000000"/>
                          </a:solidFill>
                          <a:effectLst/>
                          <a:latin typeface="Gill Sans MT"/>
                        </a:rPr>
                        <a:t> </a:t>
                      </a:r>
                      <a:r>
                        <a:rPr lang="ca-ES" sz="1200" b="1" i="0" err="1">
                          <a:solidFill>
                            <a:srgbClr val="000000"/>
                          </a:solidFill>
                          <a:effectLst/>
                          <a:latin typeface="Gill Sans MT"/>
                        </a:rPr>
                        <a:t>ante</a:t>
                      </a:r>
                      <a:r>
                        <a:rPr lang="ca-ES" sz="1200" b="1" i="0" dirty="0">
                          <a:solidFill>
                            <a:srgbClr val="000000"/>
                          </a:solidFill>
                          <a:effectLst/>
                          <a:latin typeface="Gill Sans MT"/>
                        </a:rPr>
                        <a:t> la </a:t>
                      </a:r>
                      <a:r>
                        <a:rPr lang="ca-ES" sz="1200" b="1" i="0" err="1">
                          <a:solidFill>
                            <a:srgbClr val="000000"/>
                          </a:solidFill>
                          <a:effectLst/>
                          <a:latin typeface="Gill Sans MT"/>
                        </a:rPr>
                        <a:t>autoridad</a:t>
                      </a:r>
                      <a:r>
                        <a:rPr lang="ca-ES" sz="1200" b="1" i="0" dirty="0">
                          <a:solidFill>
                            <a:srgbClr val="000000"/>
                          </a:solidFill>
                          <a:effectLst/>
                          <a:latin typeface="Gill Sans MT"/>
                        </a:rPr>
                        <a:t> </a:t>
                      </a:r>
                      <a:r>
                        <a:rPr lang="ca-ES" sz="1200" b="1" i="0" err="1">
                          <a:solidFill>
                            <a:srgbClr val="000000"/>
                          </a:solidFill>
                          <a:effectLst/>
                          <a:latin typeface="Gill Sans MT"/>
                        </a:rPr>
                        <a:t>española</a:t>
                      </a:r>
                      <a:r>
                        <a:rPr lang="ca-ES" sz="1200" b="1" i="0" dirty="0">
                          <a:solidFill>
                            <a:srgbClr val="000000"/>
                          </a:solidFill>
                          <a:effectLst/>
                          <a:latin typeface="Gill Sans MT"/>
                        </a:rPr>
                        <a:t>.</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1" i="0" dirty="0">
                          <a:solidFill>
                            <a:srgbClr val="000000"/>
                          </a:solidFill>
                          <a:effectLst/>
                          <a:latin typeface="Gill Sans MT"/>
                        </a:rPr>
                        <a:t>La </a:t>
                      </a:r>
                      <a:r>
                        <a:rPr lang="ca-ES" sz="1200" b="1" i="0" err="1">
                          <a:solidFill>
                            <a:srgbClr val="000000"/>
                          </a:solidFill>
                          <a:effectLst/>
                          <a:latin typeface="Gill Sans MT"/>
                        </a:rPr>
                        <a:t>fotografía</a:t>
                      </a:r>
                      <a:r>
                        <a:rPr lang="ca-ES" sz="1200" b="1" i="0" dirty="0">
                          <a:solidFill>
                            <a:srgbClr val="000000"/>
                          </a:solidFill>
                          <a:effectLst/>
                          <a:latin typeface="Gill Sans MT"/>
                        </a:rPr>
                        <a:t> </a:t>
                      </a:r>
                      <a:r>
                        <a:rPr lang="ca-ES" sz="1200" b="1" i="0" err="1">
                          <a:solidFill>
                            <a:srgbClr val="000000"/>
                          </a:solidFill>
                          <a:effectLst/>
                          <a:latin typeface="Gill Sans MT"/>
                        </a:rPr>
                        <a:t>será</a:t>
                      </a:r>
                      <a:r>
                        <a:rPr lang="ca-ES" sz="1200" b="1" i="0" dirty="0">
                          <a:solidFill>
                            <a:srgbClr val="000000"/>
                          </a:solidFill>
                          <a:effectLst/>
                          <a:latin typeface="Gill Sans MT"/>
                        </a:rPr>
                        <a:t> tomada al </a:t>
                      </a:r>
                      <a:r>
                        <a:rPr lang="ca-ES" sz="1200" b="1" i="0" err="1">
                          <a:solidFill>
                            <a:srgbClr val="000000"/>
                          </a:solidFill>
                          <a:effectLst/>
                          <a:latin typeface="Gill Sans MT"/>
                        </a:rPr>
                        <a:t>momento</a:t>
                      </a:r>
                      <a:r>
                        <a:rPr lang="ca-ES" sz="1200" b="1" i="0" dirty="0">
                          <a:solidFill>
                            <a:srgbClr val="000000"/>
                          </a:solidFill>
                          <a:effectLst/>
                          <a:latin typeface="Gill Sans MT"/>
                        </a:rPr>
                        <a:t> de </a:t>
                      </a:r>
                      <a:r>
                        <a:rPr lang="ca-ES" sz="1200" b="1" i="0" err="1">
                          <a:solidFill>
                            <a:srgbClr val="000000"/>
                          </a:solidFill>
                          <a:effectLst/>
                          <a:latin typeface="Gill Sans MT"/>
                        </a:rPr>
                        <a:t>realizar</a:t>
                      </a:r>
                      <a:r>
                        <a:rPr lang="ca-ES" sz="1200" b="1" i="0" dirty="0">
                          <a:solidFill>
                            <a:srgbClr val="000000"/>
                          </a:solidFill>
                          <a:effectLst/>
                          <a:latin typeface="Gill Sans MT"/>
                        </a:rPr>
                        <a:t> el </a:t>
                      </a:r>
                      <a:r>
                        <a:rPr lang="ca-ES" sz="1200" b="1" i="0" err="1">
                          <a:solidFill>
                            <a:srgbClr val="000000"/>
                          </a:solidFill>
                          <a:effectLst/>
                          <a:latin typeface="Gill Sans MT"/>
                        </a:rPr>
                        <a:t>trámite</a:t>
                      </a:r>
                      <a:r>
                        <a:rPr lang="ca-ES" sz="1200" b="1" i="0" dirty="0">
                          <a:solidFill>
                            <a:srgbClr val="000000"/>
                          </a:solidFill>
                          <a:effectLst/>
                          <a:latin typeface="Gill Sans MT"/>
                        </a:rPr>
                        <a:t>.</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1" i="0" u="sng" err="1">
                          <a:solidFill>
                            <a:srgbClr val="000000"/>
                          </a:solidFill>
                          <a:effectLst/>
                          <a:latin typeface="Gill Sans MT"/>
                        </a:rPr>
                        <a:t>Mayores</a:t>
                      </a:r>
                      <a:r>
                        <a:rPr lang="ca-ES" sz="1200" b="1" i="0" u="sng" dirty="0">
                          <a:solidFill>
                            <a:srgbClr val="000000"/>
                          </a:solidFill>
                          <a:effectLst/>
                          <a:latin typeface="Gill Sans MT"/>
                        </a:rPr>
                        <a:t> de </a:t>
                      </a:r>
                      <a:r>
                        <a:rPr lang="ca-ES" sz="1200" b="1" i="0" u="sng" err="1">
                          <a:solidFill>
                            <a:srgbClr val="000000"/>
                          </a:solidFill>
                          <a:effectLst/>
                          <a:latin typeface="Gill Sans MT"/>
                        </a:rPr>
                        <a:t>edad</a:t>
                      </a:r>
                      <a:r>
                        <a:rPr lang="ca-ES" sz="1200" b="1" i="0" u="sng" dirty="0">
                          <a:solidFill>
                            <a:srgbClr val="000000"/>
                          </a:solidFill>
                          <a:effectLst/>
                          <a:latin typeface="Gill Sans MT"/>
                        </a:rPr>
                        <a:t> con </a:t>
                      </a:r>
                      <a:r>
                        <a:rPr lang="ca-ES" sz="1200" b="1" i="0" u="sng" err="1">
                          <a:solidFill>
                            <a:srgbClr val="000000"/>
                          </a:solidFill>
                          <a:effectLst/>
                          <a:latin typeface="Gill Sans MT"/>
                        </a:rPr>
                        <a:t>incapacidad</a:t>
                      </a:r>
                      <a:r>
                        <a:rPr lang="ca-ES" sz="1200" b="1" i="0" u="sng" dirty="0">
                          <a:solidFill>
                            <a:srgbClr val="000000"/>
                          </a:solidFill>
                          <a:effectLst/>
                          <a:latin typeface="Gill Sans MT"/>
                        </a:rPr>
                        <a:t> legal</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adicionalmente</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algn="just" fontAlgn="base"/>
                      <a:r>
                        <a:rPr lang="ca-ES" sz="1200" b="1" i="0" err="1">
                          <a:solidFill>
                            <a:srgbClr val="000000"/>
                          </a:solidFill>
                          <a:effectLst/>
                          <a:latin typeface="Gill Sans MT"/>
                        </a:rPr>
                        <a:t>Presentarse</a:t>
                      </a:r>
                      <a:r>
                        <a:rPr lang="ca-ES" sz="1200" b="1" i="0" dirty="0">
                          <a:solidFill>
                            <a:srgbClr val="000000"/>
                          </a:solidFill>
                          <a:effectLst/>
                          <a:latin typeface="Gill Sans MT"/>
                        </a:rPr>
                        <a:t> </a:t>
                      </a:r>
                      <a:r>
                        <a:rPr lang="ca-ES" sz="1200" b="1" i="0" err="1">
                          <a:solidFill>
                            <a:srgbClr val="000000"/>
                          </a:solidFill>
                          <a:effectLst/>
                          <a:latin typeface="Gill Sans MT"/>
                        </a:rPr>
                        <a:t>acompañado</a:t>
                      </a:r>
                      <a:r>
                        <a:rPr lang="ca-ES" sz="1200" b="1" i="0" dirty="0">
                          <a:solidFill>
                            <a:srgbClr val="000000"/>
                          </a:solidFill>
                          <a:effectLst/>
                          <a:latin typeface="Gill Sans MT"/>
                        </a:rPr>
                        <a:t> de </a:t>
                      </a:r>
                      <a:r>
                        <a:rPr lang="ca-ES" sz="1200" b="1" i="0" err="1">
                          <a:solidFill>
                            <a:srgbClr val="000000"/>
                          </a:solidFill>
                          <a:effectLst/>
                          <a:latin typeface="Gill Sans MT"/>
                        </a:rPr>
                        <a:t>su</a:t>
                      </a:r>
                      <a:r>
                        <a:rPr lang="ca-ES" sz="1200" b="1" i="0" dirty="0">
                          <a:solidFill>
                            <a:srgbClr val="000000"/>
                          </a:solidFill>
                          <a:effectLst/>
                          <a:latin typeface="Gill Sans MT"/>
                        </a:rPr>
                        <a:t> tutor legal, </a:t>
                      </a:r>
                      <a:r>
                        <a:rPr lang="ca-ES" sz="1200" b="1" i="0" err="1">
                          <a:solidFill>
                            <a:srgbClr val="000000"/>
                          </a:solidFill>
                          <a:effectLst/>
                          <a:latin typeface="Gill Sans MT"/>
                        </a:rPr>
                        <a:t>quien</a:t>
                      </a:r>
                      <a:r>
                        <a:rPr lang="ca-ES" sz="1200" b="1" i="0" dirty="0">
                          <a:solidFill>
                            <a:srgbClr val="000000"/>
                          </a:solidFill>
                          <a:effectLst/>
                          <a:latin typeface="Gill Sans MT"/>
                        </a:rPr>
                        <a:t> a </a:t>
                      </a:r>
                      <a:r>
                        <a:rPr lang="ca-ES" sz="1200" b="1" i="0" err="1">
                          <a:solidFill>
                            <a:srgbClr val="000000"/>
                          </a:solidFill>
                          <a:effectLst/>
                          <a:latin typeface="Gill Sans MT"/>
                        </a:rPr>
                        <a:t>su</a:t>
                      </a:r>
                      <a:r>
                        <a:rPr lang="ca-ES" sz="1200" b="1" i="0" dirty="0">
                          <a:solidFill>
                            <a:srgbClr val="000000"/>
                          </a:solidFill>
                          <a:effectLst/>
                          <a:latin typeface="Gill Sans MT"/>
                        </a:rPr>
                        <a:t> </a:t>
                      </a:r>
                      <a:r>
                        <a:rPr lang="ca-ES" sz="1200" b="1" i="0" err="1">
                          <a:solidFill>
                            <a:srgbClr val="000000"/>
                          </a:solidFill>
                          <a:effectLst/>
                          <a:latin typeface="Gill Sans MT"/>
                        </a:rPr>
                        <a:t>vez</a:t>
                      </a:r>
                      <a:r>
                        <a:rPr lang="ca-ES" sz="1200" b="1" i="0" dirty="0">
                          <a:solidFill>
                            <a:srgbClr val="000000"/>
                          </a:solidFill>
                          <a:effectLst/>
                          <a:latin typeface="Gill Sans MT"/>
                        </a:rPr>
                        <a:t> </a:t>
                      </a:r>
                      <a:r>
                        <a:rPr lang="ca-ES" sz="1200" b="1" i="0" err="1">
                          <a:solidFill>
                            <a:srgbClr val="000000"/>
                          </a:solidFill>
                          <a:effectLst/>
                          <a:latin typeface="Gill Sans MT"/>
                        </a:rPr>
                        <a:t>deberá</a:t>
                      </a:r>
                      <a:r>
                        <a:rPr lang="ca-ES" sz="1200" b="1" i="0" dirty="0">
                          <a:solidFill>
                            <a:srgbClr val="000000"/>
                          </a:solidFill>
                          <a:effectLst/>
                          <a:latin typeface="Gill Sans MT"/>
                        </a:rPr>
                        <a:t>:</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0" i="0" u="none" strike="noStrike" err="1">
                          <a:solidFill>
                            <a:srgbClr val="000000"/>
                          </a:solidFill>
                          <a:effectLst/>
                          <a:latin typeface="Gill Sans MT"/>
                        </a:rPr>
                        <a:t>Identificarse</a:t>
                      </a:r>
                      <a:r>
                        <a:rPr lang="ca-ES" sz="1200" b="0" i="0" u="none" strike="noStrike" dirty="0">
                          <a:solidFill>
                            <a:srgbClr val="000000"/>
                          </a:solidFill>
                          <a:effectLst/>
                          <a:latin typeface="Gill Sans MT"/>
                        </a:rPr>
                        <a:t> con el </a:t>
                      </a:r>
                      <a:r>
                        <a:rPr lang="ca-ES" sz="1200" b="0" i="0" u="sng" dirty="0">
                          <a:solidFill>
                            <a:srgbClr val="000000"/>
                          </a:solidFill>
                          <a:effectLst/>
                          <a:latin typeface="Gill Sans MT"/>
                        </a:rPr>
                        <a:t>DNI </a:t>
                      </a:r>
                      <a:r>
                        <a:rPr lang="ca-ES" sz="1200" b="0" i="0" u="sng" err="1">
                          <a:solidFill>
                            <a:srgbClr val="000000"/>
                          </a:solidFill>
                          <a:effectLst/>
                          <a:latin typeface="Gill Sans MT"/>
                        </a:rPr>
                        <a:t>peruano</a:t>
                      </a:r>
                      <a:r>
                        <a:rPr lang="ca-ES" sz="1200" b="0" i="0" u="sng" dirty="0">
                          <a:solidFill>
                            <a:srgbClr val="000000"/>
                          </a:solidFill>
                          <a:effectLst/>
                          <a:latin typeface="Gill Sans MT"/>
                        </a:rPr>
                        <a:t> o con el documento de </a:t>
                      </a:r>
                      <a:r>
                        <a:rPr lang="ca-ES" sz="1200" b="0" i="0" u="sng" err="1">
                          <a:solidFill>
                            <a:srgbClr val="000000"/>
                          </a:solidFill>
                          <a:effectLst/>
                          <a:latin typeface="Gill Sans MT"/>
                        </a:rPr>
                        <a:t>identidad</a:t>
                      </a:r>
                      <a:r>
                        <a:rPr lang="ca-ES" sz="1200" b="0" i="0" u="sng" dirty="0">
                          <a:solidFill>
                            <a:srgbClr val="000000"/>
                          </a:solidFill>
                          <a:effectLst/>
                          <a:latin typeface="Gill Sans MT"/>
                        </a:rPr>
                        <a:t> oficial</a:t>
                      </a:r>
                      <a:r>
                        <a:rPr lang="ca-ES" sz="1200" b="0" i="0" u="none" strike="noStrike" dirty="0">
                          <a:solidFill>
                            <a:srgbClr val="000000"/>
                          </a:solidFill>
                          <a:effectLst/>
                          <a:latin typeface="Gill Sans MT"/>
                        </a:rPr>
                        <a:t> del país en el que se </a:t>
                      </a:r>
                      <a:r>
                        <a:rPr lang="ca-ES" sz="1200" b="0" i="0" u="none" strike="noStrike" err="1">
                          <a:solidFill>
                            <a:srgbClr val="000000"/>
                          </a:solidFill>
                          <a:effectLst/>
                          <a:latin typeface="Gill Sans MT"/>
                        </a:rPr>
                        <a:t>encuentre</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0" i="0" u="none" strike="noStrike" dirty="0">
                          <a:solidFill>
                            <a:srgbClr val="000000"/>
                          </a:solidFill>
                          <a:effectLst/>
                          <a:latin typeface="Gill Sans MT"/>
                        </a:rPr>
                        <a:t>Presentar una copia del </a:t>
                      </a:r>
                      <a:r>
                        <a:rPr lang="ca-ES" sz="1200" b="0" i="0" u="sng" dirty="0">
                          <a:solidFill>
                            <a:srgbClr val="000000"/>
                          </a:solidFill>
                          <a:effectLst/>
                          <a:latin typeface="Gill Sans MT"/>
                        </a:rPr>
                        <a:t>documento oficial que </a:t>
                      </a:r>
                      <a:r>
                        <a:rPr lang="ca-ES" sz="1200" b="0" i="0" u="sng" err="1">
                          <a:solidFill>
                            <a:srgbClr val="000000"/>
                          </a:solidFill>
                          <a:effectLst/>
                          <a:latin typeface="Gill Sans MT"/>
                        </a:rPr>
                        <a:t>acredite</a:t>
                      </a:r>
                      <a:r>
                        <a:rPr lang="ca-ES" sz="1200" b="0" i="0" u="sng" dirty="0">
                          <a:solidFill>
                            <a:srgbClr val="000000"/>
                          </a:solidFill>
                          <a:effectLst/>
                          <a:latin typeface="Gill Sans MT"/>
                        </a:rPr>
                        <a:t> que es el tutor legal </a:t>
                      </a:r>
                      <a:r>
                        <a:rPr lang="ca-ES" sz="1200" b="0" i="0" u="none" strike="noStrike" dirty="0">
                          <a:solidFill>
                            <a:srgbClr val="000000"/>
                          </a:solidFill>
                          <a:effectLst/>
                          <a:latin typeface="Gill Sans MT"/>
                        </a:rPr>
                        <a:t>del </a:t>
                      </a:r>
                      <a:r>
                        <a:rPr lang="ca-ES" sz="1200" b="0" i="0" u="none" strike="noStrike" err="1">
                          <a:solidFill>
                            <a:srgbClr val="000000"/>
                          </a:solidFill>
                          <a:effectLst/>
                          <a:latin typeface="Gill Sans MT"/>
                        </a:rPr>
                        <a:t>solicitante</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0" i="0" u="none" strike="noStrike" dirty="0">
                          <a:solidFill>
                            <a:srgbClr val="000000"/>
                          </a:solidFill>
                          <a:effectLst/>
                          <a:latin typeface="Gill Sans MT"/>
                        </a:rPr>
                        <a:t>En caso de </a:t>
                      </a:r>
                      <a:r>
                        <a:rPr lang="ca-ES" sz="1200" b="0" i="0" u="none" strike="noStrike" err="1">
                          <a:solidFill>
                            <a:srgbClr val="000000"/>
                          </a:solidFill>
                          <a:effectLst/>
                          <a:latin typeface="Gill Sans MT"/>
                        </a:rPr>
                        <a:t>haber</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obtenido</a:t>
                      </a:r>
                      <a:r>
                        <a:rPr lang="ca-ES" sz="1200" b="0" i="0" u="none" strike="noStrike" dirty="0">
                          <a:solidFill>
                            <a:srgbClr val="000000"/>
                          </a:solidFill>
                          <a:effectLst/>
                          <a:latin typeface="Gill Sans MT"/>
                        </a:rPr>
                        <a:t> la</a:t>
                      </a:r>
                      <a:r>
                        <a:rPr lang="ca-ES" sz="1200" b="0" i="0" u="sng" dirty="0">
                          <a:solidFill>
                            <a:srgbClr val="000000"/>
                          </a:solidFill>
                          <a:effectLst/>
                          <a:latin typeface="Gill Sans MT"/>
                        </a:rPr>
                        <a:t> </a:t>
                      </a:r>
                      <a:r>
                        <a:rPr lang="ca-ES" sz="1200" b="0" i="0" u="sng" err="1">
                          <a:solidFill>
                            <a:srgbClr val="000000"/>
                          </a:solidFill>
                          <a:effectLst/>
                          <a:latin typeface="Gill Sans MT"/>
                        </a:rPr>
                        <a:t>declaración</a:t>
                      </a:r>
                      <a:r>
                        <a:rPr lang="ca-ES" sz="1200" b="0" i="0" u="sng" dirty="0">
                          <a:solidFill>
                            <a:srgbClr val="000000"/>
                          </a:solidFill>
                          <a:effectLst/>
                          <a:latin typeface="Gill Sans MT"/>
                        </a:rPr>
                        <a:t> de curatela</a:t>
                      </a:r>
                      <a:r>
                        <a:rPr lang="ca-ES" sz="1200" b="0" i="0" u="none" strike="noStrike" dirty="0">
                          <a:solidFill>
                            <a:srgbClr val="000000"/>
                          </a:solidFill>
                          <a:effectLst/>
                          <a:latin typeface="Gill Sans MT"/>
                        </a:rPr>
                        <a:t> por la </a:t>
                      </a:r>
                      <a:r>
                        <a:rPr lang="ca-ES" sz="1200" b="0" i="0" u="none" strike="noStrike" err="1">
                          <a:solidFill>
                            <a:srgbClr val="000000"/>
                          </a:solidFill>
                          <a:effectLst/>
                          <a:latin typeface="Gill Sans MT"/>
                        </a:rPr>
                        <a:t>autoridad</a:t>
                      </a:r>
                      <a:r>
                        <a:rPr lang="ca-ES" sz="1200" b="0" i="0" u="none" strike="noStrike" dirty="0">
                          <a:solidFill>
                            <a:srgbClr val="000000"/>
                          </a:solidFill>
                          <a:effectLst/>
                          <a:latin typeface="Gill Sans MT"/>
                        </a:rPr>
                        <a:t> peruana </a:t>
                      </a:r>
                      <a:r>
                        <a:rPr lang="ca-ES" sz="1200" b="0" i="0" u="none" strike="noStrike" err="1">
                          <a:solidFill>
                            <a:srgbClr val="000000"/>
                          </a:solidFill>
                          <a:effectLst/>
                          <a:latin typeface="Gill Sans MT"/>
                        </a:rPr>
                        <a:t>competente</a:t>
                      </a:r>
                      <a:r>
                        <a:rPr lang="ca-ES" sz="1200" b="0" i="0" u="none" strike="noStrike" dirty="0">
                          <a:solidFill>
                            <a:srgbClr val="000000"/>
                          </a:solidFill>
                          <a:effectLst/>
                          <a:latin typeface="Gill Sans MT"/>
                        </a:rPr>
                        <a:t>, el </a:t>
                      </a:r>
                      <a:r>
                        <a:rPr lang="ca-ES" sz="1200" b="0" i="0" u="none" strike="noStrike" err="1">
                          <a:solidFill>
                            <a:srgbClr val="000000"/>
                          </a:solidFill>
                          <a:effectLst/>
                          <a:latin typeface="Gill Sans MT"/>
                        </a:rPr>
                        <a:t>solicitante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deberá</a:t>
                      </a:r>
                      <a:r>
                        <a:rPr lang="ca-ES" sz="1200" b="0" i="0" u="none" strike="noStrike" dirty="0">
                          <a:solidFill>
                            <a:srgbClr val="000000"/>
                          </a:solidFill>
                          <a:effectLst/>
                          <a:latin typeface="Gill Sans MT"/>
                        </a:rPr>
                        <a:t> presentar el </a:t>
                      </a:r>
                      <a:r>
                        <a:rPr lang="ca-ES" sz="1200" b="0" i="0" u="none" strike="noStrike" err="1">
                          <a:solidFill>
                            <a:srgbClr val="000000"/>
                          </a:solidFill>
                          <a:effectLst/>
                          <a:latin typeface="Gill Sans MT"/>
                        </a:rPr>
                        <a:t>certificado</a:t>
                      </a:r>
                      <a:r>
                        <a:rPr lang="ca-ES" sz="1200" b="0" i="0" u="none" strike="noStrike" dirty="0">
                          <a:solidFill>
                            <a:srgbClr val="000000"/>
                          </a:solidFill>
                          <a:effectLst/>
                          <a:latin typeface="Gill Sans MT"/>
                        </a:rPr>
                        <a:t> que </a:t>
                      </a:r>
                      <a:r>
                        <a:rPr lang="ca-ES" sz="1200" b="0" i="0" u="none" strike="noStrike" err="1">
                          <a:solidFill>
                            <a:srgbClr val="000000"/>
                          </a:solidFill>
                          <a:effectLst/>
                          <a:latin typeface="Gill Sans MT"/>
                        </a:rPr>
                        <a:t>acredite</a:t>
                      </a:r>
                      <a:r>
                        <a:rPr lang="ca-ES" sz="1200" b="0" i="0" u="none" strike="noStrike" dirty="0">
                          <a:solidFill>
                            <a:srgbClr val="000000"/>
                          </a:solidFill>
                          <a:effectLst/>
                          <a:latin typeface="Gill Sans MT"/>
                        </a:rPr>
                        <a:t> el </a:t>
                      </a:r>
                      <a:r>
                        <a:rPr lang="ca-ES" sz="1200" b="0" i="0" u="sng" err="1">
                          <a:solidFill>
                            <a:srgbClr val="000000"/>
                          </a:solidFill>
                          <a:effectLst/>
                          <a:latin typeface="Gill Sans MT"/>
                        </a:rPr>
                        <a:t>grado</a:t>
                      </a:r>
                      <a:r>
                        <a:rPr lang="ca-ES" sz="1200" b="0" i="0" u="sng" dirty="0">
                          <a:solidFill>
                            <a:srgbClr val="000000"/>
                          </a:solidFill>
                          <a:effectLst/>
                          <a:latin typeface="Gill Sans MT"/>
                        </a:rPr>
                        <a:t> de </a:t>
                      </a:r>
                      <a:r>
                        <a:rPr lang="ca-ES" sz="1200" b="0" i="0" u="sng" err="1">
                          <a:solidFill>
                            <a:srgbClr val="000000"/>
                          </a:solidFill>
                          <a:effectLst/>
                          <a:latin typeface="Gill Sans MT"/>
                        </a:rPr>
                        <a:t>discapacidad</a:t>
                      </a:r>
                      <a:r>
                        <a:rPr lang="ca-ES" sz="1200" b="0" i="0" u="none" strike="noStrike" dirty="0">
                          <a:solidFill>
                            <a:srgbClr val="000000"/>
                          </a:solidFill>
                          <a:effectLst/>
                          <a:latin typeface="Gill Sans MT"/>
                        </a:rPr>
                        <a:t> que </a:t>
                      </a:r>
                      <a:r>
                        <a:rPr lang="ca-ES" sz="1200" b="0" i="0" u="none" strike="noStrike" err="1">
                          <a:solidFill>
                            <a:srgbClr val="000000"/>
                          </a:solidFill>
                          <a:effectLst/>
                          <a:latin typeface="Gill Sans MT"/>
                        </a:rPr>
                        <a:t>padece</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0" i="0" u="none" strike="noStrike" dirty="0">
                          <a:solidFill>
                            <a:srgbClr val="000000"/>
                          </a:solidFill>
                          <a:effectLst/>
                          <a:latin typeface="Gill Sans MT"/>
                        </a:rPr>
                        <a:t>En caso de </a:t>
                      </a:r>
                      <a:r>
                        <a:rPr lang="ca-ES" sz="1200" b="0" i="0" u="none" strike="noStrike" err="1">
                          <a:solidFill>
                            <a:srgbClr val="000000"/>
                          </a:solidFill>
                          <a:effectLst/>
                          <a:latin typeface="Gill Sans MT"/>
                        </a:rPr>
                        <a:t>haber</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obtenido</a:t>
                      </a:r>
                      <a:r>
                        <a:rPr lang="ca-ES" sz="1200" b="0" i="0" u="none" strike="noStrike" dirty="0">
                          <a:solidFill>
                            <a:srgbClr val="000000"/>
                          </a:solidFill>
                          <a:effectLst/>
                          <a:latin typeface="Gill Sans MT"/>
                        </a:rPr>
                        <a:t> la</a:t>
                      </a:r>
                      <a:r>
                        <a:rPr lang="ca-ES" sz="1200" b="0" i="0" u="sng" dirty="0">
                          <a:solidFill>
                            <a:srgbClr val="000000"/>
                          </a:solidFill>
                          <a:effectLst/>
                          <a:latin typeface="Gill Sans MT"/>
                        </a:rPr>
                        <a:t> </a:t>
                      </a:r>
                      <a:r>
                        <a:rPr lang="ca-ES" sz="1200" b="0" i="0" u="sng" err="1">
                          <a:solidFill>
                            <a:srgbClr val="000000"/>
                          </a:solidFill>
                          <a:effectLst/>
                          <a:latin typeface="Gill Sans MT"/>
                        </a:rPr>
                        <a:t>declaración</a:t>
                      </a:r>
                      <a:r>
                        <a:rPr lang="ca-ES" sz="1200" b="0" i="0" u="sng" dirty="0">
                          <a:solidFill>
                            <a:srgbClr val="000000"/>
                          </a:solidFill>
                          <a:effectLst/>
                          <a:latin typeface="Gill Sans MT"/>
                        </a:rPr>
                        <a:t> de </a:t>
                      </a:r>
                      <a:r>
                        <a:rPr lang="ca-ES" sz="1200" b="0" i="0" u="sng" err="1">
                          <a:solidFill>
                            <a:srgbClr val="000000"/>
                          </a:solidFill>
                          <a:effectLst/>
                          <a:latin typeface="Gill Sans MT"/>
                        </a:rPr>
                        <a:t>autoridad</a:t>
                      </a:r>
                      <a:r>
                        <a:rPr lang="ca-ES" sz="1200" b="0" i="0" u="sng" dirty="0">
                          <a:solidFill>
                            <a:srgbClr val="000000"/>
                          </a:solidFill>
                          <a:effectLst/>
                          <a:latin typeface="Gill Sans MT"/>
                        </a:rPr>
                        <a:t> </a:t>
                      </a:r>
                      <a:r>
                        <a:rPr lang="ca-ES" sz="1200" b="0" i="0" u="sng" err="1">
                          <a:solidFill>
                            <a:srgbClr val="000000"/>
                          </a:solidFill>
                          <a:effectLst/>
                          <a:latin typeface="Gill Sans MT"/>
                        </a:rPr>
                        <a:t>extranjera</a:t>
                      </a:r>
                      <a:r>
                        <a:rPr lang="ca-ES" sz="1200" b="0" i="0" u="sng" dirty="0">
                          <a:solidFill>
                            <a:srgbClr val="000000"/>
                          </a:solidFill>
                          <a:effectLst/>
                          <a:latin typeface="Gill Sans MT"/>
                        </a:rPr>
                        <a:t>,</a:t>
                      </a:r>
                      <a:r>
                        <a:rPr lang="ca-ES" sz="1200" b="0" i="0" u="none" strike="noStrike" dirty="0">
                          <a:solidFill>
                            <a:srgbClr val="000000"/>
                          </a:solidFill>
                          <a:effectLst/>
                          <a:latin typeface="Gill Sans MT"/>
                        </a:rPr>
                        <a:t> el </a:t>
                      </a:r>
                      <a:r>
                        <a:rPr lang="ca-ES" sz="1200" b="0" i="0" u="none" strike="noStrike" err="1">
                          <a:solidFill>
                            <a:srgbClr val="000000"/>
                          </a:solidFill>
                          <a:effectLst/>
                          <a:latin typeface="Gill Sans MT"/>
                        </a:rPr>
                        <a:t>pasaporte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sólo</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podrá</a:t>
                      </a:r>
                      <a:r>
                        <a:rPr lang="ca-ES" sz="1200" b="0" i="0" u="none" strike="noStrike" dirty="0">
                          <a:solidFill>
                            <a:srgbClr val="000000"/>
                          </a:solidFill>
                          <a:effectLst/>
                          <a:latin typeface="Gill Sans MT"/>
                        </a:rPr>
                        <a:t> ser </a:t>
                      </a:r>
                      <a:r>
                        <a:rPr lang="ca-ES" sz="1200" b="0" i="0" u="none" strike="noStrike" err="1">
                          <a:solidFill>
                            <a:srgbClr val="000000"/>
                          </a:solidFill>
                          <a:effectLst/>
                          <a:latin typeface="Gill Sans MT"/>
                        </a:rPr>
                        <a:t>tramitado</a:t>
                      </a:r>
                      <a:r>
                        <a:rPr lang="ca-ES" sz="1200" b="0" i="0" u="none" strike="noStrike" dirty="0">
                          <a:solidFill>
                            <a:srgbClr val="000000"/>
                          </a:solidFill>
                          <a:effectLst/>
                          <a:latin typeface="Gill Sans MT"/>
                        </a:rPr>
                        <a:t> por la Oficina Consular del Perú en el </a:t>
                      </a:r>
                      <a:r>
                        <a:rPr lang="ca-ES" sz="1200" b="0" i="0" u="none" strike="noStrike" err="1">
                          <a:solidFill>
                            <a:srgbClr val="000000"/>
                          </a:solidFill>
                          <a:effectLst/>
                          <a:latin typeface="Gill Sans MT"/>
                        </a:rPr>
                        <a:t>extranjero</a:t>
                      </a:r>
                      <a:r>
                        <a:rPr lang="ca-ES" sz="1200" b="0" i="0" u="none" strike="noStrike" dirty="0">
                          <a:solidFill>
                            <a:srgbClr val="000000"/>
                          </a:solidFill>
                          <a:effectLst/>
                          <a:latin typeface="Gill Sans MT"/>
                        </a:rPr>
                        <a:t> que </a:t>
                      </a:r>
                      <a:r>
                        <a:rPr lang="ca-ES" sz="1200" b="0" i="0" u="none" strike="noStrike" err="1">
                          <a:solidFill>
                            <a:srgbClr val="000000"/>
                          </a:solidFill>
                          <a:effectLst/>
                          <a:latin typeface="Gill Sans MT"/>
                        </a:rPr>
                        <a:t>cuente</a:t>
                      </a:r>
                      <a:r>
                        <a:rPr lang="ca-ES" sz="1200" b="0" i="0" u="none" strike="noStrike" dirty="0">
                          <a:solidFill>
                            <a:srgbClr val="000000"/>
                          </a:solidFill>
                          <a:effectLst/>
                          <a:latin typeface="Gill Sans MT"/>
                        </a:rPr>
                        <a:t> con la </a:t>
                      </a:r>
                      <a:r>
                        <a:rPr lang="ca-ES" sz="1200" b="0" i="0" u="none" strike="noStrike" err="1">
                          <a:solidFill>
                            <a:srgbClr val="000000"/>
                          </a:solidFill>
                          <a:effectLst/>
                          <a:latin typeface="Gill Sans MT"/>
                        </a:rPr>
                        <a:t>circunscripción</a:t>
                      </a:r>
                      <a:r>
                        <a:rPr lang="ca-ES" sz="1200" b="0" i="0" u="none" strike="noStrike" dirty="0">
                          <a:solidFill>
                            <a:srgbClr val="000000"/>
                          </a:solidFill>
                          <a:effectLst/>
                          <a:latin typeface="Gill Sans MT"/>
                        </a:rPr>
                        <a:t> en el </a:t>
                      </a:r>
                      <a:r>
                        <a:rPr lang="ca-ES" sz="1200" b="0" i="0" u="none" strike="noStrike" err="1">
                          <a:solidFill>
                            <a:srgbClr val="000000"/>
                          </a:solidFill>
                          <a:effectLst/>
                          <a:latin typeface="Gill Sans MT"/>
                        </a:rPr>
                        <a:t>territorio</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donde</a:t>
                      </a:r>
                      <a:r>
                        <a:rPr lang="ca-ES" sz="1200" b="0" i="0" u="none" strike="noStrike" dirty="0">
                          <a:solidFill>
                            <a:srgbClr val="000000"/>
                          </a:solidFill>
                          <a:effectLst/>
                          <a:latin typeface="Gill Sans MT"/>
                        </a:rPr>
                        <a:t> se </a:t>
                      </a:r>
                      <a:r>
                        <a:rPr lang="ca-ES" sz="1200" b="0" i="0" u="none" strike="noStrike" err="1">
                          <a:solidFill>
                            <a:srgbClr val="000000"/>
                          </a:solidFill>
                          <a:effectLst/>
                          <a:latin typeface="Gill Sans MT"/>
                        </a:rPr>
                        <a:t>haya</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dictaminado</a:t>
                      </a:r>
                      <a:r>
                        <a:rPr lang="ca-ES" sz="1200" b="0" i="0" u="none" strike="noStrike" dirty="0">
                          <a:solidFill>
                            <a:srgbClr val="000000"/>
                          </a:solidFill>
                          <a:effectLst/>
                          <a:latin typeface="Gill Sans MT"/>
                        </a:rPr>
                        <a:t> la </a:t>
                      </a:r>
                      <a:r>
                        <a:rPr lang="ca-ES" sz="1200" b="0" i="0" u="none" strike="noStrike" err="1">
                          <a:solidFill>
                            <a:srgbClr val="000000"/>
                          </a:solidFill>
                          <a:effectLst/>
                          <a:latin typeface="Gill Sans MT"/>
                        </a:rPr>
                        <a:t>representación</a:t>
                      </a:r>
                      <a:r>
                        <a:rPr lang="ca-ES" sz="1200" b="0" i="0" u="none" strike="noStrike" dirty="0">
                          <a:solidFill>
                            <a:srgbClr val="000000"/>
                          </a:solidFill>
                          <a:effectLst/>
                          <a:latin typeface="Gill Sans MT"/>
                        </a:rPr>
                        <a:t> legal del titular </a:t>
                      </a:r>
                      <a:r>
                        <a:rPr lang="ca-ES" sz="1200" b="0" i="0" u="none" strike="noStrike" err="1">
                          <a:solidFill>
                            <a:srgbClr val="000000"/>
                          </a:solidFill>
                          <a:effectLst/>
                          <a:latin typeface="Gill Sans MT"/>
                        </a:rPr>
                        <a:t>incapaz</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1" i="0" u="sng" err="1">
                          <a:solidFill>
                            <a:srgbClr val="000000"/>
                          </a:solidFill>
                          <a:effectLst/>
                          <a:latin typeface="Gill Sans MT"/>
                        </a:rPr>
                        <a:t>Menores</a:t>
                      </a:r>
                      <a:r>
                        <a:rPr lang="ca-ES" sz="1200" b="1" i="0" u="sng" dirty="0">
                          <a:solidFill>
                            <a:srgbClr val="000000"/>
                          </a:solidFill>
                          <a:effectLst/>
                          <a:latin typeface="Gill Sans MT"/>
                        </a:rPr>
                        <a:t> de </a:t>
                      </a:r>
                      <a:r>
                        <a:rPr lang="ca-ES" sz="1200" b="1" i="0" u="sng" err="1">
                          <a:solidFill>
                            <a:srgbClr val="000000"/>
                          </a:solidFill>
                          <a:effectLst/>
                          <a:latin typeface="Gill Sans MT"/>
                        </a:rPr>
                        <a:t>edad</a:t>
                      </a:r>
                      <a:r>
                        <a:rPr lang="ca-ES" sz="1200" b="1" i="0" u="sng" dirty="0">
                          <a:solidFill>
                            <a:srgbClr val="000000"/>
                          </a:solidFill>
                          <a:effectLst/>
                          <a:latin typeface="Gill Sans MT"/>
                        </a:rPr>
                        <a:t>:</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0" i="0" u="none" strike="noStrike" dirty="0">
                          <a:solidFill>
                            <a:srgbClr val="000000"/>
                          </a:solidFill>
                          <a:effectLst/>
                          <a:latin typeface="Gill Sans MT"/>
                        </a:rPr>
                        <a:t>El </a:t>
                      </a:r>
                      <a:r>
                        <a:rPr lang="ca-ES" sz="1200" b="0" i="0" u="none" strike="noStrike" err="1">
                          <a:solidFill>
                            <a:srgbClr val="000000"/>
                          </a:solidFill>
                          <a:effectLst/>
                          <a:latin typeface="Gill Sans MT"/>
                        </a:rPr>
                        <a:t>trámite</a:t>
                      </a:r>
                      <a:r>
                        <a:rPr lang="ca-ES" sz="1200" b="0" i="0" u="none" strike="noStrike" dirty="0">
                          <a:solidFill>
                            <a:srgbClr val="000000"/>
                          </a:solidFill>
                          <a:effectLst/>
                          <a:latin typeface="Gill Sans MT"/>
                        </a:rPr>
                        <a:t> se </a:t>
                      </a:r>
                      <a:r>
                        <a:rPr lang="ca-ES" sz="1200" b="0" i="0" u="none" strike="noStrike" err="1">
                          <a:solidFill>
                            <a:srgbClr val="000000"/>
                          </a:solidFill>
                          <a:effectLst/>
                          <a:latin typeface="Gill Sans MT"/>
                        </a:rPr>
                        <a:t>realiza</a:t>
                      </a:r>
                      <a:r>
                        <a:rPr lang="ca-ES" sz="1200" b="0" i="0" u="none" strike="noStrike" dirty="0">
                          <a:solidFill>
                            <a:srgbClr val="000000"/>
                          </a:solidFill>
                          <a:effectLst/>
                          <a:latin typeface="Gill Sans MT"/>
                        </a:rPr>
                        <a:t> de manera presencial con la </a:t>
                      </a:r>
                      <a:r>
                        <a:rPr lang="ca-ES" sz="1200" b="1" i="0" u="none" strike="noStrike" err="1">
                          <a:solidFill>
                            <a:srgbClr val="000000"/>
                          </a:solidFill>
                          <a:effectLst/>
                          <a:latin typeface="Gill Sans MT"/>
                        </a:rPr>
                        <a:t>asistencia</a:t>
                      </a:r>
                      <a:r>
                        <a:rPr lang="ca-ES" sz="1200" b="1" i="0" u="none" strike="noStrike" dirty="0">
                          <a:solidFill>
                            <a:srgbClr val="000000"/>
                          </a:solidFill>
                          <a:effectLst/>
                          <a:latin typeface="Gill Sans MT"/>
                        </a:rPr>
                        <a:t> del menor y </a:t>
                      </a:r>
                      <a:r>
                        <a:rPr lang="ca-ES" sz="1200" b="1" i="0" u="none" strike="noStrike" err="1">
                          <a:solidFill>
                            <a:srgbClr val="000000"/>
                          </a:solidFill>
                          <a:effectLst/>
                          <a:latin typeface="Gill Sans MT"/>
                        </a:rPr>
                        <a:t>uno</a:t>
                      </a:r>
                      <a:r>
                        <a:rPr lang="ca-ES" sz="1200" b="1" i="0" u="none" strike="noStrike" dirty="0">
                          <a:solidFill>
                            <a:srgbClr val="000000"/>
                          </a:solidFill>
                          <a:effectLst/>
                          <a:latin typeface="Gill Sans MT"/>
                        </a:rPr>
                        <a:t> de los </a:t>
                      </a:r>
                      <a:r>
                        <a:rPr lang="ca-ES" sz="1200" b="1" i="0" u="none" strike="noStrike" err="1">
                          <a:solidFill>
                            <a:srgbClr val="000000"/>
                          </a:solidFill>
                          <a:effectLst/>
                          <a:latin typeface="Gill Sans MT"/>
                        </a:rPr>
                        <a:t>padres</a:t>
                      </a:r>
                      <a:r>
                        <a:rPr lang="ca-ES" sz="1200" b="1" i="0" u="none" strike="noStrike" dirty="0">
                          <a:solidFill>
                            <a:srgbClr val="000000"/>
                          </a:solidFill>
                          <a:effectLst/>
                          <a:latin typeface="Gill Sans MT"/>
                        </a:rPr>
                        <a:t> </a:t>
                      </a:r>
                      <a:r>
                        <a:rPr lang="ca-ES" sz="1200" b="0" i="0" u="none" strike="noStrike" dirty="0">
                          <a:solidFill>
                            <a:srgbClr val="000000"/>
                          </a:solidFill>
                          <a:effectLst/>
                          <a:latin typeface="Gill Sans MT"/>
                        </a:rPr>
                        <a:t>de este.</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0" i="0" u="none" strike="noStrike" dirty="0">
                          <a:solidFill>
                            <a:srgbClr val="000000"/>
                          </a:solidFill>
                          <a:effectLst/>
                          <a:latin typeface="Gill Sans MT"/>
                        </a:rPr>
                        <a:t>En caso de que el menor no </a:t>
                      </a:r>
                      <a:r>
                        <a:rPr lang="ca-ES" sz="1200" b="0" i="0" u="none" strike="noStrike" dirty="0" err="1">
                          <a:solidFill>
                            <a:srgbClr val="000000"/>
                          </a:solidFill>
                          <a:effectLst/>
                          <a:latin typeface="Gill Sans MT"/>
                        </a:rPr>
                        <a:t>tenga</a:t>
                      </a:r>
                      <a:r>
                        <a:rPr lang="ca-ES" sz="1200" b="0" i="0" u="none" strike="noStrike" dirty="0">
                          <a:solidFill>
                            <a:srgbClr val="000000"/>
                          </a:solidFill>
                          <a:effectLst/>
                          <a:latin typeface="Gill Sans MT"/>
                        </a:rPr>
                        <a:t> DNI </a:t>
                      </a:r>
                      <a:r>
                        <a:rPr lang="ca-ES" sz="1200" b="0" i="0" u="none" strike="noStrike" dirty="0" err="1">
                          <a:solidFill>
                            <a:srgbClr val="000000"/>
                          </a:solidFill>
                          <a:effectLst/>
                          <a:latin typeface="Gill Sans MT"/>
                        </a:rPr>
                        <a:t>peruano</a:t>
                      </a:r>
                      <a:r>
                        <a:rPr lang="ca-ES" sz="1200" b="0" i="0" u="none" strike="noStrike" dirty="0">
                          <a:solidFill>
                            <a:srgbClr val="000000"/>
                          </a:solidFill>
                          <a:effectLst/>
                          <a:latin typeface="Gill Sans MT"/>
                        </a:rPr>
                        <a:t>, llevar la </a:t>
                      </a:r>
                      <a:r>
                        <a:rPr lang="ca-ES" sz="1200" b="0" i="0" u="sng" dirty="0">
                          <a:solidFill>
                            <a:srgbClr val="000000"/>
                          </a:solidFill>
                          <a:effectLst/>
                          <a:latin typeface="Gill Sans MT"/>
                        </a:rPr>
                        <a:t>Partida de </a:t>
                      </a:r>
                      <a:r>
                        <a:rPr lang="ca-ES" sz="1200" b="0" i="0" u="sng" dirty="0" err="1">
                          <a:solidFill>
                            <a:srgbClr val="000000"/>
                          </a:solidFill>
                          <a:effectLst/>
                          <a:latin typeface="Gill Sans MT"/>
                        </a:rPr>
                        <a:t>Nacimiento</a:t>
                      </a:r>
                      <a:r>
                        <a:rPr lang="ca-ES" sz="1200" b="0" i="0" u="none" strike="noStrike" dirty="0">
                          <a:solidFill>
                            <a:srgbClr val="000000"/>
                          </a:solidFill>
                          <a:effectLst/>
                          <a:latin typeface="Gill Sans MT"/>
                        </a:rPr>
                        <a:t> del menor.</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0" i="0" u="none" strike="noStrike" dirty="0">
                          <a:solidFill>
                            <a:srgbClr val="000000"/>
                          </a:solidFill>
                          <a:effectLst/>
                          <a:latin typeface="Gill Sans MT"/>
                        </a:rPr>
                        <a:t>A partir de los </a:t>
                      </a:r>
                      <a:r>
                        <a:rPr lang="ca-ES" sz="1200" b="1" i="0" u="none" strike="noStrike" dirty="0">
                          <a:solidFill>
                            <a:srgbClr val="000000"/>
                          </a:solidFill>
                          <a:effectLst/>
                          <a:latin typeface="Gill Sans MT"/>
                        </a:rPr>
                        <a:t>12 </a:t>
                      </a:r>
                      <a:r>
                        <a:rPr lang="ca-ES" sz="1200" b="1" i="0" u="none" strike="noStrike" dirty="0" err="1">
                          <a:solidFill>
                            <a:srgbClr val="000000"/>
                          </a:solidFill>
                          <a:effectLst/>
                          <a:latin typeface="Gill Sans MT"/>
                        </a:rPr>
                        <a:t>años</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será</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obligatoria</a:t>
                      </a:r>
                      <a:r>
                        <a:rPr lang="ca-ES" sz="1200" b="0" i="0" u="none" strike="noStrike" dirty="0">
                          <a:solidFill>
                            <a:srgbClr val="000000"/>
                          </a:solidFill>
                          <a:effectLst/>
                          <a:latin typeface="Gill Sans MT"/>
                        </a:rPr>
                        <a:t> la toma de la </a:t>
                      </a:r>
                      <a:r>
                        <a:rPr lang="ca-ES" sz="1200" b="0" i="0" u="sng" dirty="0" err="1">
                          <a:solidFill>
                            <a:srgbClr val="000000"/>
                          </a:solidFill>
                          <a:effectLst/>
                          <a:latin typeface="Gill Sans MT"/>
                        </a:rPr>
                        <a:t>huella</a:t>
                      </a:r>
                      <a:r>
                        <a:rPr lang="ca-ES" sz="1200" b="0" i="0" u="sng" dirty="0">
                          <a:solidFill>
                            <a:srgbClr val="000000"/>
                          </a:solidFill>
                          <a:effectLst/>
                          <a:latin typeface="Gill Sans MT"/>
                        </a:rPr>
                        <a:t> dactila</a:t>
                      </a:r>
                      <a:r>
                        <a:rPr lang="ca-ES" sz="1200" b="0" i="0" u="none" strike="noStrike" dirty="0">
                          <a:solidFill>
                            <a:srgbClr val="000000"/>
                          </a:solidFill>
                          <a:effectLst/>
                          <a:latin typeface="Gill Sans MT"/>
                        </a:rPr>
                        <a:t>r del menor para poder </a:t>
                      </a:r>
                      <a:r>
                        <a:rPr lang="ca-ES" sz="1200" b="0" i="0" u="none" strike="noStrike" dirty="0" err="1">
                          <a:solidFill>
                            <a:srgbClr val="000000"/>
                          </a:solidFill>
                          <a:effectLst/>
                          <a:latin typeface="Gill Sans MT"/>
                        </a:rPr>
                        <a:t>recoger</a:t>
                      </a:r>
                      <a:r>
                        <a:rPr lang="ca-ES" sz="1200" b="0" i="0" u="none" strike="noStrike" dirty="0">
                          <a:solidFill>
                            <a:srgbClr val="000000"/>
                          </a:solidFill>
                          <a:effectLst/>
                          <a:latin typeface="Gill Sans MT"/>
                        </a:rPr>
                        <a:t> el </a:t>
                      </a:r>
                      <a:r>
                        <a:rPr lang="ca-ES" sz="1200" b="0" i="0" u="none" strike="noStrike" dirty="0" err="1">
                          <a:solidFill>
                            <a:srgbClr val="000000"/>
                          </a:solidFill>
                          <a:effectLst/>
                          <a:latin typeface="Gill Sans MT"/>
                        </a:rPr>
                        <a:t>pasaporte</a:t>
                      </a:r>
                      <a:r>
                        <a:rPr lang="ca-ES" sz="1200" b="0" i="0" u="none" strike="noStrike" dirty="0">
                          <a:solidFill>
                            <a:srgbClr val="000000"/>
                          </a:solidFill>
                          <a:effectLst/>
                          <a:latin typeface="Gill Sans MT"/>
                        </a:rPr>
                        <a:t>.</a:t>
                      </a:r>
                      <a:endParaRPr lang="ca-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2942890546"/>
                  </a:ext>
                </a:extLst>
              </a:tr>
            </a:tbl>
          </a:graphicData>
        </a:graphic>
      </p:graphicFrame>
      <p:pic>
        <p:nvPicPr>
          <p:cNvPr id="10" name="Imagen 9" descr="Logotipo&#10;&#10;Descripción generada automáticamente">
            <a:extLst>
              <a:ext uri="{FF2B5EF4-FFF2-40B4-BE49-F238E27FC236}">
                <a16:creationId xmlns:a16="http://schemas.microsoft.com/office/drawing/2014/main" id="{A3F106DB-8163-073C-F371-7BEBD8AB74D3}"/>
              </a:ext>
            </a:extLst>
          </p:cNvPr>
          <p:cNvPicPr>
            <a:picLocks noChangeAspect="1"/>
          </p:cNvPicPr>
          <p:nvPr/>
        </p:nvPicPr>
        <p:blipFill>
          <a:blip r:embed="rId3"/>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4EEFDFB9-E0E1-8B52-89BD-E1AE048092CF}"/>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43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64CAB123-14EA-591B-C3E0-70748C99C067}"/>
              </a:ext>
            </a:extLst>
          </p:cNvPr>
          <p:cNvGraphicFramePr>
            <a:graphicFrameLocks noGrp="1"/>
          </p:cNvGraphicFramePr>
          <p:nvPr>
            <p:extLst>
              <p:ext uri="{D42A27DB-BD31-4B8C-83A1-F6EECF244321}">
                <p14:modId xmlns:p14="http://schemas.microsoft.com/office/powerpoint/2010/main" val="2226062838"/>
              </p:ext>
            </p:extLst>
          </p:nvPr>
        </p:nvGraphicFramePr>
        <p:xfrm>
          <a:off x="289034" y="1182413"/>
          <a:ext cx="11616352" cy="5212080"/>
        </p:xfrm>
        <a:graphic>
          <a:graphicData uri="http://schemas.openxmlformats.org/drawingml/2006/table">
            <a:tbl>
              <a:tblPr firstRow="1" bandRow="1">
                <a:tableStyleId>{5C22544A-7EE6-4342-B048-85BDC9FD1C3A}</a:tableStyleId>
              </a:tblPr>
              <a:tblGrid>
                <a:gridCol w="5808176">
                  <a:extLst>
                    <a:ext uri="{9D8B030D-6E8A-4147-A177-3AD203B41FA5}">
                      <a16:colId xmlns:a16="http://schemas.microsoft.com/office/drawing/2014/main" val="1198916021"/>
                    </a:ext>
                  </a:extLst>
                </a:gridCol>
                <a:gridCol w="5808176">
                  <a:extLst>
                    <a:ext uri="{9D8B030D-6E8A-4147-A177-3AD203B41FA5}">
                      <a16:colId xmlns:a16="http://schemas.microsoft.com/office/drawing/2014/main" val="2637379599"/>
                    </a:ext>
                  </a:extLst>
                </a:gridCol>
              </a:tblGrid>
              <a:tr h="4149593">
                <a:tc>
                  <a:txBody>
                    <a:bodyPr/>
                    <a:lstStyle/>
                    <a:p>
                      <a:pPr marL="342900" lvl="0" indent="-342900" algn="just" fontAlgn="auto">
                        <a:buFont typeface="Arial" panose="020B0604020202020204" pitchFamily="34" charset="0"/>
                        <a:buChar char="•"/>
                      </a:pPr>
                      <a:endParaRPr lang="es-ES" sz="1200" b="1" i="0" dirty="0">
                        <a:solidFill>
                          <a:srgbClr val="000000"/>
                        </a:solidFill>
                        <a:effectLst/>
                        <a:latin typeface="Gill Sans MT"/>
                      </a:endParaRPr>
                    </a:p>
                    <a:p>
                      <a:pPr marL="342900" lvl="0" indent="-342900" algn="just" fontAlgn="base">
                        <a:buFont typeface="Arial" panose="020B0604020202020204" pitchFamily="34" charset="0"/>
                        <a:buChar char="•"/>
                      </a:pPr>
                      <a:r>
                        <a:rPr lang="es-ES" sz="1200" b="1" i="0" u="sng" dirty="0">
                          <a:solidFill>
                            <a:srgbClr val="000000"/>
                          </a:solidFill>
                          <a:effectLst/>
                          <a:latin typeface="Gill Sans MT"/>
                        </a:rPr>
                        <a:t>ANTECEDENTES PENALES</a:t>
                      </a:r>
                      <a:r>
                        <a:rPr lang="es-ES" sz="1200" b="1"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2"/>
                        </a:rPr>
                        <a:t>Certificado de Antecedentes Penales (consulado.pe)</a:t>
                      </a:r>
                      <a:endParaRPr lang="es-ES" sz="1200" b="1" i="0">
                        <a:solidFill>
                          <a:srgbClr val="FFFFFF"/>
                        </a:solidFill>
                        <a:effectLst/>
                        <a:latin typeface="Gill Sans MT"/>
                      </a:endParaRPr>
                    </a:p>
                    <a:p>
                      <a:pPr algn="just" fontAlgn="base"/>
                      <a:r>
                        <a:rPr lang="es-ES" sz="1200" b="0" i="0" dirty="0">
                          <a:solidFill>
                            <a:srgbClr val="000000"/>
                          </a:solidFill>
                          <a:effectLst/>
                          <a:latin typeface="Gill Sans MT"/>
                        </a:rPr>
                        <a:t>El certificado se puede tramitar de manera virtual o presencial:</a:t>
                      </a:r>
                      <a:endParaRPr lang="es-ES" sz="1200" b="1" i="0">
                        <a:solidFill>
                          <a:srgbClr val="FFFFFF"/>
                        </a:solidFill>
                        <a:effectLst/>
                        <a:latin typeface="Gill Sans MT"/>
                      </a:endParaRPr>
                    </a:p>
                    <a:p>
                      <a:pPr marL="342900" lvl="0" indent="-342900" algn="just" fontAlgn="base">
                        <a:buFont typeface="Arial" panose="020B0604020202020204" pitchFamily="34" charset="0"/>
                        <a:buChar char="•"/>
                      </a:pPr>
                      <a:r>
                        <a:rPr lang="es-ES" sz="1200" b="1" i="0" u="sng" dirty="0">
                          <a:solidFill>
                            <a:srgbClr val="000000"/>
                          </a:solidFill>
                          <a:effectLst/>
                          <a:latin typeface="Gill Sans MT"/>
                        </a:rPr>
                        <a:t>Manera virtual</a:t>
                      </a:r>
                      <a:r>
                        <a:rPr lang="es-ES" sz="1200" b="1" i="0" u="none" strike="noStrike" dirty="0">
                          <a:solidFill>
                            <a:srgbClr val="000000"/>
                          </a:solidFill>
                          <a:effectLst/>
                          <a:latin typeface="Gill Sans MT"/>
                        </a:rPr>
                        <a:t>:</a:t>
                      </a:r>
                      <a:r>
                        <a:rPr lang="es-ES" sz="1200" b="0" i="0" u="none" strike="noStrike" dirty="0">
                          <a:solidFill>
                            <a:srgbClr val="000000"/>
                          </a:solidFill>
                          <a:effectLst/>
                          <a:latin typeface="Gill Sans MT"/>
                        </a:rPr>
                        <a:t> </a:t>
                      </a:r>
                      <a:endParaRPr lang="es-ES" sz="1200" b="1" i="0">
                        <a:solidFill>
                          <a:srgbClr val="FFFFFF"/>
                        </a:solidFill>
                        <a:effectLst/>
                        <a:latin typeface="Gill Sans MT"/>
                      </a:endParaRPr>
                    </a:p>
                    <a:p>
                      <a:pPr marL="342900" lvl="0" indent="-342900" algn="just" fontAlgn="base">
                        <a:buFont typeface="+mj-lt"/>
                        <a:buAutoNum type="arabicPeriod"/>
                      </a:pPr>
                      <a:r>
                        <a:rPr lang="es-ES" sz="1200" b="0" i="0" u="none" strike="noStrike" dirty="0">
                          <a:solidFill>
                            <a:srgbClr val="000000"/>
                          </a:solidFill>
                          <a:effectLst/>
                          <a:latin typeface="Gill Sans MT"/>
                        </a:rPr>
                        <a:t>Acceder a la </a:t>
                      </a:r>
                      <a:r>
                        <a:rPr lang="es-ES" sz="1200" b="1" i="0" u="sng" strike="noStrike" dirty="0">
                          <a:solidFill>
                            <a:srgbClr val="000000"/>
                          </a:solidFill>
                          <a:effectLst/>
                          <a:latin typeface="Gill Sans MT"/>
                          <a:hlinkClick r:id="rId3"/>
                        </a:rPr>
                        <a:t>Plataforma de Trámite Virtual</a:t>
                      </a:r>
                      <a:r>
                        <a:rPr lang="es-ES" sz="1200" b="0" i="0" u="none" strike="noStrike" dirty="0">
                          <a:solidFill>
                            <a:srgbClr val="000000"/>
                          </a:solidFill>
                          <a:effectLst/>
                          <a:latin typeface="Gill Sans MT"/>
                        </a:rPr>
                        <a:t> y cargar la siguiente documentación:</a:t>
                      </a:r>
                      <a:endParaRPr lang="es-ES" sz="1200" b="1" i="0">
                        <a:solidFill>
                          <a:srgbClr val="FFFFFF"/>
                        </a:solidFill>
                        <a:effectLst/>
                        <a:latin typeface="Gill Sans MT"/>
                      </a:endParaRPr>
                    </a:p>
                    <a:p>
                      <a:pPr marL="742950" lvl="1" indent="-285750" algn="just" fontAlgn="base">
                        <a:buFont typeface="Arial" panose="020B0604020202020204" pitchFamily="34" charset="0"/>
                        <a:buChar char="•"/>
                      </a:pPr>
                      <a:r>
                        <a:rPr lang="es-ES" sz="1200" b="0" i="0" u="none" strike="noStrike" dirty="0">
                          <a:solidFill>
                            <a:srgbClr val="000000"/>
                          </a:solidFill>
                          <a:effectLst/>
                          <a:latin typeface="Gill Sans MT"/>
                        </a:rPr>
                        <a:t>La </a:t>
                      </a:r>
                      <a:r>
                        <a:rPr lang="es-ES" sz="1200" b="0" i="0" u="sng" dirty="0">
                          <a:solidFill>
                            <a:srgbClr val="000000"/>
                          </a:solidFill>
                          <a:effectLst/>
                          <a:latin typeface="Gill Sans MT"/>
                        </a:rPr>
                        <a:t>solicitud</a:t>
                      </a:r>
                      <a:r>
                        <a:rPr lang="es-ES" sz="1200" b="0" i="0" u="none" strike="noStrike" dirty="0">
                          <a:solidFill>
                            <a:srgbClr val="000000"/>
                          </a:solidFill>
                          <a:effectLst/>
                          <a:latin typeface="Gill Sans MT"/>
                        </a:rPr>
                        <a:t>, absuelta y firmada (poner la huella del índice derecho). </a:t>
                      </a:r>
                      <a:endParaRPr lang="es-ES" sz="1200" b="1" i="0">
                        <a:solidFill>
                          <a:srgbClr val="FFFFFF"/>
                        </a:solidFill>
                        <a:effectLst/>
                        <a:latin typeface="Gill Sans MT"/>
                      </a:endParaRPr>
                    </a:p>
                    <a:p>
                      <a:pPr algn="just" fontAlgn="base"/>
                      <a:r>
                        <a:rPr lang="es-ES" sz="1200" b="0" i="0" u="none" strike="noStrike" dirty="0">
                          <a:solidFill>
                            <a:srgbClr val="000000"/>
                          </a:solidFill>
                          <a:effectLst/>
                          <a:latin typeface="Gill Sans MT"/>
                        </a:rPr>
                        <a:t>Formulario:</a:t>
                      </a:r>
                      <a:r>
                        <a:rPr lang="es-ES" sz="1200" b="1"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4"/>
                        </a:rPr>
                        <a:t>http://www.consulado.pe/es/Barcelona/Tramite/Documents/Certificado%20de%20Antecedentes%20Penales.pdf</a:t>
                      </a:r>
                      <a:endParaRPr lang="es-ES" sz="1200" b="1" i="0">
                        <a:solidFill>
                          <a:srgbClr val="FFFFFF"/>
                        </a:solidFill>
                        <a:effectLst/>
                        <a:latin typeface="Gill Sans MT"/>
                      </a:endParaRPr>
                    </a:p>
                    <a:p>
                      <a:pPr marL="742950" lvl="1" indent="-285750" algn="just" fontAlgn="base">
                        <a:buFont typeface="Arial" panose="020B0604020202020204" pitchFamily="34" charset="0"/>
                        <a:buChar char="•"/>
                      </a:pPr>
                      <a:r>
                        <a:rPr lang="es-ES" sz="1200" b="0" i="0" u="none" strike="noStrike" dirty="0">
                          <a:solidFill>
                            <a:srgbClr val="000000"/>
                          </a:solidFill>
                          <a:effectLst/>
                          <a:latin typeface="Gill Sans MT"/>
                        </a:rPr>
                        <a:t>Una fotocopia/foto de tu </a:t>
                      </a:r>
                      <a:r>
                        <a:rPr lang="es-ES" sz="1200" b="0" i="0" u="sng" dirty="0">
                          <a:solidFill>
                            <a:srgbClr val="000000"/>
                          </a:solidFill>
                          <a:effectLst/>
                          <a:latin typeface="Gill Sans MT"/>
                        </a:rPr>
                        <a:t>DNI peruano</a:t>
                      </a:r>
                      <a:r>
                        <a:rPr lang="es-ES" sz="1200" b="0" i="0" u="none" strike="noStrike" dirty="0">
                          <a:solidFill>
                            <a:srgbClr val="000000"/>
                          </a:solidFill>
                          <a:effectLst/>
                          <a:latin typeface="Gill Sans MT"/>
                        </a:rPr>
                        <a:t> (ambos lados).</a:t>
                      </a:r>
                      <a:endParaRPr lang="es-ES" sz="1200" b="1" i="0">
                        <a:solidFill>
                          <a:srgbClr val="FFFFFF"/>
                        </a:solidFill>
                        <a:effectLst/>
                        <a:latin typeface="Gill Sans MT"/>
                      </a:endParaRPr>
                    </a:p>
                    <a:p>
                      <a:pPr marL="742950" lvl="1" indent="-285750" algn="just" fontAlgn="base">
                        <a:buFont typeface="Arial" panose="020B0604020202020204" pitchFamily="34" charset="0"/>
                        <a:buChar char="•"/>
                      </a:pPr>
                      <a:r>
                        <a:rPr lang="es-ES" sz="1200" b="0" i="0" u="sng" dirty="0">
                          <a:solidFill>
                            <a:srgbClr val="000000"/>
                          </a:solidFill>
                          <a:effectLst/>
                          <a:latin typeface="Gill Sans MT"/>
                        </a:rPr>
                        <a:t>Foto tamaño carnet</a:t>
                      </a:r>
                      <a:r>
                        <a:rPr lang="es-ES" sz="1200" b="0" i="0" u="none" strike="noStrike" dirty="0">
                          <a:solidFill>
                            <a:srgbClr val="000000"/>
                          </a:solidFill>
                          <a:effectLst/>
                          <a:latin typeface="Gill Sans MT"/>
                        </a:rPr>
                        <a:t> (con fondo blanco y sin gafas).</a:t>
                      </a:r>
                      <a:endParaRPr lang="es-ES" sz="1200" b="1" i="0">
                        <a:solidFill>
                          <a:srgbClr val="FFFFFF"/>
                        </a:solidFill>
                        <a:effectLst/>
                        <a:latin typeface="Gill Sans MT"/>
                      </a:endParaRPr>
                    </a:p>
                    <a:p>
                      <a:pPr marL="742950" lvl="1" indent="-285750" algn="just" fontAlgn="base">
                        <a:buFont typeface="Arial" panose="020B0604020202020204" pitchFamily="34" charset="0"/>
                        <a:buChar char="•"/>
                      </a:pPr>
                      <a:r>
                        <a:rPr lang="es-ES" sz="1200" b="0" i="0" u="sng" dirty="0">
                          <a:solidFill>
                            <a:srgbClr val="000000"/>
                          </a:solidFill>
                          <a:effectLst/>
                          <a:latin typeface="Gill Sans MT"/>
                        </a:rPr>
                        <a:t>Resguardo del ingreso</a:t>
                      </a:r>
                      <a:r>
                        <a:rPr lang="es-ES" sz="1200" b="0" i="0" u="none" strike="noStrike" dirty="0">
                          <a:solidFill>
                            <a:srgbClr val="000000"/>
                          </a:solidFill>
                          <a:effectLst/>
                          <a:latin typeface="Gill Sans MT"/>
                        </a:rPr>
                        <a:t> de los </a:t>
                      </a:r>
                      <a:r>
                        <a:rPr lang="es-ES" sz="1200" b="1" i="0" u="none" strike="noStrike" dirty="0">
                          <a:solidFill>
                            <a:srgbClr val="000000"/>
                          </a:solidFill>
                          <a:effectLst/>
                          <a:latin typeface="Gill Sans MT"/>
                        </a:rPr>
                        <a:t>25€ </a:t>
                      </a:r>
                      <a:r>
                        <a:rPr lang="es-ES" sz="1200" b="0" i="0" u="none" strike="noStrike" dirty="0">
                          <a:solidFill>
                            <a:srgbClr val="000000"/>
                          </a:solidFill>
                          <a:effectLst/>
                          <a:latin typeface="Gill Sans MT"/>
                        </a:rPr>
                        <a:t>en la cuenta del Consulado.</a:t>
                      </a:r>
                      <a:endParaRPr lang="es-ES" sz="1200" b="1" i="0" dirty="0">
                        <a:solidFill>
                          <a:srgbClr val="FFFFFF"/>
                        </a:solidFill>
                        <a:effectLst/>
                        <a:latin typeface="Gill Sans MT"/>
                      </a:endParaRPr>
                    </a:p>
                    <a:p>
                      <a:pPr algn="just" fontAlgn="base"/>
                      <a:r>
                        <a:rPr lang="es-ES" sz="1200" b="0" i="0" u="none" strike="noStrike" dirty="0">
                          <a:solidFill>
                            <a:srgbClr val="000000"/>
                          </a:solidFill>
                          <a:effectLst/>
                          <a:latin typeface="Gill Sans MT"/>
                        </a:rPr>
                        <a:t>2.</a:t>
                      </a:r>
                      <a:r>
                        <a:rPr lang="es-ES" sz="1200" b="1" i="0" u="none" strike="noStrike" dirty="0">
                          <a:solidFill>
                            <a:srgbClr val="000000"/>
                          </a:solidFill>
                          <a:effectLst/>
                          <a:latin typeface="Gill Sans MT"/>
                        </a:rPr>
                        <a:t> Modos de Entrega:</a:t>
                      </a:r>
                      <a:endParaRPr lang="es-ES" sz="1200" b="1" i="0">
                        <a:solidFill>
                          <a:srgbClr val="FFFFFF"/>
                        </a:solidFill>
                        <a:effectLst/>
                        <a:latin typeface="Gill Sans MT"/>
                      </a:endParaRPr>
                    </a:p>
                    <a:p>
                      <a:pPr algn="just" fontAlgn="base"/>
                      <a:r>
                        <a:rPr lang="es-ES" sz="1200" b="0" i="0" u="none" strike="noStrike" dirty="0">
                          <a:solidFill>
                            <a:srgbClr val="000000"/>
                          </a:solidFill>
                          <a:effectLst/>
                          <a:latin typeface="Gill Sans MT"/>
                        </a:rPr>
                        <a:t>a) Recoge el documento </a:t>
                      </a:r>
                      <a:r>
                        <a:rPr lang="es-ES" sz="1200" b="1" i="0" u="none" strike="noStrike" dirty="0">
                          <a:solidFill>
                            <a:srgbClr val="000000"/>
                          </a:solidFill>
                          <a:effectLst/>
                          <a:latin typeface="Gill Sans MT"/>
                        </a:rPr>
                        <a:t>en el Consulado:</a:t>
                      </a:r>
                      <a:endParaRPr lang="es-ES" sz="1200" b="1" i="0" dirty="0">
                        <a:solidFill>
                          <a:srgbClr val="FFFFFF"/>
                        </a:solidFill>
                        <a:effectLst/>
                        <a:latin typeface="Gill Sans MT"/>
                      </a:endParaRPr>
                    </a:p>
                    <a:p>
                      <a:pPr marL="742950" lvl="1" indent="-285750" algn="just" fontAlgn="base">
                        <a:buFont typeface="Arial" panose="020B0604020202020204" pitchFamily="34" charset="0"/>
                        <a:buChar char="•"/>
                      </a:pPr>
                      <a:r>
                        <a:rPr lang="es-ES" sz="1200" b="0" i="0" u="sng" dirty="0">
                          <a:solidFill>
                            <a:srgbClr val="000000"/>
                          </a:solidFill>
                          <a:effectLst/>
                          <a:latin typeface="Gill Sans MT"/>
                        </a:rPr>
                        <a:t>Pasados los 12 días útiles</a:t>
                      </a:r>
                      <a:r>
                        <a:rPr lang="es-ES" sz="1200" b="0" i="0" u="none" strike="noStrike" dirty="0">
                          <a:solidFill>
                            <a:srgbClr val="000000"/>
                          </a:solidFill>
                          <a:effectLst/>
                          <a:latin typeface="Gill Sans MT"/>
                        </a:rPr>
                        <a:t> de aprobada la solicitud, el Certificado estará listo para ser entregado. Podrás recogerlo, sin cita, en el siguiente horario:</a:t>
                      </a:r>
                      <a:endParaRPr lang="es-ES" sz="1200" b="1" i="0">
                        <a:solidFill>
                          <a:srgbClr val="FFFFFF"/>
                        </a:solidFill>
                        <a:effectLst/>
                        <a:latin typeface="Gill Sans MT"/>
                      </a:endParaRPr>
                    </a:p>
                    <a:p>
                      <a:pPr marL="742950" lvl="1" indent="-285750" algn="just" fontAlgn="base">
                        <a:buFont typeface="Arial" panose="020B0604020202020204" pitchFamily="34" charset="0"/>
                        <a:buChar char="•"/>
                      </a:pPr>
                      <a:r>
                        <a:rPr lang="es-ES" sz="1200" b="0" i="0" u="none" strike="noStrike" dirty="0">
                          <a:solidFill>
                            <a:srgbClr val="000000"/>
                          </a:solidFill>
                          <a:effectLst/>
                          <a:latin typeface="Gill Sans MT"/>
                        </a:rPr>
                        <a:t>Lunes a jueves de 10:00 a 12:45 o de 14:00 a 15:15 </a:t>
                      </a:r>
                      <a:r>
                        <a:rPr lang="es-ES" sz="1200" b="0" i="0" u="none" strike="noStrike" dirty="0" err="1">
                          <a:solidFill>
                            <a:srgbClr val="000000"/>
                          </a:solidFill>
                          <a:effectLst/>
                          <a:latin typeface="Gill Sans MT"/>
                        </a:rPr>
                        <a:t>hrs</a:t>
                      </a:r>
                      <a:r>
                        <a:rPr lang="es-ES" sz="1200" b="0" i="0" u="none" strike="noStrike" dirty="0">
                          <a:solidFill>
                            <a:srgbClr val="000000"/>
                          </a:solidFill>
                          <a:effectLst/>
                          <a:latin typeface="Gill Sans MT"/>
                        </a:rPr>
                        <a:t>.</a:t>
                      </a:r>
                      <a:endParaRPr lang="es-ES" sz="1200" b="1" i="0">
                        <a:solidFill>
                          <a:srgbClr val="FFFFFF"/>
                        </a:solidFill>
                        <a:effectLst/>
                        <a:latin typeface="Gill Sans MT"/>
                      </a:endParaRPr>
                    </a:p>
                    <a:p>
                      <a:pPr marL="742950" lvl="1" indent="-285750" algn="just" fontAlgn="base">
                        <a:buFont typeface="Arial" panose="020B0604020202020204" pitchFamily="34" charset="0"/>
                        <a:buChar char="•"/>
                      </a:pPr>
                      <a:r>
                        <a:rPr lang="es-ES" sz="1200" b="0" i="0" u="none" strike="noStrike" dirty="0">
                          <a:solidFill>
                            <a:srgbClr val="000000"/>
                          </a:solidFill>
                          <a:effectLst/>
                          <a:latin typeface="Gill Sans MT"/>
                        </a:rPr>
                        <a:t>Viernes de 10:20 a 13:45 </a:t>
                      </a:r>
                      <a:r>
                        <a:rPr lang="es-ES" sz="1200" b="0" i="0" u="none" strike="noStrike" dirty="0" err="1">
                          <a:solidFill>
                            <a:srgbClr val="000000"/>
                          </a:solidFill>
                          <a:effectLst/>
                          <a:latin typeface="Gill Sans MT"/>
                        </a:rPr>
                        <a:t>hrs</a:t>
                      </a:r>
                      <a:r>
                        <a:rPr lang="es-ES" sz="1200" b="0" i="0" u="none" strike="noStrike" dirty="0">
                          <a:solidFill>
                            <a:srgbClr val="000000"/>
                          </a:solidFill>
                          <a:effectLst/>
                          <a:latin typeface="Gill Sans MT"/>
                        </a:rPr>
                        <a:t>.</a:t>
                      </a:r>
                      <a:endParaRPr lang="es-ES" sz="1200" b="1" i="0">
                        <a:solidFill>
                          <a:srgbClr val="FFFFFF"/>
                        </a:solidFill>
                        <a:effectLst/>
                        <a:latin typeface="Gill Sans MT"/>
                      </a:endParaRPr>
                    </a:p>
                    <a:p>
                      <a:pPr algn="just" fontAlgn="base"/>
                      <a:r>
                        <a:rPr lang="es-ES" sz="1200" b="0" i="0" u="none" strike="noStrike" dirty="0">
                          <a:solidFill>
                            <a:srgbClr val="000000"/>
                          </a:solidFill>
                          <a:effectLst/>
                          <a:latin typeface="Gill Sans MT"/>
                        </a:rPr>
                        <a:t>b) </a:t>
                      </a:r>
                      <a:r>
                        <a:rPr lang="es-ES" sz="1200" b="1" i="0" u="none" strike="noStrike" dirty="0">
                          <a:solidFill>
                            <a:srgbClr val="000000"/>
                          </a:solidFill>
                          <a:effectLst/>
                          <a:latin typeface="Gill Sans MT"/>
                        </a:rPr>
                        <a:t>Envío a domicilio: </a:t>
                      </a:r>
                      <a:endParaRPr lang="es-ES" sz="1200" b="1" i="0">
                        <a:solidFill>
                          <a:srgbClr val="FFFFFF"/>
                        </a:solidFill>
                        <a:effectLst/>
                        <a:latin typeface="Gill Sans MT"/>
                      </a:endParaRPr>
                    </a:p>
                    <a:p>
                      <a:pPr marL="742950" lvl="1" indent="-285750" algn="just" fontAlgn="base">
                        <a:buFont typeface="Arial" panose="020B0604020202020204" pitchFamily="34" charset="0"/>
                        <a:buChar char="•"/>
                      </a:pPr>
                      <a:r>
                        <a:rPr lang="es-ES" sz="1200" b="0" i="0" u="sng" dirty="0">
                          <a:solidFill>
                            <a:srgbClr val="000000"/>
                          </a:solidFill>
                          <a:effectLst/>
                          <a:latin typeface="Gill Sans MT"/>
                        </a:rPr>
                        <a:t>Luego de 12 días útiles</a:t>
                      </a:r>
                      <a:r>
                        <a:rPr lang="es-ES" sz="1200" b="0" i="0" u="none" strike="noStrike" dirty="0">
                          <a:solidFill>
                            <a:srgbClr val="000000"/>
                          </a:solidFill>
                          <a:effectLst/>
                          <a:latin typeface="Gill Sans MT"/>
                        </a:rPr>
                        <a:t>, el Certificado será enviado a tu domicilio por la empresa de </a:t>
                      </a:r>
                      <a:r>
                        <a:rPr lang="es-ES" sz="1200" b="1" i="0" u="none" strike="noStrike" dirty="0">
                          <a:solidFill>
                            <a:srgbClr val="000000"/>
                          </a:solidFill>
                          <a:effectLst/>
                          <a:latin typeface="Gill Sans MT"/>
                        </a:rPr>
                        <a:t>mensajería MRW.</a:t>
                      </a:r>
                      <a:r>
                        <a:rPr lang="es-ES" sz="1200" b="0" i="0" u="none" strike="noStrike" dirty="0">
                          <a:solidFill>
                            <a:srgbClr val="000000"/>
                          </a:solidFill>
                          <a:effectLst/>
                          <a:latin typeface="Gill Sans MT"/>
                        </a:rPr>
                        <a:t> El costo del envío es:</a:t>
                      </a:r>
                      <a:endParaRPr lang="es-ES" sz="1200" b="1" i="0">
                        <a:solidFill>
                          <a:srgbClr val="FFFFFF"/>
                        </a:solidFill>
                        <a:effectLst/>
                        <a:latin typeface="Gill Sans MT"/>
                      </a:endParaRPr>
                    </a:p>
                    <a:p>
                      <a:pPr marL="1143000" lvl="2" indent="-228600" algn="just" fontAlgn="base">
                        <a:buFont typeface="Arial" panose="020B0604020202020204" pitchFamily="34" charset="0"/>
                        <a:buChar char="•"/>
                      </a:pPr>
                      <a:r>
                        <a:rPr lang="es-ES" sz="1200" b="0" i="0" u="none" strike="noStrike" dirty="0">
                          <a:solidFill>
                            <a:srgbClr val="000000"/>
                          </a:solidFill>
                          <a:effectLst/>
                          <a:latin typeface="Gill Sans MT"/>
                        </a:rPr>
                        <a:t>9€ Provincia Barcelona.</a:t>
                      </a:r>
                      <a:endParaRPr lang="es-ES" sz="1200" b="1" i="0">
                        <a:solidFill>
                          <a:srgbClr val="FFFFFF"/>
                        </a:solidFill>
                        <a:effectLst/>
                        <a:latin typeface="Gill Sans MT"/>
                      </a:endParaRPr>
                    </a:p>
                    <a:p>
                      <a:pPr marL="1143000" lvl="2" indent="-228600" algn="just" fontAlgn="base">
                        <a:buFont typeface="Arial" panose="020B0604020202020204" pitchFamily="34" charset="0"/>
                        <a:buChar char="•"/>
                      </a:pPr>
                      <a:r>
                        <a:rPr lang="es-ES" sz="1200" b="0" i="0" u="none" strike="noStrike" dirty="0">
                          <a:solidFill>
                            <a:srgbClr val="000000"/>
                          </a:solidFill>
                          <a:effectLst/>
                          <a:latin typeface="Gill Sans MT"/>
                        </a:rPr>
                        <a:t>9.5€ Resto de Cataluña</a:t>
                      </a:r>
                      <a:endParaRPr lang="es-ES" sz="1200" b="1" i="0">
                        <a:solidFill>
                          <a:srgbClr val="FFFFFF"/>
                        </a:solidFill>
                        <a:effectLst/>
                        <a:latin typeface="Gill Sans MT"/>
                      </a:endParaRPr>
                    </a:p>
                    <a:p>
                      <a:pPr marL="1143000" lvl="2" indent="-228600" algn="just" fontAlgn="base">
                        <a:buFont typeface="Arial" panose="020B0604020202020204" pitchFamily="34" charset="0"/>
                        <a:buChar char="•"/>
                      </a:pPr>
                      <a:r>
                        <a:rPr lang="es-ES" sz="1200" b="0" i="0" u="none" strike="noStrike" dirty="0">
                          <a:solidFill>
                            <a:srgbClr val="000000"/>
                          </a:solidFill>
                          <a:effectLst/>
                          <a:latin typeface="Gill Sans MT"/>
                        </a:rPr>
                        <a:t>10€ Península (España y Andorra).</a:t>
                      </a:r>
                      <a:endParaRPr lang="es-ES" sz="1200" b="1" i="0" dirty="0">
                        <a:solidFill>
                          <a:srgbClr val="FFFFFF"/>
                        </a:solidFill>
                        <a:effectLst/>
                        <a:latin typeface="Gill Sans MT"/>
                      </a:endParaRPr>
                    </a:p>
                    <a:p>
                      <a:pPr algn="just" fontAlgn="base"/>
                      <a:r>
                        <a:rPr lang="es-ES" sz="1200" b="0" i="0" u="none" strike="noStrike" dirty="0">
                          <a:solidFill>
                            <a:srgbClr val="000000"/>
                          </a:solidFill>
                          <a:effectLst/>
                          <a:latin typeface="Gill Sans MT"/>
                        </a:rPr>
                        <a:t>El pago se realiza </a:t>
                      </a:r>
                      <a:r>
                        <a:rPr lang="es-ES" sz="1200" b="1" i="0" u="none" strike="noStrike" dirty="0">
                          <a:solidFill>
                            <a:srgbClr val="000000"/>
                          </a:solidFill>
                          <a:effectLst/>
                          <a:latin typeface="Gill Sans MT"/>
                        </a:rPr>
                        <a:t>en efectivo</a:t>
                      </a:r>
                      <a:r>
                        <a:rPr lang="es-ES" sz="1200" b="0" i="0" u="none" strike="noStrike" dirty="0">
                          <a:solidFill>
                            <a:srgbClr val="000000"/>
                          </a:solidFill>
                          <a:effectLst/>
                          <a:latin typeface="Gill Sans MT"/>
                        </a:rPr>
                        <a:t>, al mensajero de MRW al </a:t>
                      </a:r>
                      <a:r>
                        <a:rPr lang="es-ES" sz="1200" b="0" i="0" u="sng" dirty="0">
                          <a:solidFill>
                            <a:srgbClr val="000000"/>
                          </a:solidFill>
                          <a:effectLst/>
                          <a:latin typeface="Gill Sans MT"/>
                        </a:rPr>
                        <a:t>momento de la entrega</a:t>
                      </a:r>
                      <a:r>
                        <a:rPr lang="es-ES" sz="1200" b="0" i="0" u="none" strike="noStrike" dirty="0">
                          <a:solidFill>
                            <a:srgbClr val="000000"/>
                          </a:solidFill>
                          <a:effectLst/>
                          <a:latin typeface="Gill Sans MT"/>
                        </a:rPr>
                        <a:t> del documento.</a:t>
                      </a:r>
                      <a:endParaRPr lang="es-ES" sz="1200" b="1" i="0" dirty="0">
                        <a:solidFill>
                          <a:srgbClr val="FFFFFF"/>
                        </a:solidFill>
                        <a:effectLst/>
                        <a:latin typeface="Gill Sans MT"/>
                      </a:endParaRPr>
                    </a:p>
                    <a:p>
                      <a:pPr algn="just" fontAlgn="base"/>
                      <a:r>
                        <a:rPr lang="es-ES" sz="1200" b="0" i="0" u="none" strike="noStrike" dirty="0">
                          <a:solidFill>
                            <a:srgbClr val="000000"/>
                          </a:solidFill>
                          <a:effectLst/>
                          <a:latin typeface="Gill Sans MT"/>
                        </a:rPr>
                        <a:t>Se recibe SMS con información del envío y código de verificación. Se puede hacer seguimiento a través del portal de MRW: </a:t>
                      </a:r>
                      <a:r>
                        <a:rPr lang="es-ES" sz="1200" b="0" i="0" u="sng" strike="noStrike" dirty="0">
                          <a:solidFill>
                            <a:srgbClr val="000000"/>
                          </a:solidFill>
                          <a:effectLst/>
                          <a:latin typeface="Gill Sans MT"/>
                          <a:hlinkClick r:id="rId5"/>
                        </a:rPr>
                        <a:t>www.mrw.es</a:t>
                      </a:r>
                      <a:r>
                        <a:rPr lang="es-ES" sz="1200" b="0" i="0" u="none" strike="noStrike" dirty="0">
                          <a:solidFill>
                            <a:srgbClr val="000000"/>
                          </a:solidFill>
                          <a:effectLst/>
                          <a:latin typeface="Gill Sans MT"/>
                        </a:rPr>
                        <a:t> </a:t>
                      </a:r>
                      <a:endParaRPr lang="es-ES" sz="1200" b="1" i="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tc>
                  <a:txBody>
                    <a:bodyPr/>
                    <a:lstStyle/>
                    <a:p>
                      <a:pPr marL="342900" lvl="0" indent="-342900" algn="just" fontAlgn="base">
                        <a:buFont typeface="Arial" panose="020B0604020202020204" pitchFamily="34" charset="0"/>
                        <a:buChar char="•"/>
                      </a:pPr>
                      <a:r>
                        <a:rPr lang="es-ES" sz="1200" b="1" i="0" u="sng" dirty="0">
                          <a:solidFill>
                            <a:srgbClr val="000000"/>
                          </a:solidFill>
                          <a:effectLst/>
                          <a:latin typeface="Gill Sans MT"/>
                        </a:rPr>
                        <a:t>Manera presencial</a:t>
                      </a:r>
                      <a:r>
                        <a:rPr lang="es-ES" sz="1200" b="1" i="0" u="none" strike="noStrike" dirty="0">
                          <a:solidFill>
                            <a:srgbClr val="000000"/>
                          </a:solidFill>
                          <a:effectLst/>
                          <a:latin typeface="Gill Sans MT"/>
                        </a:rPr>
                        <a:t>: </a:t>
                      </a:r>
                      <a:r>
                        <a:rPr lang="es-ES" sz="1200" b="0" i="0" u="none" strike="noStrike" dirty="0">
                          <a:solidFill>
                            <a:srgbClr val="000000"/>
                          </a:solidFill>
                          <a:effectLst/>
                          <a:latin typeface="Gill Sans MT"/>
                        </a:rPr>
                        <a:t>Trámite personal con </a:t>
                      </a:r>
                      <a:r>
                        <a:rPr lang="es-ES" sz="1200" b="1" i="0" u="none" strike="noStrike" dirty="0">
                          <a:solidFill>
                            <a:srgbClr val="000000"/>
                          </a:solidFill>
                          <a:effectLst/>
                          <a:latin typeface="Gill Sans MT"/>
                        </a:rPr>
                        <a:t>CITA PREVIA</a:t>
                      </a:r>
                      <a:r>
                        <a:rPr lang="es-ES" sz="1200" b="0" i="0" u="none" strike="noStrike" dirty="0">
                          <a:solidFill>
                            <a:srgbClr val="000000"/>
                          </a:solidFill>
                          <a:effectLst/>
                          <a:latin typeface="Gill Sans MT"/>
                        </a:rPr>
                        <a:t> </a:t>
                      </a:r>
                      <a:endParaRPr lang="es-ES" sz="1200" b="1" i="0">
                        <a:solidFill>
                          <a:srgbClr val="FFFFFF"/>
                        </a:solidFill>
                        <a:effectLst/>
                        <a:latin typeface="Gill Sans MT"/>
                      </a:endParaRPr>
                    </a:p>
                    <a:p>
                      <a:pPr algn="just" fontAlgn="base"/>
                      <a:r>
                        <a:rPr lang="es-ES" sz="1200" b="0" i="0" u="none" strike="noStrike" dirty="0">
                          <a:solidFill>
                            <a:srgbClr val="000000"/>
                          </a:solidFill>
                          <a:effectLst/>
                          <a:latin typeface="Gill Sans MT"/>
                        </a:rPr>
                        <a:t>La </a:t>
                      </a:r>
                      <a:r>
                        <a:rPr lang="es-ES" sz="1200" b="1" i="0" u="none" strike="noStrike" dirty="0">
                          <a:solidFill>
                            <a:srgbClr val="000000"/>
                          </a:solidFill>
                          <a:effectLst/>
                          <a:latin typeface="Gill Sans MT"/>
                        </a:rPr>
                        <a:t>entrega</a:t>
                      </a:r>
                      <a:r>
                        <a:rPr lang="es-ES" sz="1200" b="0" i="0" u="none" strike="noStrike" dirty="0">
                          <a:solidFill>
                            <a:srgbClr val="000000"/>
                          </a:solidFill>
                          <a:effectLst/>
                          <a:latin typeface="Gill Sans MT"/>
                        </a:rPr>
                        <a:t> del documento se realiza el </a:t>
                      </a:r>
                      <a:r>
                        <a:rPr lang="es-ES" sz="1200" b="1" i="0" u="none" strike="noStrike" dirty="0">
                          <a:solidFill>
                            <a:srgbClr val="000000"/>
                          </a:solidFill>
                          <a:effectLst/>
                          <a:latin typeface="Gill Sans MT"/>
                        </a:rPr>
                        <a:t>mismo día</a:t>
                      </a:r>
                      <a:r>
                        <a:rPr lang="es-ES" sz="1200" b="0" i="0" u="none" strike="noStrike" dirty="0">
                          <a:solidFill>
                            <a:srgbClr val="000000"/>
                          </a:solidFill>
                          <a:effectLst/>
                          <a:latin typeface="Gill Sans MT"/>
                        </a:rPr>
                        <a:t> del trámite. Excepcionalmente, en un plazo superior a 24 horas.</a:t>
                      </a:r>
                      <a:endParaRPr lang="es-ES" sz="1200" b="1" i="0" dirty="0">
                        <a:solidFill>
                          <a:srgbClr val="FFFFFF"/>
                        </a:solidFill>
                        <a:effectLst/>
                        <a:latin typeface="Gill Sans MT"/>
                      </a:endParaRPr>
                    </a:p>
                    <a:p>
                      <a:pPr algn="just" fontAlgn="base"/>
                      <a:r>
                        <a:rPr lang="es-ES" sz="1200" b="0" i="0" u="none" strike="noStrike" dirty="0">
                          <a:solidFill>
                            <a:srgbClr val="000000"/>
                          </a:solidFill>
                          <a:effectLst/>
                          <a:latin typeface="Gill Sans MT"/>
                        </a:rPr>
                        <a:t>Documentación:  </a:t>
                      </a:r>
                      <a:endParaRPr lang="es-ES" sz="1200" b="1" i="0" dirty="0">
                        <a:solidFill>
                          <a:srgbClr val="FFFFFF"/>
                        </a:solidFill>
                        <a:effectLst/>
                        <a:latin typeface="Gill Sans MT"/>
                      </a:endParaRPr>
                    </a:p>
                    <a:p>
                      <a:pPr marL="342900" lvl="0" indent="-342900" algn="just" fontAlgn="base">
                        <a:buFont typeface="Arial" panose="020B0604020202020204" pitchFamily="34" charset="0"/>
                        <a:buChar char="•"/>
                      </a:pPr>
                      <a:r>
                        <a:rPr lang="es-ES" sz="1200" b="0" i="0" u="none" strike="noStrike" dirty="0">
                          <a:solidFill>
                            <a:srgbClr val="000000"/>
                          </a:solidFill>
                          <a:effectLst/>
                          <a:latin typeface="Gill Sans MT"/>
                        </a:rPr>
                        <a:t>DNI peruano, original (las fotocopias no sirven).</a:t>
                      </a:r>
                      <a:endParaRPr lang="es-ES" sz="1200" b="1" i="0">
                        <a:solidFill>
                          <a:srgbClr val="FFFFFF"/>
                        </a:solidFill>
                        <a:effectLst/>
                        <a:latin typeface="Gill Sans MT"/>
                      </a:endParaRPr>
                    </a:p>
                    <a:p>
                      <a:pPr marL="342900" lvl="0" indent="-342900" algn="just" fontAlgn="base">
                        <a:buFont typeface="Arial" panose="020B0604020202020204" pitchFamily="34" charset="0"/>
                        <a:buChar char="•"/>
                      </a:pPr>
                      <a:r>
                        <a:rPr lang="es-ES" sz="1200" b="0" i="0" u="none" strike="noStrike" dirty="0">
                          <a:solidFill>
                            <a:srgbClr val="000000"/>
                          </a:solidFill>
                          <a:effectLst/>
                          <a:latin typeface="Gill Sans MT"/>
                        </a:rPr>
                        <a:t>Dos (2) fotos tamaño pasaporte</a:t>
                      </a:r>
                      <a:endParaRPr lang="es-ES" sz="1200" b="1" i="0">
                        <a:solidFill>
                          <a:srgbClr val="FFFFFF"/>
                        </a:solidFill>
                        <a:effectLst/>
                        <a:latin typeface="Gill Sans MT"/>
                      </a:endParaRPr>
                    </a:p>
                    <a:p>
                      <a:pPr marL="342900" lvl="0" indent="-342900" algn="just" fontAlgn="base">
                        <a:buFont typeface="Arial" panose="020B0604020202020204" pitchFamily="34" charset="0"/>
                        <a:buChar char="•"/>
                      </a:pPr>
                      <a:r>
                        <a:rPr lang="es-ES" sz="1200" b="0" i="0" u="none" strike="noStrike" dirty="0">
                          <a:solidFill>
                            <a:srgbClr val="000000"/>
                          </a:solidFill>
                          <a:effectLst/>
                          <a:latin typeface="Gill Sans MT"/>
                        </a:rPr>
                        <a:t>La </a:t>
                      </a:r>
                      <a:r>
                        <a:rPr lang="es-ES" sz="1200" b="0" i="0" u="sng" dirty="0">
                          <a:solidFill>
                            <a:srgbClr val="000000"/>
                          </a:solidFill>
                          <a:effectLst/>
                          <a:latin typeface="Gill Sans MT"/>
                        </a:rPr>
                        <a:t>solicitud</a:t>
                      </a:r>
                      <a:r>
                        <a:rPr lang="es-ES" sz="1200" b="0" i="0" u="none" strike="noStrike" dirty="0">
                          <a:solidFill>
                            <a:srgbClr val="000000"/>
                          </a:solidFill>
                          <a:effectLst/>
                          <a:latin typeface="Gill Sans MT"/>
                        </a:rPr>
                        <a:t> impresa, absuelta y firmada, la cual debe presentarse el día de su cita. Formulario: el mismo enlace indicado arriba.</a:t>
                      </a:r>
                      <a:endParaRPr lang="es-ES" sz="1200" b="1" i="0">
                        <a:solidFill>
                          <a:srgbClr val="FFFFFF"/>
                        </a:solidFill>
                        <a:effectLst/>
                        <a:latin typeface="Gill Sans MT"/>
                      </a:endParaRPr>
                    </a:p>
                    <a:p>
                      <a:pPr algn="just" fontAlgn="base"/>
                      <a:r>
                        <a:rPr lang="es-ES" sz="1200" b="1" i="0" u="none" strike="noStrike" dirty="0">
                          <a:solidFill>
                            <a:srgbClr val="000000"/>
                          </a:solidFill>
                          <a:effectLst/>
                          <a:latin typeface="Gill Sans MT"/>
                        </a:rPr>
                        <a:t>NOTA: </a:t>
                      </a:r>
                      <a:r>
                        <a:rPr lang="es-ES" sz="1200" b="0" i="0" u="none" strike="noStrike" dirty="0">
                          <a:solidFill>
                            <a:srgbClr val="000000"/>
                          </a:solidFill>
                          <a:effectLst/>
                          <a:latin typeface="Gill Sans MT"/>
                        </a:rPr>
                        <a:t>Para que los Certificados Consulares tengan validez en España hay que </a:t>
                      </a:r>
                      <a:r>
                        <a:rPr lang="es-ES" sz="1200" b="1" i="0" u="none" strike="noStrike" dirty="0">
                          <a:solidFill>
                            <a:srgbClr val="000000"/>
                          </a:solidFill>
                          <a:effectLst/>
                          <a:latin typeface="Gill Sans MT"/>
                        </a:rPr>
                        <a:t>LEGALIZARLOS</a:t>
                      </a:r>
                      <a:r>
                        <a:rPr lang="es-ES" sz="1200" b="0" i="0" u="none" strike="noStrike" dirty="0">
                          <a:solidFill>
                            <a:srgbClr val="000000"/>
                          </a:solidFill>
                          <a:effectLst/>
                          <a:latin typeface="Gill Sans MT"/>
                        </a:rPr>
                        <a:t> ante el Ministerio de Asuntos Exteriores, Unión Europea y Cooperación de España (MAEUEC) </a:t>
                      </a:r>
                      <a:r>
                        <a:rPr lang="es-ES" sz="1200" b="0" i="0" u="sng" strike="noStrike" dirty="0">
                          <a:solidFill>
                            <a:srgbClr val="000000"/>
                          </a:solidFill>
                          <a:effectLst/>
                          <a:latin typeface="Gill Sans MT"/>
                          <a:hlinkClick r:id="rId6"/>
                        </a:rPr>
                        <a:t>https://www.exteriores.gob.es/es/ServiciosAlCiudadano/Paginas/Legalizacion-y-apostilla.aspx</a:t>
                      </a:r>
                      <a:endParaRPr lang="es-ES" sz="1200" b="1" i="0">
                        <a:solidFill>
                          <a:srgbClr val="FFFFFF"/>
                        </a:solidFill>
                        <a:effectLst/>
                        <a:latin typeface="Gill Sans MT"/>
                      </a:endParaRPr>
                    </a:p>
                    <a:p>
                      <a:pPr algn="just" fontAlgn="base"/>
                      <a:r>
                        <a:rPr lang="es-ES" sz="1200" b="0" i="0" u="none" strike="noStrike" dirty="0">
                          <a:solidFill>
                            <a:srgbClr val="000000"/>
                          </a:solidFill>
                          <a:effectLst/>
                          <a:latin typeface="Gill Sans MT"/>
                        </a:rPr>
                        <a:t>Para la legislación peruana, el Certificado de Antecedentes Penales tiene una </a:t>
                      </a:r>
                      <a:r>
                        <a:rPr lang="es-ES" sz="1200" b="1" i="0" u="none" strike="noStrike" dirty="0">
                          <a:solidFill>
                            <a:srgbClr val="000000"/>
                          </a:solidFill>
                          <a:effectLst/>
                          <a:latin typeface="Gill Sans MT"/>
                        </a:rPr>
                        <a:t>validez de tres meses</a:t>
                      </a:r>
                      <a:r>
                        <a:rPr lang="es-ES" sz="1200" b="0" i="0" u="none" strike="noStrike" dirty="0">
                          <a:solidFill>
                            <a:srgbClr val="000000"/>
                          </a:solidFill>
                          <a:effectLst/>
                          <a:latin typeface="Gill Sans MT"/>
                        </a:rPr>
                        <a:t> desde la fecha de su expedición.</a:t>
                      </a:r>
                      <a:endParaRPr lang="es-ES" sz="1200" b="1" i="0">
                        <a:solidFill>
                          <a:srgbClr val="FFFFFF"/>
                        </a:solidFill>
                        <a:effectLst/>
                        <a:latin typeface="Gill Sans MT"/>
                      </a:endParaRPr>
                    </a:p>
                    <a:p>
                      <a:pPr marL="342900" lvl="0" indent="-342900" algn="just" fontAlgn="base">
                        <a:buFont typeface="Arial" panose="020B0604020202020204" pitchFamily="34" charset="0"/>
                        <a:buChar char="•"/>
                      </a:pPr>
                      <a:r>
                        <a:rPr lang="es-ES" sz="1200" b="1" i="0" u="sng" dirty="0">
                          <a:solidFill>
                            <a:srgbClr val="000000"/>
                          </a:solidFill>
                          <a:effectLst/>
                          <a:latin typeface="Gill Sans MT"/>
                        </a:rPr>
                        <a:t>Forma de Pago</a:t>
                      </a:r>
                      <a:r>
                        <a:rPr lang="es-ES" sz="1200" b="0" i="0" u="sng" dirty="0">
                          <a:solidFill>
                            <a:srgbClr val="000000"/>
                          </a:solidFill>
                          <a:effectLst/>
                          <a:latin typeface="Gill Sans MT"/>
                        </a:rPr>
                        <a:t> de todos los trámites:</a:t>
                      </a:r>
                      <a:endParaRPr lang="es-ES" sz="1200" b="1" i="0">
                        <a:solidFill>
                          <a:srgbClr val="FFFFFF"/>
                        </a:solidFill>
                        <a:effectLst/>
                        <a:latin typeface="Gill Sans MT"/>
                      </a:endParaRPr>
                    </a:p>
                    <a:p>
                      <a:pPr marL="342900" lvl="0" indent="-342900" algn="just" fontAlgn="base">
                        <a:buFont typeface="+mj-lt"/>
                        <a:buAutoNum type="arabicPeriod"/>
                      </a:pPr>
                      <a:r>
                        <a:rPr lang="es-ES" sz="1200" b="0" i="0" u="none" strike="noStrike" dirty="0">
                          <a:solidFill>
                            <a:srgbClr val="000000"/>
                          </a:solidFill>
                          <a:effectLst/>
                          <a:latin typeface="Gill Sans MT"/>
                        </a:rPr>
                        <a:t>Con tarjeta de crédito o débito, emitida por un Banco de la Zona Euro. </a:t>
                      </a:r>
                      <a:endParaRPr lang="es-ES" sz="1200" b="1" i="0" dirty="0">
                        <a:solidFill>
                          <a:srgbClr val="FFFFFF"/>
                        </a:solidFill>
                        <a:effectLst/>
                        <a:latin typeface="Gill Sans MT"/>
                      </a:endParaRPr>
                    </a:p>
                    <a:p>
                      <a:pPr marL="342900" lvl="0" indent="-342900" algn="just" fontAlgn="base">
                        <a:buFont typeface="+mj-lt"/>
                        <a:buAutoNum type="arabicPeriod"/>
                      </a:pPr>
                      <a:r>
                        <a:rPr lang="es-ES" sz="1200" b="0" i="0" u="none" strike="noStrike" dirty="0">
                          <a:solidFill>
                            <a:srgbClr val="000000"/>
                          </a:solidFill>
                          <a:effectLst/>
                          <a:latin typeface="Gill Sans MT"/>
                        </a:rPr>
                        <a:t>En efectivo (traer monto exacto).</a:t>
                      </a:r>
                      <a:endParaRPr lang="es-ES" sz="1200" b="1" i="0" dirty="0">
                        <a:solidFill>
                          <a:srgbClr val="FFFFFF"/>
                        </a:solidFill>
                        <a:effectLst/>
                        <a:latin typeface="Gill Sans MT"/>
                      </a:endParaRPr>
                    </a:p>
                    <a:p>
                      <a:pPr marL="342900" lvl="0" indent="-342900" algn="just" fontAlgn="base">
                        <a:buFont typeface="+mj-lt"/>
                        <a:buAutoNum type="arabicPeriod"/>
                      </a:pPr>
                      <a:r>
                        <a:rPr lang="es-ES" sz="1200" b="0" i="0" u="none" strike="noStrike" dirty="0">
                          <a:solidFill>
                            <a:srgbClr val="000000"/>
                          </a:solidFill>
                          <a:effectLst/>
                          <a:latin typeface="Gill Sans MT"/>
                        </a:rPr>
                        <a:t>Depósito en la cuenta bancaria del Consulado General:</a:t>
                      </a:r>
                      <a:endParaRPr lang="es-ES" sz="1200" b="1" i="0" dirty="0">
                        <a:solidFill>
                          <a:srgbClr val="FFFFFF"/>
                        </a:solidFill>
                        <a:effectLst/>
                        <a:latin typeface="Gill Sans MT"/>
                      </a:endParaRPr>
                    </a:p>
                    <a:p>
                      <a:pPr algn="just" fontAlgn="base"/>
                      <a:r>
                        <a:rPr lang="es-ES" sz="1200" b="0" i="0" u="none" strike="noStrike" dirty="0">
                          <a:solidFill>
                            <a:srgbClr val="000000"/>
                          </a:solidFill>
                          <a:effectLst/>
                          <a:latin typeface="Gill Sans MT"/>
                        </a:rPr>
                        <a:t>Datos:</a:t>
                      </a:r>
                      <a:endParaRPr lang="es-ES" sz="1200" b="1" i="0">
                        <a:solidFill>
                          <a:srgbClr val="FFFFFF"/>
                        </a:solidFill>
                        <a:effectLst/>
                        <a:latin typeface="Gill Sans MT"/>
                      </a:endParaRPr>
                    </a:p>
                    <a:p>
                      <a:pPr marL="742950" lvl="1" indent="-285750" algn="just" fontAlgn="base">
                        <a:buFont typeface="Arial" panose="020B0604020202020204" pitchFamily="34" charset="0"/>
                        <a:buChar char="•"/>
                      </a:pPr>
                      <a:r>
                        <a:rPr lang="es-ES" sz="1200" b="0" i="0" u="none" strike="noStrike" dirty="0">
                          <a:solidFill>
                            <a:srgbClr val="000000"/>
                          </a:solidFill>
                          <a:effectLst/>
                          <a:latin typeface="Gill Sans MT"/>
                        </a:rPr>
                        <a:t>Titular de la cuenta:</a:t>
                      </a:r>
                      <a:r>
                        <a:rPr lang="es-ES" sz="1200" b="1" i="0" u="none" strike="noStrike" dirty="0">
                          <a:solidFill>
                            <a:srgbClr val="000000"/>
                          </a:solidFill>
                          <a:effectLst/>
                          <a:latin typeface="Gill Sans MT"/>
                        </a:rPr>
                        <a:t> Consulado General del Perú en Barcelona</a:t>
                      </a:r>
                      <a:endParaRPr lang="es-ES" sz="1200" b="1" i="0" dirty="0">
                        <a:solidFill>
                          <a:srgbClr val="FFFFFF"/>
                        </a:solidFill>
                        <a:effectLst/>
                        <a:latin typeface="Gill Sans MT"/>
                      </a:endParaRPr>
                    </a:p>
                    <a:p>
                      <a:pPr marL="742950" lvl="1" indent="-285750" algn="just" fontAlgn="base">
                        <a:buFont typeface="Arial" panose="020B0604020202020204" pitchFamily="34" charset="0"/>
                        <a:buChar char="•"/>
                      </a:pPr>
                      <a:r>
                        <a:rPr lang="es-ES" sz="1200" b="0" i="0" u="none" strike="noStrike" dirty="0">
                          <a:solidFill>
                            <a:srgbClr val="000000"/>
                          </a:solidFill>
                          <a:effectLst/>
                          <a:latin typeface="Gill Sans MT"/>
                        </a:rPr>
                        <a:t>Nombre del banco:</a:t>
                      </a:r>
                      <a:r>
                        <a:rPr lang="es-ES" sz="1200" b="1" i="0" u="none" strike="noStrike" dirty="0">
                          <a:solidFill>
                            <a:srgbClr val="000000"/>
                          </a:solidFill>
                          <a:effectLst/>
                          <a:latin typeface="Gill Sans MT"/>
                        </a:rPr>
                        <a:t> Banco Santander</a:t>
                      </a:r>
                      <a:endParaRPr lang="es-ES" sz="1200" b="1" i="0" dirty="0">
                        <a:solidFill>
                          <a:srgbClr val="FFFFFF"/>
                        </a:solidFill>
                        <a:effectLst/>
                        <a:latin typeface="Gill Sans MT"/>
                      </a:endParaRPr>
                    </a:p>
                    <a:p>
                      <a:pPr marL="742950" lvl="1" indent="-285750" algn="just" fontAlgn="base">
                        <a:buFont typeface="Arial" panose="020B0604020202020204" pitchFamily="34" charset="0"/>
                        <a:buChar char="•"/>
                      </a:pPr>
                      <a:r>
                        <a:rPr lang="es-ES" sz="1200" b="0" i="0" u="none" strike="noStrike" dirty="0">
                          <a:solidFill>
                            <a:srgbClr val="000000"/>
                          </a:solidFill>
                          <a:effectLst/>
                          <a:latin typeface="Gill Sans MT"/>
                        </a:rPr>
                        <a:t>Número de cuenta: </a:t>
                      </a:r>
                      <a:r>
                        <a:rPr lang="es-ES" sz="1200" b="1" i="0" u="none" strike="noStrike" dirty="0">
                          <a:solidFill>
                            <a:srgbClr val="000000"/>
                          </a:solidFill>
                          <a:effectLst/>
                          <a:latin typeface="Gill Sans MT"/>
                        </a:rPr>
                        <a:t>ES05 0030 2013 19 0870003271</a:t>
                      </a:r>
                      <a:endParaRPr lang="es-ES" sz="1200" b="1" i="0" dirty="0">
                        <a:solidFill>
                          <a:srgbClr val="FFFFFF"/>
                        </a:solidFill>
                        <a:effectLst/>
                        <a:latin typeface="Gill Sans MT"/>
                      </a:endParaRPr>
                    </a:p>
                    <a:p>
                      <a:pPr marL="742950" lvl="1" indent="-285750" algn="just" fontAlgn="base">
                        <a:buFont typeface="Arial" panose="020B0604020202020204" pitchFamily="34" charset="0"/>
                        <a:buChar char="•"/>
                      </a:pPr>
                      <a:r>
                        <a:rPr lang="es-ES" sz="1200" b="0" i="0" u="none" strike="noStrike" dirty="0">
                          <a:solidFill>
                            <a:srgbClr val="000000"/>
                          </a:solidFill>
                          <a:effectLst/>
                          <a:latin typeface="Gill Sans MT"/>
                        </a:rPr>
                        <a:t>Concepto: el trámite a realizarse y el nombre completo del beneficiario. </a:t>
                      </a:r>
                      <a:endParaRPr lang="es-ES" sz="1200" b="1" i="0" dirty="0">
                        <a:solidFill>
                          <a:srgbClr val="FFFFFF"/>
                        </a:solidFill>
                        <a:effectLst/>
                        <a:latin typeface="Gill Sans MT"/>
                      </a:endParaRPr>
                    </a:p>
                    <a:p>
                      <a:pPr algn="just" fontAlgn="base"/>
                      <a:r>
                        <a:rPr lang="es-ES" sz="1200" b="0" i="0" u="none" strike="noStrike" dirty="0">
                          <a:solidFill>
                            <a:srgbClr val="000000"/>
                          </a:solidFill>
                          <a:effectLst/>
                          <a:latin typeface="Gill Sans MT"/>
                        </a:rPr>
                        <a:t>Se deberá entregar al Consulado el </a:t>
                      </a:r>
                      <a:r>
                        <a:rPr lang="es-ES" sz="1200" b="1" i="0" u="none" strike="noStrike" dirty="0">
                          <a:solidFill>
                            <a:srgbClr val="000000"/>
                          </a:solidFill>
                          <a:effectLst/>
                          <a:latin typeface="Gill Sans MT"/>
                        </a:rPr>
                        <a:t>comprobante </a:t>
                      </a:r>
                      <a:r>
                        <a:rPr lang="es-ES" sz="1200" b="0" i="0" u="none" strike="noStrike" dirty="0">
                          <a:solidFill>
                            <a:srgbClr val="000000"/>
                          </a:solidFill>
                          <a:effectLst/>
                          <a:latin typeface="Gill Sans MT"/>
                        </a:rPr>
                        <a:t>de depósito efectuado para la realización de la gestión solicitada</a:t>
                      </a:r>
                      <a:endParaRPr lang="es-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930302681"/>
                  </a:ext>
                </a:extLst>
              </a:tr>
            </a:tbl>
          </a:graphicData>
        </a:graphic>
      </p:graphicFrame>
      <p:pic>
        <p:nvPicPr>
          <p:cNvPr id="10" name="Imagen 9" descr="Logotipo&#10;&#10;Descripción generada automáticamente">
            <a:extLst>
              <a:ext uri="{FF2B5EF4-FFF2-40B4-BE49-F238E27FC236}">
                <a16:creationId xmlns:a16="http://schemas.microsoft.com/office/drawing/2014/main" id="{347B9603-7014-8151-C7E2-409EE6302884}"/>
              </a:ext>
            </a:extLst>
          </p:cNvPr>
          <p:cNvPicPr>
            <a:picLocks noChangeAspect="1"/>
          </p:cNvPicPr>
          <p:nvPr/>
        </p:nvPicPr>
        <p:blipFill>
          <a:blip r:embed="rId7"/>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652FC138-CC94-97D7-0305-FB5E16BFAE4C}"/>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5037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5CAF9FA0-848F-84C4-F139-57587E8D997E}"/>
              </a:ext>
            </a:extLst>
          </p:cNvPr>
          <p:cNvGraphicFramePr>
            <a:graphicFrameLocks noGrp="1"/>
          </p:cNvGraphicFramePr>
          <p:nvPr>
            <p:extLst>
              <p:ext uri="{D42A27DB-BD31-4B8C-83A1-F6EECF244321}">
                <p14:modId xmlns:p14="http://schemas.microsoft.com/office/powerpoint/2010/main" val="126137962"/>
              </p:ext>
            </p:extLst>
          </p:nvPr>
        </p:nvGraphicFramePr>
        <p:xfrm>
          <a:off x="254000" y="1208689"/>
          <a:ext cx="11697257" cy="4914900"/>
        </p:xfrm>
        <a:graphic>
          <a:graphicData uri="http://schemas.openxmlformats.org/drawingml/2006/table">
            <a:tbl>
              <a:tblPr firstRow="1" bandRow="1">
                <a:tableStyleId>{5C22544A-7EE6-4342-B048-85BDC9FD1C3A}</a:tableStyleId>
              </a:tblPr>
              <a:tblGrid>
                <a:gridCol w="843017">
                  <a:extLst>
                    <a:ext uri="{9D8B030D-6E8A-4147-A177-3AD203B41FA5}">
                      <a16:colId xmlns:a16="http://schemas.microsoft.com/office/drawing/2014/main" val="3729090419"/>
                    </a:ext>
                  </a:extLst>
                </a:gridCol>
                <a:gridCol w="3415862">
                  <a:extLst>
                    <a:ext uri="{9D8B030D-6E8A-4147-A177-3AD203B41FA5}">
                      <a16:colId xmlns:a16="http://schemas.microsoft.com/office/drawing/2014/main" val="1965589908"/>
                    </a:ext>
                  </a:extLst>
                </a:gridCol>
                <a:gridCol w="2846550">
                  <a:extLst>
                    <a:ext uri="{9D8B030D-6E8A-4147-A177-3AD203B41FA5}">
                      <a16:colId xmlns:a16="http://schemas.microsoft.com/office/drawing/2014/main" val="1673680678"/>
                    </a:ext>
                  </a:extLst>
                </a:gridCol>
                <a:gridCol w="887365">
                  <a:extLst>
                    <a:ext uri="{9D8B030D-6E8A-4147-A177-3AD203B41FA5}">
                      <a16:colId xmlns:a16="http://schemas.microsoft.com/office/drawing/2014/main" val="38198703"/>
                    </a:ext>
                  </a:extLst>
                </a:gridCol>
                <a:gridCol w="2776412">
                  <a:extLst>
                    <a:ext uri="{9D8B030D-6E8A-4147-A177-3AD203B41FA5}">
                      <a16:colId xmlns:a16="http://schemas.microsoft.com/office/drawing/2014/main" val="2144261496"/>
                    </a:ext>
                  </a:extLst>
                </a:gridCol>
                <a:gridCol w="928051">
                  <a:extLst>
                    <a:ext uri="{9D8B030D-6E8A-4147-A177-3AD203B41FA5}">
                      <a16:colId xmlns:a16="http://schemas.microsoft.com/office/drawing/2014/main" val="2892609353"/>
                    </a:ext>
                  </a:extLst>
                </a:gridCol>
              </a:tblGrid>
              <a:tr h="342900">
                <a:tc>
                  <a:txBody>
                    <a:bodyPr/>
                    <a:lstStyle/>
                    <a:p>
                      <a:pPr algn="ctr" fontAlgn="base"/>
                      <a:r>
                        <a:rPr lang="es-ES" sz="1200" b="1" i="0" dirty="0">
                          <a:solidFill>
                            <a:srgbClr val="FFFFFF"/>
                          </a:solidFill>
                          <a:effectLst/>
                          <a:latin typeface="Gill Sans MT"/>
                        </a:rPr>
                        <a:t>País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Consulado/Embajada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ca-ES" sz="1200" b="1" i="0" err="1">
                          <a:solidFill>
                            <a:srgbClr val="FFFFFF"/>
                          </a:solidFill>
                          <a:effectLst/>
                          <a:latin typeface="Gill Sans MT"/>
                        </a:rPr>
                        <a:t>Trámite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 Costo</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Detalles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1178103565"/>
                  </a:ext>
                </a:extLst>
              </a:tr>
              <a:tr h="2181225">
                <a:tc>
                  <a:txBody>
                    <a:bodyPr/>
                    <a:lstStyle/>
                    <a:p>
                      <a:pPr algn="l" fontAlgn="base"/>
                      <a:r>
                        <a:rPr lang="es-ES" sz="1200" b="1" i="0" u="none" dirty="0">
                          <a:solidFill>
                            <a:srgbClr val="000000"/>
                          </a:solidFill>
                          <a:effectLst/>
                          <a:latin typeface="Gill Sans MT"/>
                        </a:rPr>
                        <a:t>Bolivia</a:t>
                      </a:r>
                      <a:endParaRPr lang="es-ES" sz="1200" b="0" i="0" u="none">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b="1" i="0" dirty="0">
                          <a:solidFill>
                            <a:srgbClr val="000000"/>
                          </a:solidFill>
                          <a:effectLst/>
                          <a:latin typeface="Gill Sans MT"/>
                        </a:rPr>
                        <a:t>Consulado General en Barcelona</a:t>
                      </a:r>
                      <a:endParaRPr lang="es-ES" sz="1200" b="0" i="0">
                        <a:solidFill>
                          <a:srgbClr val="000000"/>
                        </a:solidFill>
                        <a:effectLst/>
                        <a:latin typeface="Gill Sans MT"/>
                      </a:endParaRPr>
                    </a:p>
                    <a:p>
                      <a:pPr algn="just" fontAlgn="base"/>
                      <a:r>
                        <a:rPr lang="es-ES" sz="1200" b="0" i="1" u="none" strike="noStrike" dirty="0" err="1">
                          <a:solidFill>
                            <a:srgbClr val="000000"/>
                          </a:solidFill>
                          <a:effectLst/>
                          <a:latin typeface="Gill Sans MT"/>
                        </a:rPr>
                        <a:t>Via</a:t>
                      </a:r>
                      <a:r>
                        <a:rPr lang="es-ES" sz="1200" b="0" i="1" u="none" strike="noStrike" dirty="0">
                          <a:solidFill>
                            <a:srgbClr val="000000"/>
                          </a:solidFill>
                          <a:effectLst/>
                          <a:latin typeface="Gill Sans MT"/>
                        </a:rPr>
                        <a:t> </a:t>
                      </a:r>
                      <a:r>
                        <a:rPr lang="es-ES" sz="1200" b="0" i="1" u="none" strike="noStrike" dirty="0" err="1">
                          <a:solidFill>
                            <a:srgbClr val="000000"/>
                          </a:solidFill>
                          <a:effectLst/>
                          <a:latin typeface="Gill Sans MT"/>
                        </a:rPr>
                        <a:t>Laietana</a:t>
                      </a:r>
                      <a:r>
                        <a:rPr lang="es-ES" sz="1200" b="0" i="1" u="none" strike="noStrike" dirty="0">
                          <a:solidFill>
                            <a:srgbClr val="000000"/>
                          </a:solidFill>
                          <a:effectLst/>
                          <a:latin typeface="Gill Sans MT"/>
                        </a:rPr>
                        <a:t> </a:t>
                      </a:r>
                      <a:r>
                        <a:rPr lang="es-ES" sz="1200" b="0" i="1" u="none" strike="noStrike" dirty="0" err="1">
                          <a:solidFill>
                            <a:srgbClr val="000000"/>
                          </a:solidFill>
                          <a:effectLst/>
                          <a:latin typeface="Gill Sans MT"/>
                        </a:rPr>
                        <a:t>Nº</a:t>
                      </a:r>
                      <a:r>
                        <a:rPr lang="es-ES" sz="1200" b="0" i="1" u="none" strike="noStrike" dirty="0">
                          <a:solidFill>
                            <a:srgbClr val="000000"/>
                          </a:solidFill>
                          <a:effectLst/>
                          <a:latin typeface="Gill Sans MT"/>
                        </a:rPr>
                        <a:t> 45, Piso 5to, Oficina 2, </a:t>
                      </a:r>
                      <a:endParaRPr lang="es-ES" sz="1200" b="0" i="1">
                        <a:solidFill>
                          <a:srgbClr val="000000"/>
                        </a:solidFill>
                        <a:effectLst/>
                        <a:latin typeface="Gill Sans MT"/>
                      </a:endParaRPr>
                    </a:p>
                    <a:p>
                      <a:pPr algn="just" fontAlgn="base"/>
                      <a:r>
                        <a:rPr lang="es-ES" sz="1200" b="0" i="1" u="none" strike="noStrike" dirty="0">
                          <a:solidFill>
                            <a:srgbClr val="000000"/>
                          </a:solidFill>
                          <a:effectLst/>
                          <a:latin typeface="Gill Sans MT"/>
                        </a:rPr>
                        <a:t>08003, Barcelona. </a:t>
                      </a:r>
                      <a:endParaRPr lang="es-ES" sz="1200" b="0" i="1">
                        <a:solidFill>
                          <a:srgbClr val="000000"/>
                        </a:solidFill>
                        <a:effectLst/>
                        <a:latin typeface="Gill Sans MT"/>
                      </a:endParaRPr>
                    </a:p>
                    <a:p>
                      <a:pPr algn="just" fontAlgn="base"/>
                      <a:r>
                        <a:rPr lang="es-ES" sz="1200" b="0" i="1" dirty="0">
                          <a:solidFill>
                            <a:srgbClr val="000000"/>
                          </a:solidFill>
                          <a:effectLst/>
                          <a:latin typeface="Gill Sans MT"/>
                        </a:rPr>
                        <a:t>Teléfono: </a:t>
                      </a:r>
                      <a:r>
                        <a:rPr lang="es-ES" sz="1200" b="0" i="0" u="none" strike="noStrike" dirty="0">
                          <a:solidFill>
                            <a:srgbClr val="000000"/>
                          </a:solidFill>
                          <a:effectLst/>
                          <a:latin typeface="Gill Sans MT"/>
                        </a:rPr>
                        <a:t>938 585 821</a:t>
                      </a:r>
                      <a:r>
                        <a:rPr lang="es-ES" sz="1200" b="0" i="0" dirty="0">
                          <a:solidFill>
                            <a:srgbClr val="000000"/>
                          </a:solidFill>
                          <a:effectLst/>
                          <a:latin typeface="Gill Sans MT"/>
                        </a:rPr>
                        <a:t> </a:t>
                      </a:r>
                    </a:p>
                    <a:p>
                      <a:pPr algn="just" fontAlgn="base"/>
                      <a:r>
                        <a:rPr lang="es-ES" sz="1200" b="0" i="1" u="none" strike="noStrike" dirty="0">
                          <a:solidFill>
                            <a:srgbClr val="000000"/>
                          </a:solidFill>
                          <a:effectLst/>
                          <a:latin typeface="Gill Sans MT"/>
                        </a:rPr>
                        <a:t>E-Mail:</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2"/>
                        </a:rPr>
                        <a:t>martinbazurco@gmail.com</a:t>
                      </a:r>
                      <a:endParaRPr lang="es-ES" sz="1200" b="0" i="0">
                        <a:solidFill>
                          <a:srgbClr val="000000"/>
                        </a:solidFill>
                        <a:effectLst/>
                        <a:latin typeface="Gill Sans MT"/>
                      </a:endParaRPr>
                    </a:p>
                    <a:p>
                      <a:pPr algn="just" fontAlgn="base"/>
                      <a:r>
                        <a:rPr lang="es-ES" sz="1200" b="0" i="0" u="none" strike="noStrike" dirty="0">
                          <a:solidFill>
                            <a:srgbClr val="000000"/>
                          </a:solidFill>
                          <a:effectLst/>
                          <a:latin typeface="Gill Sans MT"/>
                        </a:rPr>
                        <a:t>y </a:t>
                      </a:r>
                      <a:r>
                        <a:rPr lang="es-ES" sz="1200" b="0" i="0" u="sng" strike="noStrike" dirty="0">
                          <a:solidFill>
                            <a:srgbClr val="000000"/>
                          </a:solidFill>
                          <a:effectLst/>
                          <a:latin typeface="Gill Sans MT"/>
                          <a:hlinkClick r:id="rId3"/>
                        </a:rPr>
                        <a:t>info@conbolbar.es</a:t>
                      </a:r>
                      <a:r>
                        <a:rPr lang="es-ES" sz="1200" b="0" i="0" u="none" strike="noStrike" dirty="0">
                          <a:solidFill>
                            <a:srgbClr val="000000"/>
                          </a:solidFill>
                          <a:effectLst/>
                          <a:latin typeface="Gill Sans MT"/>
                        </a:rPr>
                        <a:t> (en la web no salen)</a:t>
                      </a:r>
                      <a:endParaRPr lang="es-ES" sz="1200" b="0" i="0">
                        <a:solidFill>
                          <a:srgbClr val="000000"/>
                        </a:solidFill>
                        <a:effectLst/>
                        <a:latin typeface="Gill Sans MT"/>
                      </a:endParaRPr>
                    </a:p>
                    <a:p>
                      <a:pPr algn="just" fontAlgn="base"/>
                      <a:r>
                        <a:rPr lang="es-ES" sz="1200" b="0" i="1" u="none" strike="noStrike" dirty="0">
                          <a:solidFill>
                            <a:srgbClr val="000000"/>
                          </a:solidFill>
                          <a:effectLst/>
                          <a:latin typeface="Gill Sans MT"/>
                        </a:rPr>
                        <a:t>Web:</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4"/>
                        </a:rPr>
                        <a:t>Consulado General de Bolivia en España, Barcelona – Otro sitio más de Ministerio de Relaciones Exteriores (cancilleria.gob.bo)</a:t>
                      </a:r>
                      <a:endParaRPr lang="es-ES" sz="1200" b="0" i="0">
                        <a:solidFill>
                          <a:srgbClr val="000000"/>
                        </a:solidFill>
                        <a:effectLst/>
                        <a:latin typeface="Gill Sans MT"/>
                      </a:endParaRPr>
                    </a:p>
                    <a:p>
                      <a:pPr lvl="0" algn="just">
                        <a:buNone/>
                      </a:pPr>
                      <a:endParaRPr lang="es-ES" sz="1200" b="0" i="0" u="sng" strike="noStrike" dirty="0">
                        <a:solidFill>
                          <a:srgbClr val="000000"/>
                        </a:solidFill>
                        <a:effectLst/>
                        <a:latin typeface="Gill Sans MT"/>
                      </a:endParaRPr>
                    </a:p>
                    <a:p>
                      <a:pPr algn="just" fontAlgn="base"/>
                      <a:r>
                        <a:rPr lang="es-ES" sz="1200" b="1" i="0" u="none" strike="noStrike" dirty="0">
                          <a:solidFill>
                            <a:srgbClr val="000000"/>
                          </a:solidFill>
                          <a:effectLst/>
                          <a:latin typeface="Gill Sans MT"/>
                        </a:rPr>
                        <a:t>Horario de atención: </a:t>
                      </a:r>
                      <a:endParaRPr lang="es-ES" sz="1200" b="0" i="0">
                        <a:solidFill>
                          <a:srgbClr val="000000"/>
                        </a:solidFill>
                        <a:effectLst/>
                        <a:latin typeface="Gill Sans MT"/>
                      </a:endParaRPr>
                    </a:p>
                    <a:p>
                      <a:pPr algn="just" fontAlgn="base"/>
                      <a:r>
                        <a:rPr lang="es-ES" sz="1200" b="0" i="0" u="none" strike="noStrike" dirty="0">
                          <a:solidFill>
                            <a:srgbClr val="000000"/>
                          </a:solidFill>
                          <a:effectLst/>
                          <a:latin typeface="Gill Sans MT"/>
                        </a:rPr>
                        <a:t>Lunes a viernes de 8:30 a 14:30.</a:t>
                      </a:r>
                      <a:endParaRPr lang="es-ES" sz="1200" b="0" i="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marL="171450" indent="-171450" algn="l" fontAlgn="base">
                        <a:buFont typeface="Calibri"/>
                        <a:buChar char="-"/>
                      </a:pPr>
                      <a:r>
                        <a:rPr lang="ca-ES" sz="1200" b="1" i="0" dirty="0" err="1">
                          <a:solidFill>
                            <a:srgbClr val="000000"/>
                          </a:solidFill>
                          <a:effectLst/>
                          <a:latin typeface="Gill Sans MT"/>
                        </a:rPr>
                        <a:t>Emisión</a:t>
                      </a:r>
                      <a:r>
                        <a:rPr lang="ca-ES" sz="1200" b="1" i="0" dirty="0">
                          <a:solidFill>
                            <a:srgbClr val="000000"/>
                          </a:solidFill>
                          <a:effectLst/>
                          <a:latin typeface="Gill Sans MT"/>
                        </a:rPr>
                        <a:t> de </a:t>
                      </a:r>
                      <a:r>
                        <a:rPr lang="ca-ES" sz="1200" b="1" i="0" dirty="0" err="1">
                          <a:solidFill>
                            <a:srgbClr val="000000"/>
                          </a:solidFill>
                          <a:effectLst/>
                          <a:latin typeface="Gill Sans MT"/>
                        </a:rPr>
                        <a:t>pasaporte</a:t>
                      </a:r>
                      <a:r>
                        <a:rPr lang="ca-ES" sz="1200" b="1" i="0" dirty="0">
                          <a:solidFill>
                            <a:srgbClr val="000000"/>
                          </a:solidFill>
                          <a:effectLst/>
                          <a:latin typeface="Gill Sans MT"/>
                        </a:rPr>
                        <a:t> y </a:t>
                      </a:r>
                      <a:r>
                        <a:rPr lang="ca-ES" sz="1200" b="1" i="0" dirty="0" err="1">
                          <a:solidFill>
                            <a:srgbClr val="000000"/>
                          </a:solidFill>
                          <a:effectLst/>
                          <a:latin typeface="Gill Sans MT"/>
                        </a:rPr>
                        <a:t>renovación</a:t>
                      </a:r>
                      <a:endParaRPr lang="ca-ES" sz="1200" b="0" i="0" dirty="0" err="1">
                        <a:solidFill>
                          <a:srgbClr val="000000"/>
                        </a:solidFill>
                        <a:effectLst/>
                        <a:latin typeface="Gill Sans MT"/>
                      </a:endParaRPr>
                    </a:p>
                    <a:p>
                      <a:pPr marL="171450" lvl="0" indent="-171450" algn="l">
                        <a:buFont typeface="Calibri"/>
                        <a:buChar char="-"/>
                      </a:pPr>
                      <a:endParaRPr lang="ca-ES" sz="1200" b="1" i="0" dirty="0">
                        <a:solidFill>
                          <a:srgbClr val="000000"/>
                        </a:solidFill>
                        <a:effectLst/>
                        <a:latin typeface="Gill Sans MT"/>
                      </a:endParaRPr>
                    </a:p>
                    <a:p>
                      <a:pPr marL="171450" lvl="0" indent="-171450" algn="l">
                        <a:buFont typeface="Calibri"/>
                        <a:buChar char="-"/>
                      </a:pPr>
                      <a:endParaRPr lang="ca-ES" sz="1200" b="1" i="0" dirty="0">
                        <a:solidFill>
                          <a:srgbClr val="000000"/>
                        </a:solidFill>
                        <a:effectLst/>
                        <a:latin typeface="Gill Sans MT"/>
                      </a:endParaRPr>
                    </a:p>
                    <a:p>
                      <a:pPr marL="171450" indent="-171450" algn="just" fontAlgn="base">
                        <a:buFont typeface="Calibri"/>
                        <a:buChar char="-"/>
                      </a:pPr>
                      <a:r>
                        <a:rPr lang="ca-ES" sz="1200" b="1" i="0" dirty="0" err="1">
                          <a:solidFill>
                            <a:srgbClr val="000000"/>
                          </a:solidFill>
                          <a:effectLst/>
                          <a:latin typeface="Gill Sans MT"/>
                        </a:rPr>
                        <a:t>Antecedentes</a:t>
                      </a:r>
                      <a:r>
                        <a:rPr lang="ca-ES" sz="1200" b="1" i="0" dirty="0">
                          <a:solidFill>
                            <a:srgbClr val="000000"/>
                          </a:solidFill>
                          <a:effectLst/>
                          <a:latin typeface="Gill Sans MT"/>
                        </a:rPr>
                        <a:t> </a:t>
                      </a:r>
                      <a:r>
                        <a:rPr lang="ca-ES" sz="1200" b="1" i="0" dirty="0" err="1">
                          <a:solidFill>
                            <a:srgbClr val="000000"/>
                          </a:solidFill>
                          <a:effectLst/>
                          <a:latin typeface="Gill Sans MT"/>
                        </a:rPr>
                        <a:t>penales</a:t>
                      </a:r>
                      <a:endParaRPr lang="ca-ES" sz="1200" b="0" i="0" dirty="0" err="1">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ca-ES" sz="1200" b="1" i="0" dirty="0">
                          <a:solidFill>
                            <a:srgbClr val="000000"/>
                          </a:solidFill>
                          <a:effectLst/>
                          <a:latin typeface="Gill Sans MT"/>
                        </a:rPr>
                        <a:t>-85$</a:t>
                      </a:r>
                      <a:endParaRPr lang="ca-ES" sz="1200" b="0" i="0">
                        <a:solidFill>
                          <a:srgbClr val="000000"/>
                        </a:solidFill>
                        <a:effectLst/>
                        <a:latin typeface="Gill Sans MT"/>
                      </a:endParaRPr>
                    </a:p>
                    <a:p>
                      <a:pPr lvl="0" algn="just">
                        <a:buNone/>
                      </a:pPr>
                      <a:endParaRPr lang="ca-ES" sz="1200" b="1" i="0" dirty="0">
                        <a:solidFill>
                          <a:srgbClr val="000000"/>
                        </a:solidFill>
                        <a:effectLst/>
                        <a:latin typeface="Gill Sans MT"/>
                      </a:endParaRPr>
                    </a:p>
                    <a:p>
                      <a:pPr lvl="0" algn="just">
                        <a:buNone/>
                      </a:pPr>
                      <a:endParaRPr lang="ca-ES" sz="1200" b="1" i="0" dirty="0">
                        <a:solidFill>
                          <a:srgbClr val="000000"/>
                        </a:solidFill>
                        <a:effectLst/>
                        <a:latin typeface="Gill Sans MT"/>
                      </a:endParaRPr>
                    </a:p>
                    <a:p>
                      <a:pPr algn="just" fontAlgn="base"/>
                      <a:r>
                        <a:rPr lang="ca-ES" sz="1200" b="1" i="0" dirty="0">
                          <a:solidFill>
                            <a:srgbClr val="000000"/>
                          </a:solidFill>
                          <a:effectLst/>
                          <a:latin typeface="Gill Sans MT"/>
                        </a:rPr>
                        <a:t>-50$</a:t>
                      </a:r>
                      <a:endParaRPr lang="ca-ES" sz="1200" b="0" i="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ca-ES" sz="1200" b="1" i="0" err="1">
                          <a:solidFill>
                            <a:srgbClr val="000000"/>
                          </a:solidFill>
                          <a:effectLst/>
                          <a:latin typeface="Gill Sans MT"/>
                        </a:rPr>
                        <a:t>Enlace</a:t>
                      </a:r>
                      <a:r>
                        <a:rPr lang="ca-ES" sz="1200" b="1" i="0" dirty="0">
                          <a:solidFill>
                            <a:srgbClr val="000000"/>
                          </a:solidFill>
                          <a:effectLst/>
                          <a:latin typeface="Gill Sans MT"/>
                        </a:rPr>
                        <a:t> cita </a:t>
                      </a:r>
                      <a:r>
                        <a:rPr lang="ca-ES" sz="1200" b="1" i="0" err="1">
                          <a:solidFill>
                            <a:srgbClr val="000000"/>
                          </a:solidFill>
                          <a:effectLst/>
                          <a:latin typeface="Gill Sans MT"/>
                        </a:rPr>
                        <a:t>previa</a:t>
                      </a:r>
                      <a:r>
                        <a:rPr lang="ca-ES" sz="1200" b="1" i="0" dirty="0">
                          <a:solidFill>
                            <a:srgbClr val="000000"/>
                          </a:solidFill>
                          <a:effectLst/>
                          <a:latin typeface="Gill Sans MT"/>
                        </a:rPr>
                        <a:t>:</a:t>
                      </a:r>
                      <a:endParaRPr lang="ca-ES" sz="1200" b="0" i="0">
                        <a:solidFill>
                          <a:srgbClr val="000000"/>
                        </a:solidFill>
                        <a:effectLst/>
                        <a:latin typeface="Gill Sans MT"/>
                      </a:endParaRPr>
                    </a:p>
                    <a:p>
                      <a:pPr algn="just" fontAlgn="base"/>
                      <a:r>
                        <a:rPr lang="ca-ES" sz="1200" b="0" i="0" u="sng" strike="noStrike" dirty="0">
                          <a:solidFill>
                            <a:srgbClr val="000000"/>
                          </a:solidFill>
                          <a:effectLst/>
                          <a:latin typeface="Gill Sans MT"/>
                          <a:hlinkClick r:id="rId5"/>
                        </a:rPr>
                        <a:t>https://portalmre.rree.gob.bo/AtencionCitas/CitaPrevia.aspx?c=91&amp;t=1</a:t>
                      </a:r>
                      <a:endParaRPr lang="ca-ES" sz="1200" b="0" i="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auto"/>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636099934"/>
                  </a:ext>
                </a:extLst>
              </a:tr>
              <a:tr h="1609725">
                <a:tc gridSpan="6">
                  <a:txBody>
                    <a:bodyPr/>
                    <a:lstStyle/>
                    <a:p>
                      <a:pPr algn="just" fontAlgn="base"/>
                      <a:r>
                        <a:rPr lang="es-ES" sz="1200" b="1" i="0" dirty="0">
                          <a:solidFill>
                            <a:srgbClr val="000000"/>
                          </a:solidFill>
                          <a:effectLst/>
                          <a:latin typeface="Gill Sans MT"/>
                        </a:rPr>
                        <a:t>REQUISITOS:  </a:t>
                      </a:r>
                      <a:endParaRPr lang="es-ES" sz="1200" b="0" i="0">
                        <a:solidFill>
                          <a:srgbClr val="000000"/>
                        </a:solidFill>
                        <a:effectLst/>
                        <a:latin typeface="Gill Sans MT"/>
                      </a:endParaRPr>
                    </a:p>
                    <a:p>
                      <a:pPr marL="342900" lvl="0" indent="-342900" algn="just" fontAlgn="base">
                        <a:buFont typeface="Arial" panose="020B0604020202020204" pitchFamily="34" charset="0"/>
                        <a:buChar char="•"/>
                      </a:pPr>
                      <a:r>
                        <a:rPr lang="es-ES" sz="1200" b="1" i="0" u="sng" dirty="0">
                          <a:solidFill>
                            <a:srgbClr val="000000"/>
                          </a:solidFill>
                          <a:effectLst/>
                          <a:latin typeface="Gill Sans MT"/>
                        </a:rPr>
                        <a:t>PASAPORTE</a:t>
                      </a:r>
                      <a:r>
                        <a:rPr lang="es-ES" sz="1200" b="1"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6"/>
                        </a:rPr>
                        <a:t>Pasaportes – Consulado General de Bolivia en España, Barcelona (cancilleria.gob.bo)</a:t>
                      </a:r>
                      <a:endParaRPr lang="es-ES" sz="1200" b="0" i="0">
                        <a:solidFill>
                          <a:srgbClr val="000000"/>
                        </a:solidFill>
                        <a:effectLst/>
                        <a:latin typeface="Gill Sans MT"/>
                      </a:endParaRPr>
                    </a:p>
                    <a:p>
                      <a:pPr algn="just" fontAlgn="base"/>
                      <a:r>
                        <a:rPr lang="es-ES" sz="1200" b="0" i="0" u="none" strike="noStrike" dirty="0">
                          <a:solidFill>
                            <a:srgbClr val="000000"/>
                          </a:solidFill>
                          <a:effectLst/>
                          <a:latin typeface="Gill Sans MT"/>
                        </a:rPr>
                        <a:t>Trámite presencial con </a:t>
                      </a:r>
                      <a:r>
                        <a:rPr lang="es-ES" sz="1200" b="1" i="0" u="none" strike="noStrike" dirty="0">
                          <a:solidFill>
                            <a:srgbClr val="000000"/>
                          </a:solidFill>
                          <a:effectLst/>
                          <a:latin typeface="Gill Sans MT"/>
                        </a:rPr>
                        <a:t>CITA PREVIA</a:t>
                      </a:r>
                      <a:r>
                        <a:rPr lang="es-ES" sz="1200" b="0" i="0" u="none" strike="noStrike" dirty="0">
                          <a:solidFill>
                            <a:srgbClr val="000000"/>
                          </a:solidFill>
                          <a:effectLst/>
                          <a:latin typeface="Gill Sans MT"/>
                        </a:rPr>
                        <a:t>. </a:t>
                      </a:r>
                      <a:endParaRPr lang="es-ES" sz="1200" b="0" i="0">
                        <a:solidFill>
                          <a:srgbClr val="000000"/>
                        </a:solidFill>
                        <a:effectLst/>
                        <a:latin typeface="Gill Sans MT"/>
                      </a:endParaRPr>
                    </a:p>
                    <a:p>
                      <a:pPr marL="342900" lvl="0" indent="-342900" algn="just" fontAlgn="base">
                        <a:buFont typeface="Arial" panose="020B0604020202020204" pitchFamily="34" charset="0"/>
                        <a:buChar char="•"/>
                      </a:pPr>
                      <a:r>
                        <a:rPr lang="es-ES" sz="1200" b="1" i="0" u="sng" dirty="0">
                          <a:solidFill>
                            <a:srgbClr val="000000"/>
                          </a:solidFill>
                          <a:effectLst/>
                          <a:latin typeface="Gill Sans MT"/>
                        </a:rPr>
                        <a:t>Nuevo pasaporte (menores de 18 años):</a:t>
                      </a:r>
                      <a:endParaRPr lang="es-ES" sz="1200" b="0" i="0">
                        <a:solidFill>
                          <a:srgbClr val="000000"/>
                        </a:solidFill>
                        <a:effectLst/>
                        <a:latin typeface="Gill Sans MT"/>
                      </a:endParaRPr>
                    </a:p>
                    <a:p>
                      <a:pPr marL="342900" lvl="0" indent="-342900" algn="just" fontAlgn="base">
                        <a:buFont typeface="Arial" panose="020B0604020202020204" pitchFamily="34" charset="0"/>
                        <a:buChar char="•"/>
                      </a:pPr>
                      <a:r>
                        <a:rPr lang="es-ES" sz="1200" b="0" i="0" u="sng" dirty="0">
                          <a:solidFill>
                            <a:srgbClr val="000000"/>
                          </a:solidFill>
                          <a:effectLst/>
                          <a:latin typeface="Gill Sans MT"/>
                        </a:rPr>
                        <a:t>Certificado de Nacimiento original</a:t>
                      </a:r>
                      <a:r>
                        <a:rPr lang="es-ES" sz="1200" b="0" i="0" u="none" strike="noStrike" dirty="0">
                          <a:solidFill>
                            <a:srgbClr val="000000"/>
                          </a:solidFill>
                          <a:effectLst/>
                          <a:latin typeface="Gill Sans MT"/>
                        </a:rPr>
                        <a:t> actualizado.</a:t>
                      </a:r>
                      <a:endParaRPr lang="es-ES" sz="1200" b="0" i="0">
                        <a:solidFill>
                          <a:srgbClr val="000000"/>
                        </a:solidFill>
                        <a:effectLst/>
                        <a:latin typeface="Gill Sans MT"/>
                      </a:endParaRPr>
                    </a:p>
                    <a:p>
                      <a:pPr marL="342900" lvl="0" indent="-342900" algn="just" fontAlgn="base">
                        <a:buFont typeface="Arial" panose="020B0604020202020204" pitchFamily="34" charset="0"/>
                        <a:buChar char="•"/>
                      </a:pPr>
                      <a:r>
                        <a:rPr lang="es-ES" sz="1200" b="0" i="0" u="sng" dirty="0">
                          <a:solidFill>
                            <a:srgbClr val="000000"/>
                          </a:solidFill>
                          <a:effectLst/>
                          <a:latin typeface="Gill Sans MT"/>
                        </a:rPr>
                        <a:t>Cédula de identidad o asignación de número de identidad</a:t>
                      </a:r>
                      <a:r>
                        <a:rPr lang="es-ES" sz="1200" b="0" i="0" u="none" strike="noStrike" dirty="0">
                          <a:solidFill>
                            <a:srgbClr val="000000"/>
                          </a:solidFill>
                          <a:effectLst/>
                          <a:latin typeface="Gill Sans MT"/>
                        </a:rPr>
                        <a:t> en original y fotocopia simple.</a:t>
                      </a:r>
                      <a:endParaRPr lang="es-ES" sz="1200" b="0" i="0">
                        <a:solidFill>
                          <a:srgbClr val="000000"/>
                        </a:solidFill>
                        <a:effectLst/>
                        <a:latin typeface="Gill Sans MT"/>
                      </a:endParaRPr>
                    </a:p>
                    <a:p>
                      <a:pPr marL="342900" lvl="0" indent="-342900" algn="just" fontAlgn="base">
                        <a:buFont typeface="Arial" panose="020B0604020202020204" pitchFamily="34" charset="0"/>
                        <a:buChar char="•"/>
                      </a:pPr>
                      <a:r>
                        <a:rPr lang="es-ES" sz="1200" b="0" i="0" u="none" strike="noStrike" dirty="0">
                          <a:solidFill>
                            <a:srgbClr val="000000"/>
                          </a:solidFill>
                          <a:effectLst/>
                          <a:latin typeface="Gill Sans MT"/>
                        </a:rPr>
                        <a:t>Documentos del </a:t>
                      </a:r>
                      <a:r>
                        <a:rPr lang="es-ES" sz="1200" b="0" i="0" u="sng" dirty="0">
                          <a:solidFill>
                            <a:srgbClr val="000000"/>
                          </a:solidFill>
                          <a:effectLst/>
                          <a:latin typeface="Gill Sans MT"/>
                        </a:rPr>
                        <a:t>padre y/o madre </a:t>
                      </a:r>
                      <a:r>
                        <a:rPr lang="es-ES" sz="1200" b="0" i="0" u="none" strike="noStrike" dirty="0">
                          <a:solidFill>
                            <a:srgbClr val="000000"/>
                          </a:solidFill>
                          <a:effectLst/>
                          <a:latin typeface="Gill Sans MT"/>
                        </a:rPr>
                        <a:t>en original y fotocopia:</a:t>
                      </a:r>
                      <a:endParaRPr lang="es-ES" sz="1200" b="0" i="0">
                        <a:solidFill>
                          <a:srgbClr val="000000"/>
                        </a:solidFill>
                        <a:effectLst/>
                        <a:latin typeface="Gill Sans MT"/>
                      </a:endParaRPr>
                    </a:p>
                    <a:p>
                      <a:pPr marL="742950" lvl="1" indent="-285750" algn="just" fontAlgn="base">
                        <a:buFont typeface="Arial" panose="020B0604020202020204" pitchFamily="34" charset="0"/>
                        <a:buChar char="•"/>
                      </a:pPr>
                      <a:r>
                        <a:rPr lang="es-ES" sz="1200" b="0" i="0" u="none" strike="noStrike" dirty="0">
                          <a:solidFill>
                            <a:srgbClr val="000000"/>
                          </a:solidFill>
                          <a:effectLst/>
                          <a:latin typeface="Gill Sans MT"/>
                        </a:rPr>
                        <a:t>Pasaporte o Cédula de Identidad (para bolivianos).</a:t>
                      </a:r>
                      <a:endParaRPr lang="es-ES" sz="1200" b="0" i="0">
                        <a:solidFill>
                          <a:srgbClr val="000000"/>
                        </a:solidFill>
                        <a:effectLst/>
                        <a:latin typeface="Gill Sans MT"/>
                      </a:endParaRPr>
                    </a:p>
                    <a:p>
                      <a:pPr marL="742950" lvl="1" indent="-285750" algn="just" fontAlgn="base">
                        <a:buFont typeface="Arial" panose="020B0604020202020204" pitchFamily="34" charset="0"/>
                        <a:buChar char="•"/>
                      </a:pPr>
                      <a:r>
                        <a:rPr lang="es-ES" sz="1200" b="0" i="0" u="none" strike="noStrike" dirty="0">
                          <a:solidFill>
                            <a:srgbClr val="000000"/>
                          </a:solidFill>
                          <a:effectLst/>
                          <a:latin typeface="Gill Sans MT"/>
                        </a:rPr>
                        <a:t>Cédula de Identidad de extranjero CIE o pasaporte (para extranjeros).</a:t>
                      </a:r>
                      <a:endParaRPr lang="es-ES" sz="1200" b="0" i="0">
                        <a:solidFill>
                          <a:srgbClr val="000000"/>
                        </a:solidFill>
                        <a:effectLst/>
                        <a:latin typeface="Gill Sans MT"/>
                      </a:endParaRPr>
                    </a:p>
                    <a:p>
                      <a:pPr marL="742950" lvl="1" indent="-285750" algn="just" fontAlgn="base">
                        <a:buFont typeface="Arial" panose="020B0604020202020204" pitchFamily="34" charset="0"/>
                        <a:buChar char="•"/>
                      </a:pPr>
                      <a:r>
                        <a:rPr lang="es-ES" sz="1200" b="0" i="0" u="none" strike="noStrike" dirty="0">
                          <a:solidFill>
                            <a:srgbClr val="000000"/>
                          </a:solidFill>
                          <a:effectLst/>
                          <a:latin typeface="Gill Sans MT"/>
                        </a:rPr>
                        <a:t>Los documentos deben ser contrastados con los originales.</a:t>
                      </a:r>
                      <a:endParaRPr lang="es-ES" sz="1200" b="0" i="0">
                        <a:solidFill>
                          <a:srgbClr val="000000"/>
                        </a:solidFill>
                        <a:effectLst/>
                        <a:latin typeface="Gill Sans MT"/>
                      </a:endParaRPr>
                    </a:p>
                    <a:p>
                      <a:pPr marL="342900" lvl="0" indent="-342900" algn="just" fontAlgn="base">
                        <a:buFont typeface="Arial" panose="020B0604020202020204" pitchFamily="34" charset="0"/>
                        <a:buChar char="•"/>
                      </a:pPr>
                      <a:r>
                        <a:rPr lang="es-ES" sz="1200" b="0" i="0" u="sng" dirty="0">
                          <a:solidFill>
                            <a:srgbClr val="000000"/>
                          </a:solidFill>
                          <a:effectLst/>
                          <a:latin typeface="Gill Sans MT"/>
                        </a:rPr>
                        <a:t>Autorización de emisión de pasaporte mediante Declaración Jurada</a:t>
                      </a:r>
                      <a:r>
                        <a:rPr lang="es-ES" sz="1200" b="0" i="0" u="none" strike="noStrike" dirty="0">
                          <a:solidFill>
                            <a:srgbClr val="000000"/>
                          </a:solidFill>
                          <a:effectLst/>
                          <a:latin typeface="Gill Sans MT"/>
                        </a:rPr>
                        <a:t> ante autoridad competente del país receptor o una Oficina Consular de Bolivia si es que uno de los progenitores se encuentra en otro país. (No es necesaria si se tramita con ambos padres).</a:t>
                      </a:r>
                      <a:endParaRPr lang="es-ES" sz="1200" b="0" i="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436902437"/>
                  </a:ext>
                </a:extLst>
              </a:tr>
            </a:tbl>
          </a:graphicData>
        </a:graphic>
      </p:graphicFrame>
      <p:pic>
        <p:nvPicPr>
          <p:cNvPr id="10" name="Imagen 9" descr="Logotipo&#10;&#10;Descripción generada automáticamente">
            <a:extLst>
              <a:ext uri="{FF2B5EF4-FFF2-40B4-BE49-F238E27FC236}">
                <a16:creationId xmlns:a16="http://schemas.microsoft.com/office/drawing/2014/main" id="{8D030A77-7139-9970-FB5B-6D0F37254297}"/>
              </a:ext>
            </a:extLst>
          </p:cNvPr>
          <p:cNvPicPr>
            <a:picLocks noChangeAspect="1"/>
          </p:cNvPicPr>
          <p:nvPr/>
        </p:nvPicPr>
        <p:blipFill>
          <a:blip r:embed="rId7"/>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B834A7C7-3734-4B3E-6908-696A71113553}"/>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171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AF747240-E8DF-44FA-517F-D131D04094BF}"/>
              </a:ext>
            </a:extLst>
          </p:cNvPr>
          <p:cNvGraphicFramePr>
            <a:graphicFrameLocks noGrp="1"/>
          </p:cNvGraphicFramePr>
          <p:nvPr>
            <p:extLst>
              <p:ext uri="{D42A27DB-BD31-4B8C-83A1-F6EECF244321}">
                <p14:modId xmlns:p14="http://schemas.microsoft.com/office/powerpoint/2010/main" val="1823814727"/>
              </p:ext>
            </p:extLst>
          </p:nvPr>
        </p:nvGraphicFramePr>
        <p:xfrm>
          <a:off x="306552" y="2014483"/>
          <a:ext cx="11587772" cy="3337560"/>
        </p:xfrm>
        <a:graphic>
          <a:graphicData uri="http://schemas.openxmlformats.org/drawingml/2006/table">
            <a:tbl>
              <a:tblPr firstRow="1" bandRow="1">
                <a:tableStyleId>{5C22544A-7EE6-4342-B048-85BDC9FD1C3A}</a:tableStyleId>
              </a:tblPr>
              <a:tblGrid>
                <a:gridCol w="11587772">
                  <a:extLst>
                    <a:ext uri="{9D8B030D-6E8A-4147-A177-3AD203B41FA5}">
                      <a16:colId xmlns:a16="http://schemas.microsoft.com/office/drawing/2014/main" val="1617309171"/>
                    </a:ext>
                  </a:extLst>
                </a:gridCol>
              </a:tblGrid>
              <a:tr h="2486353">
                <a:tc>
                  <a:txBody>
                    <a:bodyPr/>
                    <a:lstStyle/>
                    <a:p>
                      <a:pPr algn="just" fontAlgn="auto"/>
                      <a:endParaRPr lang="es-ES" sz="900" b="0" i="0">
                        <a:solidFill>
                          <a:srgbClr val="24292E"/>
                        </a:solidFill>
                        <a:effectLst/>
                        <a:latin typeface="Arial" panose="020B0604020202020204" pitchFamily="34" charset="0"/>
                      </a:endParaRPr>
                    </a:p>
                    <a:p>
                      <a:pPr marL="342900" lvl="0" indent="-342900" algn="just" fontAlgn="base">
                        <a:buFont typeface="Arial" panose="020B0604020202020204" pitchFamily="34" charset="0"/>
                        <a:buChar char="•"/>
                      </a:pPr>
                      <a:r>
                        <a:rPr lang="es-ES" sz="1200" b="1" i="0" u="sng" dirty="0">
                          <a:solidFill>
                            <a:srgbClr val="000000"/>
                          </a:solidFill>
                          <a:effectLst/>
                          <a:latin typeface="Gill Sans MT"/>
                        </a:rPr>
                        <a:t>Nuevo pasaporte (mayores de 18 años): </a:t>
                      </a:r>
                      <a:endParaRPr lang="es-ES" sz="1200" b="1" i="0">
                        <a:solidFill>
                          <a:srgbClr val="FFFFFF"/>
                        </a:solidFill>
                        <a:effectLst/>
                        <a:latin typeface="Gill Sans MT"/>
                      </a:endParaRPr>
                    </a:p>
                    <a:p>
                      <a:pPr marL="342900" lvl="0" indent="-342900" algn="just" fontAlgn="base">
                        <a:buFont typeface="Arial" panose="020B0604020202020204" pitchFamily="34" charset="0"/>
                        <a:buChar char="•"/>
                      </a:pPr>
                      <a:r>
                        <a:rPr lang="es-ES" sz="1200" b="0" i="0" u="sng" dirty="0">
                          <a:solidFill>
                            <a:srgbClr val="000000"/>
                          </a:solidFill>
                          <a:effectLst/>
                          <a:latin typeface="Gill Sans MT"/>
                        </a:rPr>
                        <a:t>Cédula de identidad o asignación de número de identidad</a:t>
                      </a:r>
                      <a:r>
                        <a:rPr lang="es-ES" sz="1200" b="0" i="0" u="none" strike="noStrike" dirty="0">
                          <a:solidFill>
                            <a:srgbClr val="000000"/>
                          </a:solidFill>
                          <a:effectLst/>
                          <a:latin typeface="Gill Sans MT"/>
                        </a:rPr>
                        <a:t> en original y fotocopia simple</a:t>
                      </a:r>
                      <a:endParaRPr lang="es-ES" sz="1200" b="1" i="0">
                        <a:solidFill>
                          <a:srgbClr val="FFFFFF"/>
                        </a:solidFill>
                        <a:effectLst/>
                        <a:latin typeface="Gill Sans MT"/>
                      </a:endParaRPr>
                    </a:p>
                    <a:p>
                      <a:pPr marL="342900" lvl="0" indent="-342900" algn="just" fontAlgn="base">
                        <a:buFont typeface="Arial" panose="020B0604020202020204" pitchFamily="34" charset="0"/>
                        <a:buChar char="•"/>
                      </a:pPr>
                      <a:r>
                        <a:rPr lang="es-ES" sz="1200" b="0" i="0" u="sng" dirty="0">
                          <a:solidFill>
                            <a:srgbClr val="000000"/>
                          </a:solidFill>
                          <a:effectLst/>
                          <a:latin typeface="Gill Sans MT"/>
                        </a:rPr>
                        <a:t>Certificado de nacimiento original</a:t>
                      </a:r>
                      <a:r>
                        <a:rPr lang="es-ES" sz="1200" b="0" i="0" u="none" strike="noStrike" dirty="0">
                          <a:solidFill>
                            <a:srgbClr val="000000"/>
                          </a:solidFill>
                          <a:effectLst/>
                          <a:latin typeface="Gill Sans MT"/>
                        </a:rPr>
                        <a:t> actualizado y fotocopia simple (En caso de ser boliviano por padres).</a:t>
                      </a:r>
                      <a:endParaRPr lang="es-ES" sz="1200" b="1" i="0">
                        <a:solidFill>
                          <a:srgbClr val="FFFFFF"/>
                        </a:solidFill>
                        <a:effectLst/>
                        <a:latin typeface="Gill Sans MT"/>
                      </a:endParaRPr>
                    </a:p>
                    <a:p>
                      <a:pPr marL="342900" lvl="0" indent="-342900" algn="just">
                        <a:buFont typeface="Arial" panose="020B0604020202020204" pitchFamily="34" charset="0"/>
                        <a:buChar char="•"/>
                      </a:pPr>
                      <a:endParaRPr lang="es-ES" sz="1200" b="0" i="0" u="none" strike="noStrike" dirty="0">
                        <a:solidFill>
                          <a:srgbClr val="000000"/>
                        </a:solidFill>
                        <a:effectLst/>
                        <a:latin typeface="Gill Sans MT"/>
                      </a:endParaRPr>
                    </a:p>
                    <a:p>
                      <a:pPr marL="342900" lvl="0" indent="-342900" algn="just" fontAlgn="base">
                        <a:buFont typeface="Arial" panose="020B0604020202020204" pitchFamily="34" charset="0"/>
                        <a:buChar char="•"/>
                      </a:pPr>
                      <a:r>
                        <a:rPr lang="es-ES" sz="1200" b="1" i="0" u="sng" dirty="0">
                          <a:solidFill>
                            <a:srgbClr val="000000"/>
                          </a:solidFill>
                          <a:effectLst/>
                          <a:latin typeface="Gill Sans MT"/>
                        </a:rPr>
                        <a:t>Emisión de pasaporte por pérdida o robo:</a:t>
                      </a:r>
                      <a:endParaRPr lang="es-ES" sz="1200" b="1" i="0">
                        <a:solidFill>
                          <a:srgbClr val="FFFFFF"/>
                        </a:solidFill>
                        <a:effectLst/>
                        <a:latin typeface="Gill Sans MT"/>
                      </a:endParaRPr>
                    </a:p>
                    <a:p>
                      <a:pPr marL="342900" lvl="0" indent="-342900" algn="just" fontAlgn="base">
                        <a:buFont typeface="Arial" panose="020B0604020202020204" pitchFamily="34" charset="0"/>
                        <a:buChar char="•"/>
                      </a:pPr>
                      <a:r>
                        <a:rPr lang="es-ES" sz="1200" b="0" i="0" u="sng" dirty="0">
                          <a:solidFill>
                            <a:srgbClr val="000000"/>
                          </a:solidFill>
                          <a:effectLst/>
                          <a:latin typeface="Gill Sans MT"/>
                        </a:rPr>
                        <a:t>Cédula de identidad, asignación de número de identidad o Certificado de nacimiento</a:t>
                      </a:r>
                      <a:r>
                        <a:rPr lang="es-ES" sz="1200" b="0" i="0" u="none" strike="noStrike" dirty="0">
                          <a:solidFill>
                            <a:srgbClr val="000000"/>
                          </a:solidFill>
                          <a:effectLst/>
                          <a:latin typeface="Gill Sans MT"/>
                        </a:rPr>
                        <a:t> original actualizado y fotocopia simple.</a:t>
                      </a:r>
                      <a:endParaRPr lang="es-ES" sz="1200" b="1" i="0">
                        <a:solidFill>
                          <a:srgbClr val="FFFFFF"/>
                        </a:solidFill>
                        <a:effectLst/>
                        <a:latin typeface="Gill Sans MT"/>
                      </a:endParaRPr>
                    </a:p>
                    <a:p>
                      <a:pPr marL="342900" lvl="0" indent="-342900" algn="just" fontAlgn="base">
                        <a:buFont typeface="Arial" panose="020B0604020202020204" pitchFamily="34" charset="0"/>
                        <a:buChar char="•"/>
                      </a:pPr>
                      <a:r>
                        <a:rPr lang="es-ES" sz="1200" b="0" i="0" u="sng" dirty="0">
                          <a:solidFill>
                            <a:srgbClr val="000000"/>
                          </a:solidFill>
                          <a:effectLst/>
                          <a:latin typeface="Gill Sans MT"/>
                        </a:rPr>
                        <a:t>Denuncia</a:t>
                      </a:r>
                      <a:r>
                        <a:rPr lang="es-ES" sz="1200" b="0" i="0" u="none" strike="noStrike" dirty="0">
                          <a:solidFill>
                            <a:srgbClr val="000000"/>
                          </a:solidFill>
                          <a:effectLst/>
                          <a:latin typeface="Gill Sans MT"/>
                        </a:rPr>
                        <a:t> de pérdida o robo del pasaporte ante las autoridades competentes del país receptor. (Puede realizar una Declaración Jurada en la Oficina Consular).</a:t>
                      </a:r>
                      <a:endParaRPr lang="es-ES" sz="1200" b="1" i="0">
                        <a:solidFill>
                          <a:srgbClr val="FFFFFF"/>
                        </a:solidFill>
                        <a:effectLst/>
                        <a:latin typeface="Gill Sans MT"/>
                      </a:endParaRPr>
                    </a:p>
                    <a:p>
                      <a:pPr marL="342900" lvl="0" indent="-342900" algn="just">
                        <a:buFont typeface="Arial" panose="020B0604020202020204" pitchFamily="34" charset="0"/>
                        <a:buChar char="•"/>
                      </a:pPr>
                      <a:endParaRPr lang="es-ES" sz="1200" b="0" i="0" u="none" strike="noStrike" dirty="0">
                        <a:solidFill>
                          <a:srgbClr val="000000"/>
                        </a:solidFill>
                        <a:effectLst/>
                        <a:latin typeface="Gill Sans MT"/>
                      </a:endParaRPr>
                    </a:p>
                    <a:p>
                      <a:pPr marL="342900" lvl="0" indent="-342900" algn="just" fontAlgn="base">
                        <a:buFont typeface="Arial" panose="020B0604020202020204" pitchFamily="34" charset="0"/>
                        <a:buChar char="•"/>
                      </a:pPr>
                      <a:r>
                        <a:rPr lang="es-ES" sz="1200" b="1" i="0" u="sng" dirty="0">
                          <a:solidFill>
                            <a:srgbClr val="000000"/>
                          </a:solidFill>
                          <a:effectLst/>
                          <a:latin typeface="Gill Sans MT"/>
                        </a:rPr>
                        <a:t>Renovación de pasaporte:</a:t>
                      </a:r>
                      <a:endParaRPr lang="es-ES" sz="1200" b="1" i="0">
                        <a:solidFill>
                          <a:srgbClr val="FFFFFF"/>
                        </a:solidFill>
                        <a:effectLst/>
                        <a:latin typeface="Gill Sans MT"/>
                      </a:endParaRPr>
                    </a:p>
                    <a:p>
                      <a:pPr marL="342900" lvl="0" indent="-342900" algn="just" fontAlgn="base">
                        <a:buFont typeface="Arial" panose="020B0604020202020204" pitchFamily="34" charset="0"/>
                        <a:buChar char="•"/>
                      </a:pPr>
                      <a:r>
                        <a:rPr lang="es-ES" sz="1200" b="0" i="0" u="sng" dirty="0">
                          <a:solidFill>
                            <a:srgbClr val="000000"/>
                          </a:solidFill>
                          <a:effectLst/>
                          <a:latin typeface="Gill Sans MT"/>
                        </a:rPr>
                        <a:t>Cédula de identidad, asignación de número de identidad o Certificado de nacimiento</a:t>
                      </a:r>
                      <a:r>
                        <a:rPr lang="es-ES" sz="1200" b="0" i="0" u="none" strike="noStrike" dirty="0">
                          <a:solidFill>
                            <a:srgbClr val="000000"/>
                          </a:solidFill>
                          <a:effectLst/>
                          <a:latin typeface="Gill Sans MT"/>
                        </a:rPr>
                        <a:t> original actualizado y fotocopia simple.</a:t>
                      </a:r>
                      <a:endParaRPr lang="es-ES" sz="1200" b="1" i="0">
                        <a:solidFill>
                          <a:srgbClr val="FFFFFF"/>
                        </a:solidFill>
                        <a:effectLst/>
                        <a:latin typeface="Gill Sans MT"/>
                      </a:endParaRPr>
                    </a:p>
                    <a:p>
                      <a:pPr marL="342900" lvl="0" indent="-342900" algn="just" fontAlgn="base">
                        <a:buFont typeface="Arial" panose="020B0604020202020204" pitchFamily="34" charset="0"/>
                        <a:buChar char="•"/>
                      </a:pPr>
                      <a:r>
                        <a:rPr lang="es-ES" sz="1200" b="0" i="0" u="sng" dirty="0">
                          <a:solidFill>
                            <a:srgbClr val="000000"/>
                          </a:solidFill>
                          <a:effectLst/>
                          <a:latin typeface="Gill Sans MT"/>
                        </a:rPr>
                        <a:t>Pasaporte</a:t>
                      </a:r>
                      <a:r>
                        <a:rPr lang="es-ES" sz="1200" b="0" i="0" u="none" strike="noStrike" dirty="0">
                          <a:solidFill>
                            <a:srgbClr val="000000"/>
                          </a:solidFill>
                          <a:effectLst/>
                          <a:latin typeface="Gill Sans MT"/>
                        </a:rPr>
                        <a:t> expirado o por expirarse en los próximos </a:t>
                      </a:r>
                      <a:r>
                        <a:rPr lang="es-ES" sz="1200" b="0" i="0" u="sng" dirty="0">
                          <a:solidFill>
                            <a:srgbClr val="000000"/>
                          </a:solidFill>
                          <a:effectLst/>
                          <a:latin typeface="Gill Sans MT"/>
                        </a:rPr>
                        <a:t>6 meses</a:t>
                      </a:r>
                      <a:r>
                        <a:rPr lang="es-ES" sz="1200" b="0" i="0" u="none" strike="noStrike" dirty="0">
                          <a:solidFill>
                            <a:srgbClr val="000000"/>
                          </a:solidFill>
                          <a:effectLst/>
                          <a:latin typeface="Gill Sans MT"/>
                        </a:rPr>
                        <a:t>, dañado o con las hojas agotadas.</a:t>
                      </a:r>
                      <a:endParaRPr lang="es-ES" sz="1200" b="1" i="0">
                        <a:solidFill>
                          <a:srgbClr val="FFFFFF"/>
                        </a:solidFill>
                        <a:effectLst/>
                        <a:latin typeface="Gill Sans MT"/>
                      </a:endParaRPr>
                    </a:p>
                    <a:p>
                      <a:pPr marL="342900" lvl="0" indent="-342900" algn="just" fontAlgn="base">
                        <a:buFont typeface="Arial" panose="020B0604020202020204" pitchFamily="34" charset="0"/>
                        <a:buChar char="•"/>
                      </a:pPr>
                      <a:r>
                        <a:rPr lang="es-ES" sz="1200" b="0" i="0" u="sng" dirty="0">
                          <a:solidFill>
                            <a:srgbClr val="000000"/>
                          </a:solidFill>
                          <a:effectLst/>
                          <a:latin typeface="Gill Sans MT"/>
                        </a:rPr>
                        <a:t>Carta de solicitud</a:t>
                      </a:r>
                      <a:r>
                        <a:rPr lang="es-ES" sz="1200" b="0" i="0" u="none" strike="noStrike" dirty="0">
                          <a:solidFill>
                            <a:srgbClr val="000000"/>
                          </a:solidFill>
                          <a:effectLst/>
                          <a:latin typeface="Gill Sans MT"/>
                        </a:rPr>
                        <a:t> a la Autoridad Consular explicando la necesidad de la renovación del pasaporte.</a:t>
                      </a:r>
                      <a:endParaRPr lang="es-ES" sz="1200" b="1" i="0">
                        <a:solidFill>
                          <a:srgbClr val="FFFFFF"/>
                        </a:solidFill>
                        <a:effectLst/>
                        <a:latin typeface="Gill Sans MT"/>
                      </a:endParaRPr>
                    </a:p>
                    <a:p>
                      <a:pPr marL="342900" lvl="0" indent="-342900" algn="just">
                        <a:buFont typeface="Arial" panose="020B0604020202020204" pitchFamily="34" charset="0"/>
                        <a:buChar char="•"/>
                      </a:pPr>
                      <a:endParaRPr lang="es-ES" sz="1200" b="0" i="0" u="none" strike="noStrike" dirty="0">
                        <a:solidFill>
                          <a:srgbClr val="000000"/>
                        </a:solidFill>
                        <a:effectLst/>
                        <a:latin typeface="Gill Sans MT"/>
                      </a:endParaRPr>
                    </a:p>
                    <a:p>
                      <a:pPr marL="0" lvl="0" indent="0" algn="just" fontAlgn="base">
                        <a:buNone/>
                      </a:pPr>
                      <a:r>
                        <a:rPr lang="es-ES" sz="1200" b="1" i="0" u="sng" dirty="0">
                          <a:solidFill>
                            <a:srgbClr val="000000"/>
                          </a:solidFill>
                          <a:effectLst/>
                          <a:latin typeface="Gill Sans MT"/>
                        </a:rPr>
                        <a:t>ANTECEDENTES PENALES</a:t>
                      </a:r>
                      <a:r>
                        <a:rPr lang="es-ES" sz="1200" b="1"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2"/>
                        </a:rPr>
                        <a:t>Otros trámites – Consulado General de Bolivia en España, Barcelona (cancilleria.gob.bo)</a:t>
                      </a:r>
                      <a:endParaRPr lang="es-ES" sz="1200" b="1" i="0">
                        <a:solidFill>
                          <a:srgbClr val="FFFFFF"/>
                        </a:solidFill>
                        <a:effectLst/>
                        <a:latin typeface="Gill Sans MT"/>
                      </a:endParaRPr>
                    </a:p>
                    <a:p>
                      <a:pPr marL="0" lvl="0" indent="0" algn="just">
                        <a:buNone/>
                      </a:pPr>
                      <a:r>
                        <a:rPr lang="es-ES" sz="1200" b="0" i="0" u="none" strike="noStrike" dirty="0">
                          <a:solidFill>
                            <a:srgbClr val="000000"/>
                          </a:solidFill>
                          <a:effectLst/>
                          <a:latin typeface="Gill Sans MT"/>
                        </a:rPr>
                        <a:t>Trámite presencial con </a:t>
                      </a:r>
                      <a:r>
                        <a:rPr lang="es-ES" sz="1200" b="1" i="0" u="none" strike="noStrike" dirty="0">
                          <a:solidFill>
                            <a:srgbClr val="000000"/>
                          </a:solidFill>
                          <a:effectLst/>
                          <a:latin typeface="Gill Sans MT"/>
                        </a:rPr>
                        <a:t>CITA PREVIA</a:t>
                      </a:r>
                      <a:r>
                        <a:rPr lang="es-ES" sz="1200" b="0" i="0" u="none" strike="noStrike" dirty="0">
                          <a:solidFill>
                            <a:srgbClr val="000000"/>
                          </a:solidFill>
                          <a:effectLst/>
                          <a:latin typeface="Gill Sans MT"/>
                        </a:rPr>
                        <a:t>. Tiempo estimado del trámite 48 horas.</a:t>
                      </a:r>
                      <a:endParaRPr lang="es-ES" sz="1200" b="1" i="0">
                        <a:solidFill>
                          <a:srgbClr val="FFFFFF"/>
                        </a:solidFill>
                        <a:effectLst/>
                        <a:latin typeface="Gill Sans MT"/>
                      </a:endParaRPr>
                    </a:p>
                    <a:p>
                      <a:pPr marL="0" lvl="0" indent="0" algn="just">
                        <a:buNone/>
                      </a:pPr>
                      <a:endParaRPr lang="es-ES" sz="1200" b="0" i="0" u="none" strike="noStrike" dirty="0">
                        <a:solidFill>
                          <a:srgbClr val="000000"/>
                        </a:solidFill>
                        <a:effectLst/>
                        <a:latin typeface="Gill Sans MT"/>
                      </a:endParaRPr>
                    </a:p>
                    <a:p>
                      <a:pPr marL="342900" lvl="0" indent="-342900" algn="just" fontAlgn="base">
                        <a:buFont typeface="Arial" panose="020B0604020202020204" pitchFamily="34" charset="0"/>
                        <a:buChar char="•"/>
                      </a:pPr>
                      <a:r>
                        <a:rPr lang="es-ES" sz="1200" b="0" i="0" u="sng" dirty="0">
                          <a:solidFill>
                            <a:srgbClr val="000000"/>
                          </a:solidFill>
                          <a:effectLst/>
                          <a:latin typeface="Gill Sans MT"/>
                        </a:rPr>
                        <a:t>Pasaporte o carnet de identidad vigente</a:t>
                      </a:r>
                      <a:r>
                        <a:rPr lang="es-ES" sz="1200" b="0" i="0" u="none" strike="noStrike" dirty="0">
                          <a:solidFill>
                            <a:srgbClr val="000000"/>
                          </a:solidFill>
                          <a:effectLst/>
                          <a:latin typeface="Gill Sans MT"/>
                        </a:rPr>
                        <a:t> del ciudadano boliviano o </a:t>
                      </a:r>
                      <a:r>
                        <a:rPr lang="es-ES" sz="1200" b="0" i="0" u="sng" dirty="0">
                          <a:solidFill>
                            <a:srgbClr val="000000"/>
                          </a:solidFill>
                          <a:effectLst/>
                          <a:latin typeface="Gill Sans MT"/>
                        </a:rPr>
                        <a:t>cédula de extranjero</a:t>
                      </a:r>
                      <a:r>
                        <a:rPr lang="es-ES" sz="1200" b="0" i="0" u="none" strike="noStrike" dirty="0">
                          <a:solidFill>
                            <a:srgbClr val="000000"/>
                          </a:solidFill>
                          <a:effectLst/>
                          <a:latin typeface="Gill Sans MT"/>
                        </a:rPr>
                        <a:t> del ciudadano extranjero que residió en Bolivia.</a:t>
                      </a:r>
                      <a:endParaRPr lang="es-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4059742989"/>
                  </a:ext>
                </a:extLst>
              </a:tr>
            </a:tbl>
          </a:graphicData>
        </a:graphic>
      </p:graphicFrame>
      <p:pic>
        <p:nvPicPr>
          <p:cNvPr id="10" name="Imagen 9" descr="Logotipo&#10;&#10;Descripción generada automáticamente">
            <a:extLst>
              <a:ext uri="{FF2B5EF4-FFF2-40B4-BE49-F238E27FC236}">
                <a16:creationId xmlns:a16="http://schemas.microsoft.com/office/drawing/2014/main" id="{F7080718-2271-EFBD-23D7-305569FC6BB1}"/>
              </a:ext>
            </a:extLst>
          </p:cNvPr>
          <p:cNvPicPr>
            <a:picLocks noChangeAspect="1"/>
          </p:cNvPicPr>
          <p:nvPr/>
        </p:nvPicPr>
        <p:blipFill>
          <a:blip r:embed="rId3"/>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1B627CEE-B388-FF63-AC99-17AF55F4A7FC}"/>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1782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C2D425CF-033C-4865-C249-F27676F20737}"/>
              </a:ext>
            </a:extLst>
          </p:cNvPr>
          <p:cNvSpPr/>
          <p:nvPr/>
        </p:nvSpPr>
        <p:spPr>
          <a:xfrm>
            <a:off x="-73575" y="-64732"/>
            <a:ext cx="6173851" cy="6974188"/>
          </a:xfrm>
          <a:prstGeom prst="rect">
            <a:avLst/>
          </a:prstGeom>
          <a:solidFill>
            <a:srgbClr val="CD152A"/>
          </a:solidFill>
          <a:ln>
            <a:solidFill>
              <a:srgbClr val="CD15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CE93BE33-18CD-D757-71E0-A331B52CD498}"/>
              </a:ext>
            </a:extLst>
          </p:cNvPr>
          <p:cNvSpPr/>
          <p:nvPr/>
        </p:nvSpPr>
        <p:spPr>
          <a:xfrm>
            <a:off x="6100866" y="2503"/>
            <a:ext cx="6084204" cy="6850924"/>
          </a:xfrm>
          <a:prstGeom prst="rect">
            <a:avLst/>
          </a:prstGeom>
          <a:noFill/>
          <a:ln w="57150">
            <a:solidFill>
              <a:srgbClr val="CD15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2" name="Imagen 11" descr="Logotipo, nombre de la empresa">
            <a:extLst>
              <a:ext uri="{FF2B5EF4-FFF2-40B4-BE49-F238E27FC236}">
                <a16:creationId xmlns:a16="http://schemas.microsoft.com/office/drawing/2014/main" id="{55A3FB2A-352B-9126-E3D4-241B4B0B427B}"/>
              </a:ext>
            </a:extLst>
          </p:cNvPr>
          <p:cNvPicPr>
            <a:picLocks noChangeAspect="1"/>
          </p:cNvPicPr>
          <p:nvPr/>
        </p:nvPicPr>
        <p:blipFill rotWithShape="1">
          <a:blip r:embed="rId2"/>
          <a:srcRect t="14610" r="-326" b="13961"/>
          <a:stretch/>
        </p:blipFill>
        <p:spPr>
          <a:xfrm>
            <a:off x="10836150" y="5896916"/>
            <a:ext cx="1176982" cy="843424"/>
          </a:xfrm>
          <a:prstGeom prst="rect">
            <a:avLst/>
          </a:prstGeom>
        </p:spPr>
      </p:pic>
      <p:sp>
        <p:nvSpPr>
          <p:cNvPr id="15" name="CuadroTexto 14">
            <a:extLst>
              <a:ext uri="{FF2B5EF4-FFF2-40B4-BE49-F238E27FC236}">
                <a16:creationId xmlns:a16="http://schemas.microsoft.com/office/drawing/2014/main" id="{67E28EFE-368D-1B75-52CF-FA8A30219AD6}"/>
              </a:ext>
            </a:extLst>
          </p:cNvPr>
          <p:cNvSpPr txBox="1"/>
          <p:nvPr/>
        </p:nvSpPr>
        <p:spPr>
          <a:xfrm>
            <a:off x="8115860" y="2952749"/>
            <a:ext cx="2064684" cy="9387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s-ES" sz="5500" b="1" i="1" dirty="0">
                <a:solidFill>
                  <a:srgbClr val="C00000"/>
                </a:solidFill>
                <a:latin typeface="Gill Sans MT"/>
                <a:cs typeface="Calibri"/>
              </a:rPr>
              <a:t>África</a:t>
            </a:r>
            <a:endParaRPr lang="es-ES" dirty="0"/>
          </a:p>
        </p:txBody>
      </p:sp>
      <p:pic>
        <p:nvPicPr>
          <p:cNvPr id="18" name="Imagen 17">
            <a:extLst>
              <a:ext uri="{FF2B5EF4-FFF2-40B4-BE49-F238E27FC236}">
                <a16:creationId xmlns:a16="http://schemas.microsoft.com/office/drawing/2014/main" id="{FAD2720E-D61A-A9EF-F4FA-F749DEA1F817}"/>
              </a:ext>
            </a:extLst>
          </p:cNvPr>
          <p:cNvPicPr>
            <a:picLocks noChangeAspect="1"/>
          </p:cNvPicPr>
          <p:nvPr/>
        </p:nvPicPr>
        <p:blipFill>
          <a:blip r:embed="rId3"/>
          <a:stretch>
            <a:fillRect/>
          </a:stretch>
        </p:blipFill>
        <p:spPr>
          <a:xfrm>
            <a:off x="-2755374" y="-891988"/>
            <a:ext cx="11528306" cy="8630770"/>
          </a:xfrm>
          <a:prstGeom prst="rect">
            <a:avLst/>
          </a:prstGeom>
        </p:spPr>
      </p:pic>
    </p:spTree>
    <p:extLst>
      <p:ext uri="{BB962C8B-B14F-4D97-AF65-F5344CB8AC3E}">
        <p14:creationId xmlns:p14="http://schemas.microsoft.com/office/powerpoint/2010/main" val="41152642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E53EE833-8C17-98C7-F7E9-BE756ADDD572}"/>
              </a:ext>
            </a:extLst>
          </p:cNvPr>
          <p:cNvGraphicFramePr>
            <a:graphicFrameLocks noGrp="1"/>
          </p:cNvGraphicFramePr>
          <p:nvPr>
            <p:extLst>
              <p:ext uri="{D42A27DB-BD31-4B8C-83A1-F6EECF244321}">
                <p14:modId xmlns:p14="http://schemas.microsoft.com/office/powerpoint/2010/main" val="2941639052"/>
              </p:ext>
            </p:extLst>
          </p:nvPr>
        </p:nvGraphicFramePr>
        <p:xfrm>
          <a:off x="332827" y="1646620"/>
          <a:ext cx="11619061" cy="3562350"/>
        </p:xfrm>
        <a:graphic>
          <a:graphicData uri="http://schemas.openxmlformats.org/drawingml/2006/table">
            <a:tbl>
              <a:tblPr firstRow="1" bandRow="1">
                <a:tableStyleId>{5C22544A-7EE6-4342-B048-85BDC9FD1C3A}</a:tableStyleId>
              </a:tblPr>
              <a:tblGrid>
                <a:gridCol w="777327">
                  <a:extLst>
                    <a:ext uri="{9D8B030D-6E8A-4147-A177-3AD203B41FA5}">
                      <a16:colId xmlns:a16="http://schemas.microsoft.com/office/drawing/2014/main" val="4293320370"/>
                    </a:ext>
                  </a:extLst>
                </a:gridCol>
                <a:gridCol w="3098357">
                  <a:extLst>
                    <a:ext uri="{9D8B030D-6E8A-4147-A177-3AD203B41FA5}">
                      <a16:colId xmlns:a16="http://schemas.microsoft.com/office/drawing/2014/main" val="2794431094"/>
                    </a:ext>
                  </a:extLst>
                </a:gridCol>
                <a:gridCol w="1734863">
                  <a:extLst>
                    <a:ext uri="{9D8B030D-6E8A-4147-A177-3AD203B41FA5}">
                      <a16:colId xmlns:a16="http://schemas.microsoft.com/office/drawing/2014/main" val="726734833"/>
                    </a:ext>
                  </a:extLst>
                </a:gridCol>
                <a:gridCol w="1762125">
                  <a:extLst>
                    <a:ext uri="{9D8B030D-6E8A-4147-A177-3AD203B41FA5}">
                      <a16:colId xmlns:a16="http://schemas.microsoft.com/office/drawing/2014/main" val="1088081508"/>
                    </a:ext>
                  </a:extLst>
                </a:gridCol>
                <a:gridCol w="2956033">
                  <a:extLst>
                    <a:ext uri="{9D8B030D-6E8A-4147-A177-3AD203B41FA5}">
                      <a16:colId xmlns:a16="http://schemas.microsoft.com/office/drawing/2014/main" val="166481992"/>
                    </a:ext>
                  </a:extLst>
                </a:gridCol>
                <a:gridCol w="1290356">
                  <a:extLst>
                    <a:ext uri="{9D8B030D-6E8A-4147-A177-3AD203B41FA5}">
                      <a16:colId xmlns:a16="http://schemas.microsoft.com/office/drawing/2014/main" val="4073134805"/>
                    </a:ext>
                  </a:extLst>
                </a:gridCol>
              </a:tblGrid>
              <a:tr h="342900">
                <a:tc>
                  <a:txBody>
                    <a:bodyPr/>
                    <a:lstStyle/>
                    <a:p>
                      <a:pPr algn="ctr" fontAlgn="base"/>
                      <a:r>
                        <a:rPr lang="es-ES" sz="1200" b="1" i="0" dirty="0">
                          <a:solidFill>
                            <a:schemeClr val="bg1"/>
                          </a:solidFill>
                          <a:effectLst/>
                          <a:latin typeface="Gill Sans MT"/>
                        </a:rPr>
                        <a:t>País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Consulado/Embajada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Trámite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 Coste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Observaciones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1808488052"/>
                  </a:ext>
                </a:extLst>
              </a:tr>
              <a:tr h="3219450">
                <a:tc>
                  <a:txBody>
                    <a:bodyPr/>
                    <a:lstStyle/>
                    <a:p>
                      <a:pPr algn="l" fontAlgn="base"/>
                      <a:r>
                        <a:rPr lang="es-ES" sz="1200" b="1" i="0" u="none" dirty="0">
                          <a:solidFill>
                            <a:srgbClr val="000000"/>
                          </a:solidFill>
                          <a:effectLst/>
                          <a:latin typeface="Gill Sans MT"/>
                        </a:rPr>
                        <a:t>Ecuador</a:t>
                      </a:r>
                      <a:endParaRPr lang="es-ES" sz="1200" b="0" i="0" u="none">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b="1" i="0" dirty="0">
                          <a:solidFill>
                            <a:srgbClr val="000000"/>
                          </a:solidFill>
                          <a:effectLst/>
                          <a:latin typeface="Gill Sans MT"/>
                        </a:rPr>
                        <a:t>Consulado General en Barcelona</a:t>
                      </a:r>
                      <a:endParaRPr lang="es-ES" sz="1200" b="0" i="0">
                        <a:solidFill>
                          <a:srgbClr val="000000"/>
                        </a:solidFill>
                        <a:effectLst/>
                        <a:latin typeface="Gill Sans MT"/>
                      </a:endParaRPr>
                    </a:p>
                    <a:p>
                      <a:pPr algn="just" fontAlgn="base"/>
                      <a:r>
                        <a:rPr lang="es-ES" sz="1200" b="0" i="1" u="none" strike="noStrike" dirty="0">
                          <a:solidFill>
                            <a:srgbClr val="000000"/>
                          </a:solidFill>
                          <a:effectLst/>
                          <a:latin typeface="Gill Sans MT"/>
                        </a:rPr>
                        <a:t>C/ Nápoles 187 3º 4ª y 5ª, </a:t>
                      </a:r>
                      <a:endParaRPr lang="es-ES" sz="1200" b="0" i="1" dirty="0">
                        <a:solidFill>
                          <a:srgbClr val="000000"/>
                        </a:solidFill>
                        <a:effectLst/>
                        <a:latin typeface="Gill Sans MT"/>
                      </a:endParaRPr>
                    </a:p>
                    <a:p>
                      <a:pPr algn="just" fontAlgn="base"/>
                      <a:r>
                        <a:rPr lang="es-ES" sz="1200" b="0" i="1" u="none" strike="noStrike" dirty="0">
                          <a:solidFill>
                            <a:srgbClr val="000000"/>
                          </a:solidFill>
                          <a:effectLst/>
                          <a:latin typeface="Gill Sans MT"/>
                        </a:rPr>
                        <a:t>08013, Barcelona.</a:t>
                      </a:r>
                      <a:r>
                        <a:rPr lang="es-ES" sz="1200" b="0" i="1" dirty="0">
                          <a:solidFill>
                            <a:srgbClr val="000000"/>
                          </a:solidFill>
                          <a:effectLst/>
                          <a:latin typeface="Gill Sans MT"/>
                        </a:rPr>
                        <a:t> </a:t>
                      </a:r>
                    </a:p>
                    <a:p>
                      <a:pPr algn="just" fontAlgn="base"/>
                      <a:r>
                        <a:rPr lang="es-ES" sz="1200" b="0" i="1" dirty="0">
                          <a:solidFill>
                            <a:srgbClr val="000000"/>
                          </a:solidFill>
                          <a:effectLst/>
                          <a:latin typeface="Gill Sans MT"/>
                        </a:rPr>
                        <a:t>Teléfono:</a:t>
                      </a:r>
                      <a:r>
                        <a:rPr lang="es-ES" sz="1200" b="0" i="0" dirty="0">
                          <a:solidFill>
                            <a:srgbClr val="000000"/>
                          </a:solidFill>
                          <a:effectLst/>
                          <a:latin typeface="Gill Sans MT"/>
                        </a:rPr>
                        <a:t> </a:t>
                      </a:r>
                      <a:r>
                        <a:rPr lang="es-ES" sz="1200" b="0" i="0" u="none" strike="noStrike" dirty="0">
                          <a:solidFill>
                            <a:srgbClr val="000000"/>
                          </a:solidFill>
                          <a:effectLst/>
                          <a:latin typeface="Gill Sans MT"/>
                        </a:rPr>
                        <a:t>932 462 490</a:t>
                      </a:r>
                      <a:endParaRPr lang="es-ES" sz="1200" b="0" i="0">
                        <a:solidFill>
                          <a:srgbClr val="000000"/>
                        </a:solidFill>
                        <a:effectLst/>
                        <a:latin typeface="Gill Sans MT"/>
                      </a:endParaRPr>
                    </a:p>
                    <a:p>
                      <a:pPr algn="just" fontAlgn="base"/>
                      <a:r>
                        <a:rPr lang="es-ES" sz="1200" b="0" i="1" dirty="0">
                          <a:solidFill>
                            <a:srgbClr val="000000"/>
                          </a:solidFill>
                          <a:effectLst/>
                          <a:latin typeface="Gill Sans MT"/>
                        </a:rPr>
                        <a:t>Emerge:</a:t>
                      </a:r>
                      <a:r>
                        <a:rPr lang="es-ES" sz="1200" b="0" i="0" dirty="0">
                          <a:solidFill>
                            <a:srgbClr val="000000"/>
                          </a:solidFill>
                          <a:effectLst/>
                          <a:latin typeface="Gill Sans MT"/>
                        </a:rPr>
                        <a:t> 691 680 952 </a:t>
                      </a:r>
                    </a:p>
                    <a:p>
                      <a:pPr algn="just" fontAlgn="base"/>
                      <a:r>
                        <a:rPr lang="es-ES" sz="1200" b="0" i="1" dirty="0">
                          <a:solidFill>
                            <a:srgbClr val="000000"/>
                          </a:solidFill>
                          <a:effectLst/>
                          <a:latin typeface="Gill Sans MT"/>
                        </a:rPr>
                        <a:t>E-mail:</a:t>
                      </a:r>
                      <a:r>
                        <a:rPr lang="es-ES" sz="1200" b="0" i="0" dirty="0">
                          <a:solidFill>
                            <a:srgbClr val="000000"/>
                          </a:solidFill>
                          <a:effectLst/>
                          <a:latin typeface="Gill Sans MT"/>
                        </a:rPr>
                        <a:t> </a:t>
                      </a:r>
                      <a:r>
                        <a:rPr lang="es-ES" sz="1200" b="0" i="0" u="sng" strike="noStrike" dirty="0">
                          <a:solidFill>
                            <a:srgbClr val="000000"/>
                          </a:solidFill>
                          <a:effectLst/>
                          <a:latin typeface="Gill Sans MT"/>
                          <a:hlinkClick r:id="rId2"/>
                        </a:rPr>
                        <a:t>cecubar@cancilleria.gob.ec</a:t>
                      </a:r>
                      <a:endParaRPr lang="es-ES" sz="1200" b="0" i="0">
                        <a:solidFill>
                          <a:srgbClr val="000000"/>
                        </a:solidFill>
                        <a:effectLst/>
                        <a:latin typeface="Gill Sans MT"/>
                      </a:endParaRPr>
                    </a:p>
                    <a:p>
                      <a:pPr algn="just" fontAlgn="base"/>
                      <a:r>
                        <a:rPr lang="es-ES" sz="1200" b="0" i="1" dirty="0">
                          <a:solidFill>
                            <a:srgbClr val="000000"/>
                          </a:solidFill>
                          <a:effectLst/>
                          <a:latin typeface="Gill Sans MT"/>
                        </a:rPr>
                        <a:t>Web: </a:t>
                      </a:r>
                    </a:p>
                    <a:p>
                      <a:pPr lvl="0" algn="just">
                        <a:buNone/>
                      </a:pPr>
                      <a:r>
                        <a:rPr lang="es-ES" sz="1200" b="0" i="0" u="sng" strike="noStrike" dirty="0">
                          <a:solidFill>
                            <a:srgbClr val="000000"/>
                          </a:solidFill>
                          <a:effectLst/>
                          <a:latin typeface="Gill Sans MT"/>
                          <a:hlinkClick r:id="rId3"/>
                        </a:rPr>
                        <a:t>Barcelona – MREMH (cancilleria.gob.ec)</a:t>
                      </a:r>
                      <a:endParaRPr lang="es-ES" sz="1200" b="0" i="0">
                        <a:solidFill>
                          <a:srgbClr val="000000"/>
                        </a:solidFill>
                        <a:effectLst/>
                        <a:latin typeface="Gill Sans MT"/>
                      </a:endParaRPr>
                    </a:p>
                    <a:p>
                      <a:pPr algn="just" fontAlgn="base"/>
                      <a:r>
                        <a:rPr lang="es-ES" sz="1200" b="0" i="0" u="none" strike="noStrike" dirty="0">
                          <a:solidFill>
                            <a:srgbClr val="000000"/>
                          </a:solidFill>
                          <a:effectLst/>
                          <a:latin typeface="Gill Sans MT"/>
                        </a:rPr>
                        <a:t>(da errores)</a:t>
                      </a:r>
                      <a:endParaRPr lang="es-ES" sz="1200" b="0" i="0">
                        <a:solidFill>
                          <a:srgbClr val="000000"/>
                        </a:solidFill>
                        <a:effectLst/>
                        <a:latin typeface="Gill Sans MT"/>
                      </a:endParaRPr>
                    </a:p>
                    <a:p>
                      <a:pPr algn="just" fontAlgn="base"/>
                      <a:r>
                        <a:rPr lang="es-ES" sz="1200" b="0" i="0" u="sng" strike="noStrike" dirty="0">
                          <a:solidFill>
                            <a:srgbClr val="000000"/>
                          </a:solidFill>
                          <a:effectLst/>
                          <a:latin typeface="Gill Sans MT"/>
                          <a:hlinkClick r:id="rId4"/>
                        </a:rPr>
                        <a:t>Servicios – CONSULADO GENERAL DEL ECUADOR EN BARCELONA – Reserva en línea – Reservio</a:t>
                      </a:r>
                      <a:endParaRPr lang="es-ES" sz="1200" b="0" i="0">
                        <a:solidFill>
                          <a:srgbClr val="000000"/>
                        </a:solidFill>
                        <a:effectLst/>
                        <a:latin typeface="Gill Sans MT"/>
                      </a:endParaRPr>
                    </a:p>
                    <a:p>
                      <a:pPr lvl="0" algn="just">
                        <a:buNone/>
                      </a:pPr>
                      <a:endParaRPr lang="es-ES" sz="1200" b="0" i="0" u="sng" strike="noStrike" dirty="0">
                        <a:solidFill>
                          <a:srgbClr val="000000"/>
                        </a:solidFill>
                        <a:effectLst/>
                        <a:latin typeface="Gill Sans MT"/>
                      </a:endParaRPr>
                    </a:p>
                    <a:p>
                      <a:pPr algn="just" fontAlgn="base"/>
                      <a:r>
                        <a:rPr lang="es-ES" sz="1200" b="1" i="0" u="none" strike="noStrike" dirty="0">
                          <a:solidFill>
                            <a:srgbClr val="000000"/>
                          </a:solidFill>
                          <a:effectLst/>
                          <a:latin typeface="Gill Sans MT"/>
                        </a:rPr>
                        <a:t>Horarios de atención:</a:t>
                      </a:r>
                      <a:endParaRPr lang="es-ES" sz="1200" b="0" i="0">
                        <a:solidFill>
                          <a:srgbClr val="000000"/>
                        </a:solidFill>
                        <a:effectLst/>
                        <a:latin typeface="Gill Sans MT"/>
                      </a:endParaRPr>
                    </a:p>
                    <a:p>
                      <a:pPr algn="just" fontAlgn="base"/>
                      <a:r>
                        <a:rPr lang="es-ES" sz="1200" b="0" i="0" u="none" strike="noStrike" dirty="0">
                          <a:solidFill>
                            <a:srgbClr val="000000"/>
                          </a:solidFill>
                          <a:effectLst/>
                          <a:latin typeface="Gill Sans MT"/>
                        </a:rPr>
                        <a:t>Lunes a viernes</a:t>
                      </a:r>
                      <a:endParaRPr lang="es-ES" sz="1200" b="0" i="0">
                        <a:solidFill>
                          <a:srgbClr val="000000"/>
                        </a:solidFill>
                        <a:effectLst/>
                        <a:latin typeface="Gill Sans MT"/>
                      </a:endParaRPr>
                    </a:p>
                    <a:p>
                      <a:pPr algn="just" fontAlgn="base"/>
                      <a:r>
                        <a:rPr lang="es-ES" sz="1200" b="0" i="0" u="none" strike="noStrike" dirty="0">
                          <a:solidFill>
                            <a:srgbClr val="000000"/>
                          </a:solidFill>
                          <a:effectLst/>
                          <a:latin typeface="Gill Sans MT"/>
                        </a:rPr>
                        <a:t>8.30 a 14:00.</a:t>
                      </a:r>
                      <a:endParaRPr lang="es-ES" sz="1200" b="0" i="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b="1" i="0" dirty="0">
                          <a:solidFill>
                            <a:srgbClr val="000000"/>
                          </a:solidFill>
                          <a:effectLst/>
                          <a:latin typeface="Gill Sans MT"/>
                        </a:rPr>
                        <a:t>-Renovación Pasaporte</a:t>
                      </a:r>
                      <a:endParaRPr lang="es-ES" sz="1200" b="0" i="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algn="just" fontAlgn="base"/>
                      <a:r>
                        <a:rPr lang="es-ES" sz="1200" b="1" i="0" dirty="0">
                          <a:solidFill>
                            <a:srgbClr val="000000"/>
                          </a:solidFill>
                          <a:effectLst/>
                          <a:latin typeface="Gill Sans MT"/>
                        </a:rPr>
                        <a:t>-Antecedentes penales (*)</a:t>
                      </a:r>
                      <a:endParaRPr lang="es-ES" sz="1200" b="0" i="0">
                        <a:solidFill>
                          <a:srgbClr val="000000"/>
                        </a:solidFill>
                        <a:effectLst/>
                        <a:latin typeface="Gill Sans MT"/>
                      </a:endParaRPr>
                    </a:p>
                    <a:p>
                      <a:pPr algn="l" fontAlgn="base"/>
                      <a:r>
                        <a:rPr lang="es-ES" sz="1200" b="0" i="0" u="none" strike="noStrike" dirty="0">
                          <a:solidFill>
                            <a:srgbClr val="000000"/>
                          </a:solidFill>
                          <a:effectLst/>
                          <a:latin typeface="Gill Sans MT"/>
                        </a:rPr>
                        <a:t>Ofrece sólo el servicio de A</a:t>
                      </a:r>
                      <a:r>
                        <a:rPr lang="es-ES" sz="1200" b="1" i="0" u="none" strike="noStrike" dirty="0">
                          <a:solidFill>
                            <a:srgbClr val="000000"/>
                          </a:solidFill>
                          <a:effectLst/>
                          <a:latin typeface="Gill Sans MT"/>
                        </a:rPr>
                        <a:t>postilla. </a:t>
                      </a:r>
                      <a:endParaRPr lang="es-ES" sz="1200" b="0" i="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b="1" i="0" dirty="0">
                          <a:solidFill>
                            <a:srgbClr val="000000"/>
                          </a:solidFill>
                          <a:effectLst/>
                          <a:latin typeface="Gill Sans MT"/>
                        </a:rPr>
                        <a:t>-90,75€ </a:t>
                      </a:r>
                      <a:r>
                        <a:rPr lang="es-ES" sz="1200" b="0" i="0" dirty="0">
                          <a:solidFill>
                            <a:srgbClr val="000000"/>
                          </a:solidFill>
                          <a:effectLst/>
                          <a:latin typeface="Gill Sans MT"/>
                        </a:rPr>
                        <a:t>(pago solo con tarjeta de débito o crédito española) </a:t>
                      </a:r>
                    </a:p>
                    <a:p>
                      <a:pPr lvl="0" algn="just">
                        <a:buNone/>
                      </a:pPr>
                      <a:endParaRPr lang="es-ES" sz="1200" b="0" i="0" dirty="0">
                        <a:solidFill>
                          <a:srgbClr val="000000"/>
                        </a:solidFill>
                        <a:effectLst/>
                        <a:latin typeface="Gill Sans MT"/>
                      </a:endParaRPr>
                    </a:p>
                    <a:p>
                      <a:pPr lvl="0" algn="just">
                        <a:buNone/>
                      </a:pPr>
                      <a:endParaRPr lang="es-ES" sz="1200" b="0" i="0" dirty="0">
                        <a:solidFill>
                          <a:srgbClr val="000000"/>
                        </a:solidFill>
                        <a:effectLst/>
                        <a:latin typeface="Gill Sans MT"/>
                      </a:endParaRPr>
                    </a:p>
                    <a:p>
                      <a:pPr algn="just" fontAlgn="base"/>
                      <a:r>
                        <a:rPr lang="es-ES" sz="1200" b="1" i="0" dirty="0">
                          <a:solidFill>
                            <a:srgbClr val="000000"/>
                          </a:solidFill>
                          <a:effectLst/>
                          <a:latin typeface="Gill Sans MT"/>
                        </a:rPr>
                        <a:t>-30,75€</a:t>
                      </a:r>
                      <a:endParaRPr lang="es-ES" sz="1200" b="0" i="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b="1" i="0" dirty="0">
                          <a:solidFill>
                            <a:srgbClr val="000000"/>
                          </a:solidFill>
                          <a:effectLst/>
                          <a:latin typeface="Gill Sans MT"/>
                        </a:rPr>
                        <a:t>Enlace cita previa:</a:t>
                      </a:r>
                      <a:endParaRPr lang="es-ES" sz="1200" b="0" i="0">
                        <a:solidFill>
                          <a:srgbClr val="000000"/>
                        </a:solidFill>
                        <a:effectLst/>
                        <a:latin typeface="Gill Sans MT"/>
                      </a:endParaRPr>
                    </a:p>
                    <a:p>
                      <a:pPr algn="just" fontAlgn="base"/>
                      <a:r>
                        <a:rPr lang="es-ES" sz="1200" b="0" i="0" u="sng" strike="noStrike" dirty="0">
                          <a:solidFill>
                            <a:srgbClr val="000000"/>
                          </a:solidFill>
                          <a:effectLst/>
                          <a:latin typeface="Gill Sans MT"/>
                          <a:hlinkClick r:id="rId5"/>
                        </a:rPr>
                        <a:t>CONSULADO GENERAL DEL ECUADOR EN BARCELONA – Reserva en línea – Reservio</a:t>
                      </a:r>
                      <a:endParaRPr lang="es-ES" sz="1200" b="0" i="0">
                        <a:solidFill>
                          <a:srgbClr val="000000"/>
                        </a:solidFill>
                        <a:effectLst/>
                        <a:latin typeface="Gill Sans MT"/>
                      </a:endParaRPr>
                    </a:p>
                    <a:p>
                      <a:pPr algn="l" fontAlgn="base"/>
                      <a:r>
                        <a:rPr lang="es-ES" sz="1200" b="0" i="0" u="none" strike="noStrike" dirty="0">
                          <a:solidFill>
                            <a:srgbClr val="000000"/>
                          </a:solidFill>
                          <a:effectLst/>
                          <a:latin typeface="Gill Sans MT"/>
                        </a:rPr>
                        <a:t>(las citas disponibles salen en el apartado que hay más abajo. "Miembros del personal").</a:t>
                      </a:r>
                      <a:endParaRPr lang="es-ES" sz="1200" b="0" i="0">
                        <a:solidFill>
                          <a:srgbClr val="000000"/>
                        </a:solidFill>
                        <a:effectLst/>
                        <a:latin typeface="Gill Sans MT"/>
                      </a:endParaRPr>
                    </a:p>
                    <a:p>
                      <a:pPr algn="l" fontAlgn="base"/>
                      <a:r>
                        <a:rPr lang="es-ES" sz="1200" b="0" i="0" u="none" strike="noStrike" dirty="0">
                          <a:solidFill>
                            <a:srgbClr val="000000"/>
                          </a:solidFill>
                          <a:effectLst/>
                          <a:latin typeface="Gill Sans MT"/>
                        </a:rPr>
                        <a:t>  </a:t>
                      </a:r>
                      <a:endParaRPr lang="es-ES" sz="1200" b="0" i="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auto"/>
                      <a:endParaRPr lang="es-ES" sz="1200" b="1" i="0" dirty="0">
                        <a:solidFill>
                          <a:srgbClr val="000000"/>
                        </a:solidFill>
                        <a:effectLst/>
                        <a:latin typeface="Century Gothic"/>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4195914927"/>
                  </a:ext>
                </a:extLst>
              </a:tr>
            </a:tbl>
          </a:graphicData>
        </a:graphic>
      </p:graphicFrame>
      <p:pic>
        <p:nvPicPr>
          <p:cNvPr id="10" name="Imagen 9" descr="Logotipo&#10;&#10;Descripción generada automáticamente">
            <a:extLst>
              <a:ext uri="{FF2B5EF4-FFF2-40B4-BE49-F238E27FC236}">
                <a16:creationId xmlns:a16="http://schemas.microsoft.com/office/drawing/2014/main" id="{E9F85401-5940-3985-F32B-6201E105515C}"/>
              </a:ext>
            </a:extLst>
          </p:cNvPr>
          <p:cNvPicPr>
            <a:picLocks noChangeAspect="1"/>
          </p:cNvPicPr>
          <p:nvPr/>
        </p:nvPicPr>
        <p:blipFill>
          <a:blip r:embed="rId6"/>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E84C37EE-7591-FE7C-DC7E-C47364B9864A}"/>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7983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D5C654A9-DEFC-349F-ABC6-E56CDD881A26}"/>
              </a:ext>
            </a:extLst>
          </p:cNvPr>
          <p:cNvGraphicFramePr>
            <a:graphicFrameLocks noGrp="1"/>
          </p:cNvGraphicFramePr>
          <p:nvPr>
            <p:extLst>
              <p:ext uri="{D42A27DB-BD31-4B8C-83A1-F6EECF244321}">
                <p14:modId xmlns:p14="http://schemas.microsoft.com/office/powerpoint/2010/main" val="3064872626"/>
              </p:ext>
            </p:extLst>
          </p:nvPr>
        </p:nvGraphicFramePr>
        <p:xfrm>
          <a:off x="210207" y="1620344"/>
          <a:ext cx="11771039" cy="3535680"/>
        </p:xfrm>
        <a:graphic>
          <a:graphicData uri="http://schemas.openxmlformats.org/drawingml/2006/table">
            <a:tbl>
              <a:tblPr firstRow="1" bandRow="1">
                <a:tableStyleId>{5C22544A-7EE6-4342-B048-85BDC9FD1C3A}</a:tableStyleId>
              </a:tblPr>
              <a:tblGrid>
                <a:gridCol w="11771039">
                  <a:extLst>
                    <a:ext uri="{9D8B030D-6E8A-4147-A177-3AD203B41FA5}">
                      <a16:colId xmlns:a16="http://schemas.microsoft.com/office/drawing/2014/main" val="1434961745"/>
                    </a:ext>
                  </a:extLst>
                </a:gridCol>
              </a:tblGrid>
              <a:tr h="1657350">
                <a:tc>
                  <a:txBody>
                    <a:bodyPr/>
                    <a:lstStyle/>
                    <a:p>
                      <a:pPr algn="just" fontAlgn="base"/>
                      <a:r>
                        <a:rPr lang="ca-ES" sz="1200" b="1" i="0" u="none" strike="noStrike" dirty="0">
                          <a:solidFill>
                            <a:srgbClr val="000000"/>
                          </a:solidFill>
                          <a:effectLst/>
                          <a:latin typeface="Gill Sans MT"/>
                        </a:rPr>
                        <a:t>REQUISITOS:</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1" i="0" u="sng" dirty="0">
                          <a:solidFill>
                            <a:srgbClr val="000000"/>
                          </a:solidFill>
                          <a:effectLst/>
                          <a:latin typeface="Gill Sans MT"/>
                        </a:rPr>
                        <a:t>PASAPORTE</a:t>
                      </a:r>
                      <a:r>
                        <a:rPr lang="ca-ES" sz="1200" b="1" i="0" u="none" strike="noStrike" dirty="0">
                          <a:solidFill>
                            <a:srgbClr val="000000"/>
                          </a:solidFill>
                          <a:effectLst/>
                          <a:latin typeface="Gill Sans MT"/>
                        </a:rPr>
                        <a:t>: </a:t>
                      </a:r>
                      <a:r>
                        <a:rPr lang="ca-ES" sz="1200" b="0" i="0" u="sng" strike="noStrike" dirty="0">
                          <a:solidFill>
                            <a:srgbClr val="000000"/>
                          </a:solidFill>
                          <a:effectLst/>
                          <a:latin typeface="Gill Sans MT"/>
                          <a:hlinkClick r:id="rId2"/>
                        </a:rPr>
                        <a:t>https://consuladogeb.reservio.com/services/fa109207-84aa-4a27-8c81-c777b4685395</a:t>
                      </a:r>
                      <a:endParaRPr lang="ca-ES" sz="1200" b="1" i="0">
                        <a:solidFill>
                          <a:srgbClr val="FFFFFF"/>
                        </a:solidFill>
                        <a:effectLst/>
                        <a:latin typeface="Gill Sans MT"/>
                      </a:endParaRPr>
                    </a:p>
                    <a:p>
                      <a:pPr algn="just" fontAlgn="base"/>
                      <a:r>
                        <a:rPr lang="ca-ES" sz="1200" b="0" i="0" u="none" strike="noStrike" err="1">
                          <a:solidFill>
                            <a:srgbClr val="000000"/>
                          </a:solidFill>
                          <a:effectLst/>
                          <a:latin typeface="Gill Sans MT"/>
                        </a:rPr>
                        <a:t>Trámite</a:t>
                      </a:r>
                      <a:r>
                        <a:rPr lang="ca-ES" sz="1200" b="0" i="0" u="none" strike="noStrike" dirty="0">
                          <a:solidFill>
                            <a:srgbClr val="000000"/>
                          </a:solidFill>
                          <a:effectLst/>
                          <a:latin typeface="Gill Sans MT"/>
                        </a:rPr>
                        <a:t> presencial con </a:t>
                      </a:r>
                      <a:r>
                        <a:rPr lang="ca-ES" sz="1200" b="1" i="0" u="none" strike="noStrike" dirty="0">
                          <a:solidFill>
                            <a:srgbClr val="000000"/>
                          </a:solidFill>
                          <a:effectLst/>
                          <a:latin typeface="Gill Sans MT"/>
                        </a:rPr>
                        <a:t>CITA PREVIA</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algn="just" fontAlgn="base"/>
                      <a:r>
                        <a:rPr lang="ca-ES" sz="1200" b="1" i="0" u="none" strike="noStrike" err="1">
                          <a:solidFill>
                            <a:srgbClr val="000000"/>
                          </a:solidFill>
                          <a:effectLst/>
                          <a:latin typeface="Gill Sans MT"/>
                        </a:rPr>
                        <a:t>Renovación</a:t>
                      </a:r>
                      <a:r>
                        <a:rPr lang="ca-ES" sz="1200" b="1" i="0" u="none" strike="noStrike" dirty="0">
                          <a:solidFill>
                            <a:srgbClr val="000000"/>
                          </a:solidFill>
                          <a:effectLst/>
                          <a:latin typeface="Gill Sans MT"/>
                        </a:rPr>
                        <a:t> de </a:t>
                      </a:r>
                      <a:r>
                        <a:rPr lang="ca-ES" sz="1200" b="1" i="0" u="none" strike="noStrike" err="1">
                          <a:solidFill>
                            <a:srgbClr val="000000"/>
                          </a:solidFill>
                          <a:effectLst/>
                          <a:latin typeface="Gill Sans MT"/>
                        </a:rPr>
                        <a:t>pasaporte</a:t>
                      </a:r>
                      <a:endParaRPr lang="ca-ES" sz="1200" b="1" i="0">
                        <a:solidFill>
                          <a:srgbClr val="FFFFFF"/>
                        </a:solidFill>
                        <a:effectLst/>
                        <a:latin typeface="Gill Sans MT"/>
                      </a:endParaRPr>
                    </a:p>
                    <a:p>
                      <a:pPr algn="just" fontAlgn="base"/>
                      <a:br>
                        <a:rPr lang="ca-ES" sz="1000" b="1" i="0" dirty="0">
                          <a:solidFill>
                            <a:srgbClr val="000000"/>
                          </a:solidFill>
                          <a:effectLst/>
                          <a:latin typeface="Arial"/>
                        </a:rPr>
                      </a:br>
                      <a:endParaRPr lang="ca-ES" sz="1200" b="1" i="0">
                        <a:solidFill>
                          <a:srgbClr val="FFFFFF"/>
                        </a:solidFill>
                        <a:effectLst/>
                        <a:latin typeface="Arial"/>
                      </a:endParaRPr>
                    </a:p>
                    <a:p>
                      <a:pPr algn="l" fontAlgn="base"/>
                      <a:r>
                        <a:rPr lang="ca-ES" sz="1200" b="1" i="0" u="none" strike="noStrike" err="1">
                          <a:solidFill>
                            <a:srgbClr val="000000"/>
                          </a:solidFill>
                          <a:effectLst/>
                          <a:latin typeface="Gill Sans MT"/>
                        </a:rPr>
                        <a:t>Información</a:t>
                      </a:r>
                      <a:r>
                        <a:rPr lang="ca-ES" sz="1200" b="1" i="0" u="none" strike="noStrike" dirty="0">
                          <a:solidFill>
                            <a:srgbClr val="000000"/>
                          </a:solidFill>
                          <a:effectLst/>
                          <a:latin typeface="Gill Sans MT"/>
                        </a:rPr>
                        <a:t> general:</a:t>
                      </a:r>
                      <a:br>
                        <a:rPr lang="ca-ES" sz="1200" b="1" i="0" dirty="0">
                          <a:solidFill>
                            <a:srgbClr val="000000"/>
                          </a:solidFill>
                          <a:effectLst/>
                          <a:latin typeface="Gill Sans MT"/>
                        </a:rPr>
                      </a:b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Tiempo</a:t>
                      </a:r>
                      <a:r>
                        <a:rPr lang="ca-ES" sz="1200" b="0" i="0" u="none" strike="noStrike" dirty="0">
                          <a:solidFill>
                            <a:srgbClr val="000000"/>
                          </a:solidFill>
                          <a:effectLst/>
                          <a:latin typeface="Gill Sans MT"/>
                        </a:rPr>
                        <a:t> de entrega: </a:t>
                      </a:r>
                      <a:r>
                        <a:rPr lang="ca-ES" sz="1200" b="0" i="0" u="sng" dirty="0">
                          <a:solidFill>
                            <a:srgbClr val="000000"/>
                          </a:solidFill>
                          <a:effectLst/>
                          <a:latin typeface="Gill Sans MT"/>
                        </a:rPr>
                        <a:t>60 </a:t>
                      </a:r>
                      <a:r>
                        <a:rPr lang="ca-ES" sz="1200" b="0" i="0" u="sng" err="1">
                          <a:solidFill>
                            <a:srgbClr val="000000"/>
                          </a:solidFill>
                          <a:effectLst/>
                          <a:latin typeface="Gill Sans MT"/>
                        </a:rPr>
                        <a:t>días</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aproximadamente</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sng" err="1">
                          <a:solidFill>
                            <a:srgbClr val="000000"/>
                          </a:solidFill>
                          <a:effectLst/>
                          <a:latin typeface="Gill Sans MT"/>
                        </a:rPr>
                        <a:t>Pasaporte</a:t>
                      </a:r>
                      <a:r>
                        <a:rPr lang="ca-ES" sz="1200" b="0" i="0" u="sng" dirty="0">
                          <a:solidFill>
                            <a:srgbClr val="000000"/>
                          </a:solidFill>
                          <a:effectLst/>
                          <a:latin typeface="Gill Sans MT"/>
                        </a:rPr>
                        <a:t> </a:t>
                      </a:r>
                      <a:r>
                        <a:rPr lang="ca-ES" sz="1200" b="0" i="0" u="sng" err="1">
                          <a:solidFill>
                            <a:srgbClr val="000000"/>
                          </a:solidFill>
                          <a:effectLst/>
                          <a:latin typeface="Gill Sans MT"/>
                        </a:rPr>
                        <a:t>Caducado</a:t>
                      </a:r>
                      <a:r>
                        <a:rPr lang="ca-ES" sz="1200" b="0" i="0" u="sng" dirty="0">
                          <a:solidFill>
                            <a:srgbClr val="000000"/>
                          </a:solidFill>
                          <a:effectLst/>
                          <a:latin typeface="Gill Sans MT"/>
                        </a:rPr>
                        <a:t> Original </a:t>
                      </a:r>
                      <a:r>
                        <a:rPr lang="ca-ES" sz="1200" b="0" i="0" u="none" strike="noStrike" dirty="0">
                          <a:solidFill>
                            <a:srgbClr val="000000"/>
                          </a:solidFill>
                          <a:effectLst/>
                          <a:latin typeface="Gill Sans MT"/>
                        </a:rPr>
                        <a:t>(indispensable).</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dirty="0">
                          <a:solidFill>
                            <a:srgbClr val="000000"/>
                          </a:solidFill>
                          <a:effectLst/>
                          <a:latin typeface="Gill Sans MT"/>
                        </a:rPr>
                        <a:t>Si ha </a:t>
                      </a:r>
                      <a:r>
                        <a:rPr lang="ca-ES" sz="1200" b="0" i="0" u="none" strike="noStrike" dirty="0" err="1">
                          <a:solidFill>
                            <a:srgbClr val="000000"/>
                          </a:solidFill>
                          <a:effectLst/>
                          <a:latin typeface="Gill Sans MT"/>
                        </a:rPr>
                        <a:t>sido</a:t>
                      </a:r>
                      <a:r>
                        <a:rPr lang="ca-ES" sz="1200" b="0" i="0" u="none" strike="noStrike" dirty="0">
                          <a:solidFill>
                            <a:srgbClr val="000000"/>
                          </a:solidFill>
                          <a:effectLst/>
                          <a:latin typeface="Gill Sans MT"/>
                        </a:rPr>
                        <a:t> </a:t>
                      </a:r>
                      <a:r>
                        <a:rPr lang="ca-ES" sz="1200" b="1" i="0" u="none" strike="noStrike" dirty="0" err="1">
                          <a:solidFill>
                            <a:srgbClr val="000000"/>
                          </a:solidFill>
                          <a:effectLst/>
                          <a:latin typeface="Gill Sans MT"/>
                        </a:rPr>
                        <a:t>robado</a:t>
                      </a:r>
                      <a:r>
                        <a:rPr lang="ca-ES" sz="1200" b="1" i="0" u="none" strike="noStrike" dirty="0">
                          <a:solidFill>
                            <a:srgbClr val="000000"/>
                          </a:solidFill>
                          <a:effectLst/>
                          <a:latin typeface="Gill Sans MT"/>
                        </a:rPr>
                        <a:t> o </a:t>
                      </a:r>
                      <a:r>
                        <a:rPr lang="ca-ES" sz="1200" b="1" i="0" u="none" strike="noStrike" dirty="0" err="1">
                          <a:solidFill>
                            <a:srgbClr val="000000"/>
                          </a:solidFill>
                          <a:effectLst/>
                          <a:latin typeface="Gill Sans MT"/>
                        </a:rPr>
                        <a:t>extraviado</a:t>
                      </a:r>
                      <a:r>
                        <a:rPr lang="ca-ES" sz="1200" b="0" i="0" u="none" strike="noStrike" dirty="0">
                          <a:solidFill>
                            <a:srgbClr val="000000"/>
                          </a:solidFill>
                          <a:effectLst/>
                          <a:latin typeface="Gill Sans MT"/>
                        </a:rPr>
                        <a:t>, denuncia policial (copia y original).</a:t>
                      </a:r>
                      <a:endParaRPr lang="ca-ES" sz="1200" b="1" i="0" dirty="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dirty="0">
                          <a:solidFill>
                            <a:srgbClr val="000000"/>
                          </a:solidFill>
                          <a:effectLst/>
                          <a:latin typeface="Gill Sans MT"/>
                        </a:rPr>
                        <a:t>Pago </a:t>
                      </a:r>
                      <a:r>
                        <a:rPr lang="ca-ES" sz="1200" b="0" i="0" u="none" strike="noStrike" err="1">
                          <a:solidFill>
                            <a:srgbClr val="000000"/>
                          </a:solidFill>
                          <a:effectLst/>
                          <a:latin typeface="Gill Sans MT"/>
                        </a:rPr>
                        <a:t>tasa</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correspondiente</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algn="l" fontAlgn="base"/>
                      <a:r>
                        <a:rPr lang="ca-ES" sz="1200" b="1" i="0" u="none" strike="noStrike" err="1">
                          <a:solidFill>
                            <a:srgbClr val="000000"/>
                          </a:solidFill>
                          <a:effectLst/>
                          <a:latin typeface="Gill Sans MT"/>
                        </a:rPr>
                        <a:t>Menores</a:t>
                      </a:r>
                      <a:r>
                        <a:rPr lang="ca-ES" sz="1200" b="1" i="0" u="none" strike="noStrike" dirty="0">
                          <a:solidFill>
                            <a:srgbClr val="000000"/>
                          </a:solidFill>
                          <a:effectLst/>
                          <a:latin typeface="Gill Sans MT"/>
                        </a:rPr>
                        <a:t> de </a:t>
                      </a:r>
                      <a:r>
                        <a:rPr lang="ca-ES" sz="1200" b="1" i="0" u="none" strike="noStrike" err="1">
                          <a:solidFill>
                            <a:srgbClr val="000000"/>
                          </a:solidFill>
                          <a:effectLst/>
                          <a:latin typeface="Gill Sans MT"/>
                        </a:rPr>
                        <a:t>edad</a:t>
                      </a:r>
                      <a:r>
                        <a:rPr lang="ca-ES" sz="1200" b="1" i="0" u="none" strike="noStrike" dirty="0">
                          <a:solidFill>
                            <a:srgbClr val="000000"/>
                          </a:solidFill>
                          <a:effectLst/>
                          <a:latin typeface="Gill Sans MT"/>
                        </a:rPr>
                        <a:t>:</a:t>
                      </a:r>
                      <a:br>
                        <a:rPr lang="ca-ES" sz="1200" b="1" i="0" dirty="0">
                          <a:solidFill>
                            <a:srgbClr val="000000"/>
                          </a:solidFill>
                          <a:effectLst/>
                          <a:latin typeface="Gill Sans MT"/>
                        </a:rPr>
                      </a:b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Pasaporte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caducado</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dirty="0">
                          <a:solidFill>
                            <a:srgbClr val="000000"/>
                          </a:solidFill>
                          <a:effectLst/>
                          <a:latin typeface="Gill Sans MT"/>
                        </a:rPr>
                        <a:t>Original de </a:t>
                      </a:r>
                      <a:r>
                        <a:rPr lang="ca-ES" sz="1200" b="0" i="0" u="none" strike="noStrike" err="1">
                          <a:solidFill>
                            <a:srgbClr val="000000"/>
                          </a:solidFill>
                          <a:effectLst/>
                          <a:latin typeface="Gill Sans MT"/>
                        </a:rPr>
                        <a:t>cédula</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identidad</a:t>
                      </a:r>
                      <a:r>
                        <a:rPr lang="ca-ES" sz="1200" b="0" i="0" u="none" strike="noStrike" dirty="0">
                          <a:solidFill>
                            <a:srgbClr val="000000"/>
                          </a:solidFill>
                          <a:effectLst/>
                          <a:latin typeface="Gill Sans MT"/>
                        </a:rPr>
                        <a:t> o de la partida de </a:t>
                      </a:r>
                      <a:r>
                        <a:rPr lang="ca-ES" sz="1200" b="0" i="0" u="none" strike="noStrike" err="1">
                          <a:solidFill>
                            <a:srgbClr val="000000"/>
                          </a:solidFill>
                          <a:effectLst/>
                          <a:latin typeface="Gill Sans MT"/>
                        </a:rPr>
                        <a:t>nacimiento</a:t>
                      </a:r>
                      <a:r>
                        <a:rPr lang="ca-ES" sz="1200" b="0" i="0" u="none" strike="noStrike" dirty="0">
                          <a:solidFill>
                            <a:srgbClr val="000000"/>
                          </a:solidFill>
                          <a:effectLst/>
                          <a:latin typeface="Gill Sans MT"/>
                        </a:rPr>
                        <a:t> del </a:t>
                      </a:r>
                      <a:r>
                        <a:rPr lang="ca-ES" sz="1200" b="0" i="0" u="sng" dirty="0">
                          <a:solidFill>
                            <a:srgbClr val="000000"/>
                          </a:solidFill>
                          <a:effectLst/>
                          <a:latin typeface="Gill Sans MT"/>
                        </a:rPr>
                        <a:t>menor.</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dirty="0">
                          <a:solidFill>
                            <a:srgbClr val="000000"/>
                          </a:solidFill>
                          <a:effectLst/>
                          <a:latin typeface="Gill Sans MT"/>
                        </a:rPr>
                        <a:t>Original  del </a:t>
                      </a:r>
                      <a:r>
                        <a:rPr lang="ca-ES" sz="1200" b="0" i="0" u="none" strike="noStrike" err="1">
                          <a:solidFill>
                            <a:srgbClr val="000000"/>
                          </a:solidFill>
                          <a:effectLst/>
                          <a:latin typeface="Gill Sans MT"/>
                        </a:rPr>
                        <a:t>pasaporte</a:t>
                      </a:r>
                      <a:r>
                        <a:rPr lang="ca-ES" sz="1200" b="0" i="0" u="none" strike="noStrike" dirty="0">
                          <a:solidFill>
                            <a:srgbClr val="000000"/>
                          </a:solidFill>
                          <a:effectLst/>
                          <a:latin typeface="Gill Sans MT"/>
                        </a:rPr>
                        <a:t> o de la </a:t>
                      </a:r>
                      <a:r>
                        <a:rPr lang="ca-ES" sz="1200" b="0" i="0" u="none" strike="noStrike" err="1">
                          <a:solidFill>
                            <a:srgbClr val="000000"/>
                          </a:solidFill>
                          <a:effectLst/>
                          <a:latin typeface="Gill Sans MT"/>
                        </a:rPr>
                        <a:t>cédula</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identidad</a:t>
                      </a:r>
                      <a:r>
                        <a:rPr lang="ca-ES" sz="1200" b="0" i="0" u="none" strike="noStrike" dirty="0">
                          <a:solidFill>
                            <a:srgbClr val="000000"/>
                          </a:solidFill>
                          <a:effectLst/>
                          <a:latin typeface="Gill Sans MT"/>
                        </a:rPr>
                        <a:t> de cada </a:t>
                      </a:r>
                      <a:r>
                        <a:rPr lang="ca-ES" sz="1200" b="0" i="0" u="none" strike="noStrike" err="1">
                          <a:solidFill>
                            <a:srgbClr val="000000"/>
                          </a:solidFill>
                          <a:effectLst/>
                          <a:latin typeface="Gill Sans MT"/>
                        </a:rPr>
                        <a:t>uno</a:t>
                      </a:r>
                      <a:r>
                        <a:rPr lang="ca-ES" sz="1200" b="0" i="0" u="none" strike="noStrike" dirty="0">
                          <a:solidFill>
                            <a:srgbClr val="000000"/>
                          </a:solidFill>
                          <a:effectLst/>
                          <a:latin typeface="Gill Sans MT"/>
                        </a:rPr>
                        <a:t> de los </a:t>
                      </a:r>
                      <a:r>
                        <a:rPr lang="ca-ES" sz="1200" b="0" i="0" u="sng" err="1">
                          <a:solidFill>
                            <a:srgbClr val="000000"/>
                          </a:solidFill>
                          <a:effectLst/>
                          <a:latin typeface="Gill Sans MT"/>
                        </a:rPr>
                        <a:t>padres</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vigente</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dirty="0">
                          <a:solidFill>
                            <a:srgbClr val="000000"/>
                          </a:solidFill>
                          <a:effectLst/>
                          <a:latin typeface="Gill Sans MT"/>
                        </a:rPr>
                        <a:t>Original del </a:t>
                      </a:r>
                      <a:r>
                        <a:rPr lang="ca-ES" sz="1200" b="0" i="0" u="none" strike="noStrike" err="1">
                          <a:solidFill>
                            <a:srgbClr val="000000"/>
                          </a:solidFill>
                          <a:effectLst/>
                          <a:latin typeface="Gill Sans MT"/>
                        </a:rPr>
                        <a:t>pasaporte</a:t>
                      </a:r>
                      <a:r>
                        <a:rPr lang="ca-ES" sz="1200" b="0" i="0" u="none" strike="noStrike" dirty="0">
                          <a:solidFill>
                            <a:srgbClr val="000000"/>
                          </a:solidFill>
                          <a:effectLst/>
                          <a:latin typeface="Gill Sans MT"/>
                        </a:rPr>
                        <a:t> del país de origen del </a:t>
                      </a:r>
                      <a:r>
                        <a:rPr lang="ca-ES" sz="1200" b="0" i="0" u="sng" err="1">
                          <a:solidFill>
                            <a:srgbClr val="000000"/>
                          </a:solidFill>
                          <a:effectLst/>
                          <a:latin typeface="Gill Sans MT"/>
                        </a:rPr>
                        <a:t>padre</a:t>
                      </a:r>
                      <a:r>
                        <a:rPr lang="ca-ES" sz="1200" b="0" i="0" u="sng" dirty="0">
                          <a:solidFill>
                            <a:srgbClr val="000000"/>
                          </a:solidFill>
                          <a:effectLst/>
                          <a:latin typeface="Gill Sans MT"/>
                        </a:rPr>
                        <a:t> o </a:t>
                      </a:r>
                      <a:r>
                        <a:rPr lang="ca-ES" sz="1200" b="0" i="0" u="sng" err="1">
                          <a:solidFill>
                            <a:srgbClr val="000000"/>
                          </a:solidFill>
                          <a:effectLst/>
                          <a:latin typeface="Gill Sans MT"/>
                        </a:rPr>
                        <a:t>madre</a:t>
                      </a:r>
                      <a:r>
                        <a:rPr lang="ca-ES" sz="1200" b="0" i="0" u="sng" dirty="0">
                          <a:solidFill>
                            <a:srgbClr val="000000"/>
                          </a:solidFill>
                          <a:effectLst/>
                          <a:latin typeface="Gill Sans MT"/>
                        </a:rPr>
                        <a:t> </a:t>
                      </a:r>
                      <a:r>
                        <a:rPr lang="ca-ES" sz="1200" b="0" i="0" u="sng" err="1">
                          <a:solidFill>
                            <a:srgbClr val="000000"/>
                          </a:solidFill>
                          <a:effectLst/>
                          <a:latin typeface="Gill Sans MT"/>
                        </a:rPr>
                        <a:t>extranjero</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algn="l" fontAlgn="base"/>
                      <a:r>
                        <a:rPr lang="ca-ES" sz="1200" b="0" i="0" u="none" strike="noStrike" dirty="0">
                          <a:solidFill>
                            <a:srgbClr val="000000"/>
                          </a:solidFill>
                          <a:effectLst/>
                          <a:latin typeface="Gill Sans MT"/>
                        </a:rPr>
                        <a:t>El </a:t>
                      </a:r>
                      <a:r>
                        <a:rPr lang="ca-ES" sz="1200" b="1" i="0" u="none" strike="noStrike" dirty="0">
                          <a:solidFill>
                            <a:srgbClr val="000000"/>
                          </a:solidFill>
                          <a:effectLst/>
                          <a:latin typeface="Gill Sans MT"/>
                        </a:rPr>
                        <a:t>menor </a:t>
                      </a:r>
                      <a:r>
                        <a:rPr lang="ca-ES" sz="1200" b="1" i="0" u="none" strike="noStrike" dirty="0" err="1">
                          <a:solidFill>
                            <a:srgbClr val="000000"/>
                          </a:solidFill>
                          <a:effectLst/>
                          <a:latin typeface="Gill Sans MT"/>
                        </a:rPr>
                        <a:t>debe</a:t>
                      </a:r>
                      <a:r>
                        <a:rPr lang="ca-ES" sz="1200" b="1" i="0" u="none" strike="noStrike" dirty="0">
                          <a:solidFill>
                            <a:srgbClr val="000000"/>
                          </a:solidFill>
                          <a:effectLst/>
                          <a:latin typeface="Gill Sans MT"/>
                        </a:rPr>
                        <a:t> </a:t>
                      </a:r>
                      <a:r>
                        <a:rPr lang="ca-ES" sz="1200" b="1" i="0" u="none" strike="noStrike" dirty="0" err="1">
                          <a:solidFill>
                            <a:srgbClr val="000000"/>
                          </a:solidFill>
                          <a:effectLst/>
                          <a:latin typeface="Gill Sans MT"/>
                        </a:rPr>
                        <a:t>ir</a:t>
                      </a:r>
                      <a:r>
                        <a:rPr lang="ca-ES" sz="1200" b="1" i="0" u="none" strike="noStrike" dirty="0">
                          <a:solidFill>
                            <a:srgbClr val="000000"/>
                          </a:solidFill>
                          <a:effectLst/>
                          <a:latin typeface="Gill Sans MT"/>
                        </a:rPr>
                        <a:t> </a:t>
                      </a:r>
                      <a:r>
                        <a:rPr lang="ca-ES" sz="1200" b="1" i="0" u="none" strike="noStrike" dirty="0" err="1">
                          <a:solidFill>
                            <a:srgbClr val="000000"/>
                          </a:solidFill>
                          <a:effectLst/>
                          <a:latin typeface="Gill Sans MT"/>
                        </a:rPr>
                        <a:t>obligatoriamente</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acompañado</a:t>
                      </a:r>
                      <a:r>
                        <a:rPr lang="ca-ES" sz="1200" b="0" i="0" u="none" strike="noStrike" dirty="0">
                          <a:solidFill>
                            <a:srgbClr val="000000"/>
                          </a:solidFill>
                          <a:effectLst/>
                          <a:latin typeface="Gill Sans MT"/>
                        </a:rPr>
                        <a:t> por </a:t>
                      </a:r>
                      <a:r>
                        <a:rPr lang="ca-ES" sz="1200" b="1" i="0" u="none" strike="noStrike" dirty="0">
                          <a:solidFill>
                            <a:srgbClr val="000000"/>
                          </a:solidFill>
                          <a:effectLst/>
                          <a:latin typeface="Gill Sans MT"/>
                        </a:rPr>
                        <a:t>ambos </a:t>
                      </a:r>
                      <a:r>
                        <a:rPr lang="ca-ES" sz="1200" b="1" i="0" u="none" strike="noStrike" dirty="0" err="1">
                          <a:solidFill>
                            <a:srgbClr val="000000"/>
                          </a:solidFill>
                          <a:effectLst/>
                          <a:latin typeface="Gill Sans MT"/>
                        </a:rPr>
                        <a:t>padres</a:t>
                      </a:r>
                      <a:r>
                        <a:rPr lang="ca-ES" sz="1200" b="0" i="0" u="none" strike="noStrike" dirty="0">
                          <a:solidFill>
                            <a:srgbClr val="000000"/>
                          </a:solidFill>
                          <a:effectLst/>
                          <a:latin typeface="Gill Sans MT"/>
                        </a:rPr>
                        <a:t>. Si no </a:t>
                      </a:r>
                      <a:r>
                        <a:rPr lang="ca-ES" sz="1200" b="0" i="0" u="none" strike="noStrike" dirty="0" err="1">
                          <a:solidFill>
                            <a:srgbClr val="000000"/>
                          </a:solidFill>
                          <a:effectLst/>
                          <a:latin typeface="Gill Sans MT"/>
                        </a:rPr>
                        <a:t>está</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presente</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uno</a:t>
                      </a:r>
                      <a:r>
                        <a:rPr lang="ca-ES" sz="1200" b="0" i="0" u="none" strike="noStrike" dirty="0">
                          <a:solidFill>
                            <a:srgbClr val="000000"/>
                          </a:solidFill>
                          <a:effectLst/>
                          <a:latin typeface="Gill Sans MT"/>
                        </a:rPr>
                        <a:t> de </a:t>
                      </a:r>
                      <a:r>
                        <a:rPr lang="ca-ES" sz="1200" b="0" i="0" u="none" strike="noStrike" dirty="0" err="1">
                          <a:solidFill>
                            <a:srgbClr val="000000"/>
                          </a:solidFill>
                          <a:effectLst/>
                          <a:latin typeface="Gill Sans MT"/>
                        </a:rPr>
                        <a:t>ellos</a:t>
                      </a:r>
                      <a:r>
                        <a:rPr lang="ca-ES" sz="1200" b="0" i="0" u="none" strike="noStrike" dirty="0">
                          <a:solidFill>
                            <a:srgbClr val="000000"/>
                          </a:solidFill>
                          <a:effectLst/>
                          <a:latin typeface="Gill Sans MT"/>
                        </a:rPr>
                        <a:t>, es indispensable </a:t>
                      </a:r>
                      <a:r>
                        <a:rPr lang="ca-ES" sz="1200" b="0" i="0" u="sng" dirty="0" err="1">
                          <a:solidFill>
                            <a:srgbClr val="000000"/>
                          </a:solidFill>
                          <a:effectLst/>
                          <a:latin typeface="Gill Sans MT"/>
                        </a:rPr>
                        <a:t>autorización</a:t>
                      </a:r>
                      <a:r>
                        <a:rPr lang="ca-ES" sz="1200" b="0" i="0" u="sng" dirty="0">
                          <a:solidFill>
                            <a:srgbClr val="000000"/>
                          </a:solidFill>
                          <a:effectLst/>
                          <a:latin typeface="Gill Sans MT"/>
                        </a:rPr>
                        <a:t> legal </a:t>
                      </a:r>
                      <a:r>
                        <a:rPr lang="ca-ES" sz="1200" b="0" i="0" u="sng" dirty="0" err="1">
                          <a:solidFill>
                            <a:srgbClr val="000000"/>
                          </a:solidFill>
                          <a:effectLst/>
                          <a:latin typeface="Gill Sans MT"/>
                        </a:rPr>
                        <a:t>mediante</a:t>
                      </a:r>
                      <a:r>
                        <a:rPr lang="ca-ES" sz="1200" b="0" i="0" u="sng" dirty="0">
                          <a:solidFill>
                            <a:srgbClr val="000000"/>
                          </a:solidFill>
                          <a:effectLst/>
                          <a:latin typeface="Gill Sans MT"/>
                        </a:rPr>
                        <a:t> Poder notarial</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otorgado</a:t>
                      </a:r>
                      <a:r>
                        <a:rPr lang="ca-ES" sz="1200" b="0" i="0" u="none" strike="noStrike" dirty="0">
                          <a:solidFill>
                            <a:srgbClr val="000000"/>
                          </a:solidFill>
                          <a:effectLst/>
                          <a:latin typeface="Gill Sans MT"/>
                        </a:rPr>
                        <a:t> por el progenitor que no </a:t>
                      </a:r>
                      <a:r>
                        <a:rPr lang="ca-ES" sz="1200" b="0" i="0" u="none" strike="noStrike" dirty="0" err="1">
                          <a:solidFill>
                            <a:srgbClr val="000000"/>
                          </a:solidFill>
                          <a:effectLst/>
                          <a:latin typeface="Gill Sans MT"/>
                        </a:rPr>
                        <a:t>asiste</a:t>
                      </a:r>
                      <a:r>
                        <a:rPr lang="ca-ES" sz="1200" b="0" i="0" u="none" strike="noStrike" dirty="0">
                          <a:solidFill>
                            <a:srgbClr val="000000"/>
                          </a:solidFill>
                          <a:effectLst/>
                          <a:latin typeface="Gill Sans MT"/>
                        </a:rPr>
                        <a:t> (original y copia), </a:t>
                      </a:r>
                      <a:r>
                        <a:rPr lang="ca-ES" sz="1200" b="0" i="0" u="sng" dirty="0">
                          <a:solidFill>
                            <a:srgbClr val="000000"/>
                          </a:solidFill>
                          <a:effectLst/>
                          <a:latin typeface="Gill Sans MT"/>
                        </a:rPr>
                        <a:t>o presentar sentencia de la </a:t>
                      </a:r>
                      <a:r>
                        <a:rPr lang="ca-ES" sz="1200" b="0" i="0" u="sng" dirty="0" err="1">
                          <a:solidFill>
                            <a:srgbClr val="000000"/>
                          </a:solidFill>
                          <a:effectLst/>
                          <a:latin typeface="Gill Sans MT"/>
                        </a:rPr>
                        <a:t>Patria</a:t>
                      </a:r>
                      <a:r>
                        <a:rPr lang="ca-ES" sz="1200" b="0" i="0" u="sng" dirty="0">
                          <a:solidFill>
                            <a:srgbClr val="000000"/>
                          </a:solidFill>
                          <a:effectLst/>
                          <a:latin typeface="Gill Sans MT"/>
                        </a:rPr>
                        <a:t> </a:t>
                      </a:r>
                      <a:r>
                        <a:rPr lang="ca-ES" sz="1200" b="0" i="0" u="sng" dirty="0" err="1">
                          <a:solidFill>
                            <a:srgbClr val="000000"/>
                          </a:solidFill>
                          <a:effectLst/>
                          <a:latin typeface="Gill Sans MT"/>
                        </a:rPr>
                        <a:t>Potestad</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otorgada</a:t>
                      </a:r>
                      <a:r>
                        <a:rPr lang="ca-ES" sz="1200" b="0" i="0" u="none" strike="noStrike" dirty="0">
                          <a:solidFill>
                            <a:srgbClr val="000000"/>
                          </a:solidFill>
                          <a:effectLst/>
                          <a:latin typeface="Gill Sans MT"/>
                        </a:rPr>
                        <a:t> por el Tribunal de </a:t>
                      </a:r>
                      <a:r>
                        <a:rPr lang="ca-ES" sz="1200" b="0" i="0" u="none" strike="noStrike" dirty="0" err="1">
                          <a:solidFill>
                            <a:srgbClr val="000000"/>
                          </a:solidFill>
                          <a:effectLst/>
                          <a:latin typeface="Gill Sans MT"/>
                        </a:rPr>
                        <a:t>Menores</a:t>
                      </a:r>
                      <a:r>
                        <a:rPr lang="ca-ES" sz="1200" b="0" i="0" u="none" strike="noStrike" dirty="0">
                          <a:solidFill>
                            <a:srgbClr val="000000"/>
                          </a:solidFill>
                          <a:effectLst/>
                          <a:latin typeface="Gill Sans MT"/>
                        </a:rPr>
                        <a:t> del </a:t>
                      </a:r>
                      <a:r>
                        <a:rPr lang="ca-ES" sz="1200" b="0" i="0" u="none" strike="noStrike" dirty="0" err="1">
                          <a:solidFill>
                            <a:srgbClr val="000000"/>
                          </a:solidFill>
                          <a:effectLst/>
                          <a:latin typeface="Gill Sans MT"/>
                        </a:rPr>
                        <a:t>Ecuador</a:t>
                      </a:r>
                      <a:r>
                        <a:rPr lang="ca-ES" sz="1200" b="0" i="0" u="none" strike="noStrike" dirty="0">
                          <a:solidFill>
                            <a:srgbClr val="000000"/>
                          </a:solidFill>
                          <a:effectLst/>
                          <a:latin typeface="Gill Sans MT"/>
                        </a:rPr>
                        <a:t> (original y copia). Si el documento en </a:t>
                      </a:r>
                      <a:r>
                        <a:rPr lang="ca-ES" sz="1200" b="0" i="0" u="none" strike="noStrike" dirty="0" err="1">
                          <a:solidFill>
                            <a:srgbClr val="000000"/>
                          </a:solidFill>
                          <a:effectLst/>
                          <a:latin typeface="Gill Sans MT"/>
                        </a:rPr>
                        <a:t>mención</a:t>
                      </a:r>
                      <a:r>
                        <a:rPr lang="ca-ES" sz="1200" b="0" i="0" u="none" strike="noStrike" dirty="0">
                          <a:solidFill>
                            <a:srgbClr val="000000"/>
                          </a:solidFill>
                          <a:effectLst/>
                          <a:latin typeface="Gill Sans MT"/>
                        </a:rPr>
                        <a:t> es de país </a:t>
                      </a:r>
                      <a:r>
                        <a:rPr lang="ca-ES" sz="1200" b="0" i="0" u="none" strike="noStrike" dirty="0" err="1">
                          <a:solidFill>
                            <a:srgbClr val="000000"/>
                          </a:solidFill>
                          <a:effectLst/>
                          <a:latin typeface="Gill Sans MT"/>
                        </a:rPr>
                        <a:t>extranjero</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deberá</a:t>
                      </a:r>
                      <a:r>
                        <a:rPr lang="ca-ES" sz="1200" b="0" i="0" u="none" strike="noStrike" dirty="0">
                          <a:solidFill>
                            <a:srgbClr val="000000"/>
                          </a:solidFill>
                          <a:effectLst/>
                          <a:latin typeface="Gill Sans MT"/>
                        </a:rPr>
                        <a:t> estar en </a:t>
                      </a:r>
                      <a:r>
                        <a:rPr lang="ca-ES" sz="1200" b="0" i="0" u="none" strike="noStrike" dirty="0" err="1">
                          <a:solidFill>
                            <a:srgbClr val="000000"/>
                          </a:solidFill>
                          <a:effectLst/>
                          <a:latin typeface="Gill Sans MT"/>
                        </a:rPr>
                        <a:t>castellano</a:t>
                      </a:r>
                      <a:r>
                        <a:rPr lang="ca-ES" sz="1200" b="0" i="0" u="none" strike="noStrike" dirty="0">
                          <a:solidFill>
                            <a:srgbClr val="000000"/>
                          </a:solidFill>
                          <a:effectLst/>
                          <a:latin typeface="Gill Sans MT"/>
                        </a:rPr>
                        <a:t> y </a:t>
                      </a:r>
                      <a:r>
                        <a:rPr lang="ca-ES" sz="1200" b="0" i="0" u="none" strike="noStrike" dirty="0" err="1">
                          <a:solidFill>
                            <a:srgbClr val="000000"/>
                          </a:solidFill>
                          <a:effectLst/>
                          <a:latin typeface="Gill Sans MT"/>
                        </a:rPr>
                        <a:t>apostillado</a:t>
                      </a:r>
                      <a:r>
                        <a:rPr lang="ca-ES" sz="1200" b="0" i="0" u="none" strike="noStrike" dirty="0">
                          <a:solidFill>
                            <a:srgbClr val="000000"/>
                          </a:solidFill>
                          <a:effectLst/>
                          <a:latin typeface="Gill Sans MT"/>
                        </a:rPr>
                        <a:t> por el Tribunal Superior de </a:t>
                      </a:r>
                      <a:r>
                        <a:rPr lang="ca-ES" sz="1200" b="0" i="0" u="none" strike="noStrike" dirty="0" err="1">
                          <a:solidFill>
                            <a:srgbClr val="000000"/>
                          </a:solidFill>
                          <a:effectLst/>
                          <a:latin typeface="Gill Sans MT"/>
                        </a:rPr>
                        <a:t>Justicia</a:t>
                      </a:r>
                      <a:r>
                        <a:rPr lang="ca-ES" sz="1200" b="0" i="0" u="none" strike="noStrike" dirty="0">
                          <a:solidFill>
                            <a:srgbClr val="000000"/>
                          </a:solidFill>
                          <a:effectLst/>
                          <a:latin typeface="Gill Sans MT"/>
                        </a:rPr>
                        <a:t> de Cataluña (</a:t>
                      </a:r>
                      <a:r>
                        <a:rPr lang="ca-ES" sz="1200" b="0" i="0" u="none" strike="noStrike" dirty="0" err="1">
                          <a:solidFill>
                            <a:srgbClr val="000000"/>
                          </a:solidFill>
                          <a:effectLst/>
                          <a:latin typeface="Gill Sans MT"/>
                        </a:rPr>
                        <a:t>Paseo</a:t>
                      </a:r>
                      <a:r>
                        <a:rPr lang="ca-ES" sz="1200" b="0" i="0" u="none" strike="noStrike" dirty="0">
                          <a:solidFill>
                            <a:srgbClr val="000000"/>
                          </a:solidFill>
                          <a:effectLst/>
                          <a:latin typeface="Gill Sans MT"/>
                        </a:rPr>
                        <a:t> Lluís Companys, 14-16 Metro L1, Arco del </a:t>
                      </a:r>
                      <a:r>
                        <a:rPr lang="ca-ES" sz="1200" b="0" i="0" u="none" strike="noStrike" dirty="0" err="1">
                          <a:solidFill>
                            <a:srgbClr val="000000"/>
                          </a:solidFill>
                          <a:effectLst/>
                          <a:latin typeface="Gill Sans MT"/>
                        </a:rPr>
                        <a:t>Triunfo</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Telf</a:t>
                      </a:r>
                      <a:r>
                        <a:rPr lang="ca-ES" sz="1200" b="0" i="0" u="none" strike="noStrike" dirty="0">
                          <a:solidFill>
                            <a:srgbClr val="000000"/>
                          </a:solidFill>
                          <a:effectLst/>
                          <a:latin typeface="Gill Sans MT"/>
                        </a:rPr>
                        <a:t>: 934866183)</a:t>
                      </a:r>
                      <a:endParaRPr lang="ca-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3652402479"/>
                  </a:ext>
                </a:extLst>
              </a:tr>
            </a:tbl>
          </a:graphicData>
        </a:graphic>
      </p:graphicFrame>
      <p:pic>
        <p:nvPicPr>
          <p:cNvPr id="10" name="Imagen 9" descr="Logotipo&#10;&#10;Descripción generada automáticamente">
            <a:extLst>
              <a:ext uri="{FF2B5EF4-FFF2-40B4-BE49-F238E27FC236}">
                <a16:creationId xmlns:a16="http://schemas.microsoft.com/office/drawing/2014/main" id="{993C7129-38C8-9F25-508F-DD489192D994}"/>
              </a:ext>
            </a:extLst>
          </p:cNvPr>
          <p:cNvPicPr>
            <a:picLocks noChangeAspect="1"/>
          </p:cNvPicPr>
          <p:nvPr/>
        </p:nvPicPr>
        <p:blipFill>
          <a:blip r:embed="rId3"/>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E5B41D46-8CA0-B2DF-29AC-27ABA1740F15}"/>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2389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C5DE3A07-2173-AB04-4B13-6A081BF83588}"/>
              </a:ext>
            </a:extLst>
          </p:cNvPr>
          <p:cNvGraphicFramePr>
            <a:graphicFrameLocks noGrp="1"/>
          </p:cNvGraphicFramePr>
          <p:nvPr>
            <p:extLst>
              <p:ext uri="{D42A27DB-BD31-4B8C-83A1-F6EECF244321}">
                <p14:modId xmlns:p14="http://schemas.microsoft.com/office/powerpoint/2010/main" val="2235660631"/>
              </p:ext>
            </p:extLst>
          </p:nvPr>
        </p:nvGraphicFramePr>
        <p:xfrm>
          <a:off x="227724" y="1103586"/>
          <a:ext cx="11762949" cy="5375374"/>
        </p:xfrm>
        <a:graphic>
          <a:graphicData uri="http://schemas.openxmlformats.org/drawingml/2006/table">
            <a:tbl>
              <a:tblPr firstRow="1" bandRow="1">
                <a:tableStyleId>{5C22544A-7EE6-4342-B048-85BDC9FD1C3A}</a:tableStyleId>
              </a:tblPr>
              <a:tblGrid>
                <a:gridCol w="952498">
                  <a:extLst>
                    <a:ext uri="{9D8B030D-6E8A-4147-A177-3AD203B41FA5}">
                      <a16:colId xmlns:a16="http://schemas.microsoft.com/office/drawing/2014/main" val="2832098953"/>
                    </a:ext>
                  </a:extLst>
                </a:gridCol>
                <a:gridCol w="3875687">
                  <a:extLst>
                    <a:ext uri="{9D8B030D-6E8A-4147-A177-3AD203B41FA5}">
                      <a16:colId xmlns:a16="http://schemas.microsoft.com/office/drawing/2014/main" val="547346805"/>
                    </a:ext>
                  </a:extLst>
                </a:gridCol>
                <a:gridCol w="1428921">
                  <a:extLst>
                    <a:ext uri="{9D8B030D-6E8A-4147-A177-3AD203B41FA5}">
                      <a16:colId xmlns:a16="http://schemas.microsoft.com/office/drawing/2014/main" val="3698380342"/>
                    </a:ext>
                  </a:extLst>
                </a:gridCol>
                <a:gridCol w="1996513">
                  <a:extLst>
                    <a:ext uri="{9D8B030D-6E8A-4147-A177-3AD203B41FA5}">
                      <a16:colId xmlns:a16="http://schemas.microsoft.com/office/drawing/2014/main" val="2757942192"/>
                    </a:ext>
                  </a:extLst>
                </a:gridCol>
                <a:gridCol w="2069223">
                  <a:extLst>
                    <a:ext uri="{9D8B030D-6E8A-4147-A177-3AD203B41FA5}">
                      <a16:colId xmlns:a16="http://schemas.microsoft.com/office/drawing/2014/main" val="34379273"/>
                    </a:ext>
                  </a:extLst>
                </a:gridCol>
                <a:gridCol w="1440107">
                  <a:extLst>
                    <a:ext uri="{9D8B030D-6E8A-4147-A177-3AD203B41FA5}">
                      <a16:colId xmlns:a16="http://schemas.microsoft.com/office/drawing/2014/main" val="283344603"/>
                    </a:ext>
                  </a:extLst>
                </a:gridCol>
              </a:tblGrid>
              <a:tr h="280551">
                <a:tc>
                  <a:txBody>
                    <a:bodyPr/>
                    <a:lstStyle/>
                    <a:p>
                      <a:pPr algn="l" fontAlgn="base"/>
                      <a:r>
                        <a:rPr lang="es-ES" sz="1200" b="1" i="0" dirty="0">
                          <a:solidFill>
                            <a:schemeClr val="bg1"/>
                          </a:solidFill>
                          <a:effectLst/>
                          <a:latin typeface="Gill Sans MT"/>
                        </a:rPr>
                        <a:t>País</a:t>
                      </a:r>
                      <a:endParaRPr lang="es-ES" sz="1200" b="1" i="0">
                        <a:solidFill>
                          <a:schemeClr val="bg1"/>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Consulado/Embajada</a:t>
                      </a:r>
                      <a:endParaRPr lang="es-ES" sz="1200" b="1" i="0">
                        <a:solidFill>
                          <a:schemeClr val="bg1"/>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Trámite</a:t>
                      </a:r>
                      <a:endParaRPr lang="es-ES" sz="1200" b="1" i="0">
                        <a:solidFill>
                          <a:schemeClr val="bg1"/>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 Coste</a:t>
                      </a:r>
                      <a:endParaRPr lang="es-ES" sz="1200" b="1" i="0">
                        <a:solidFill>
                          <a:schemeClr val="bg1"/>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Cita previa</a:t>
                      </a:r>
                      <a:endParaRPr lang="es-ES" sz="1200" b="1" i="0">
                        <a:solidFill>
                          <a:schemeClr val="bg1"/>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Observaciones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1186717979"/>
                  </a:ext>
                </a:extLst>
              </a:tr>
              <a:tr h="5094823">
                <a:tc>
                  <a:txBody>
                    <a:bodyPr/>
                    <a:lstStyle/>
                    <a:p>
                      <a:pPr algn="l" fontAlgn="base"/>
                      <a:r>
                        <a:rPr lang="es-ES" sz="1200" b="1" i="0" u="none" dirty="0">
                          <a:solidFill>
                            <a:srgbClr val="000000"/>
                          </a:solidFill>
                          <a:effectLst/>
                          <a:latin typeface="Gill Sans MT"/>
                        </a:rPr>
                        <a:t>Argentina</a:t>
                      </a:r>
                      <a:endParaRPr lang="es-ES" sz="1200" b="0" i="0" u="none"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Consulado General en Barcelona</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Paseo de Gracia 11, Escalera B (Ingreso por Av. Gran Vía de les Corts Catalanes 632), 2º piso </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Barcelona, 08007</a:t>
                      </a:r>
                      <a:br>
                        <a:rPr lang="es-ES" sz="1200" b="0" i="0" dirty="0">
                          <a:solidFill>
                            <a:srgbClr val="000000"/>
                          </a:solidFill>
                          <a:effectLst/>
                          <a:latin typeface="Gill Sans MT"/>
                        </a:rPr>
                      </a:br>
                      <a:r>
                        <a:rPr lang="es-ES" sz="1200" b="0" i="0" u="none" strike="noStrike" dirty="0">
                          <a:solidFill>
                            <a:srgbClr val="000000"/>
                          </a:solidFill>
                          <a:effectLst/>
                          <a:latin typeface="Gill Sans MT"/>
                        </a:rPr>
                        <a:t>E-mail: </a:t>
                      </a:r>
                      <a:r>
                        <a:rPr lang="es-ES" sz="1200" b="0" i="0" u="sng" strike="noStrike" dirty="0">
                          <a:solidFill>
                            <a:srgbClr val="000000"/>
                          </a:solidFill>
                          <a:effectLst/>
                          <a:latin typeface="Gill Sans MT"/>
                          <a:hlinkClick r:id="rId2"/>
                        </a:rPr>
                        <a:t>cbarc@cancilleria.gob.ar</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Según la Lista Consular de MAEUC: </a:t>
                      </a:r>
                      <a:r>
                        <a:rPr lang="es-ES" sz="1200" b="0" i="0" u="sng" strike="noStrike" dirty="0">
                          <a:solidFill>
                            <a:srgbClr val="000000"/>
                          </a:solidFill>
                          <a:effectLst/>
                          <a:latin typeface="Gill Sans MT"/>
                          <a:hlinkClick r:id="rId3"/>
                        </a:rPr>
                        <a:t>argenbarcelona@gmail.com</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4"/>
                        </a:rPr>
                        <a:t>consulado-barcelona@portalargentino.net</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marL="171450" lvl="0" indent="-171450" algn="l" fontAlgn="base">
                        <a:buFont typeface="Arial"/>
                        <a:buChar char="•"/>
                      </a:pPr>
                      <a:r>
                        <a:rPr lang="es-ES" sz="1200" b="1" i="0" u="none" strike="noStrike" dirty="0">
                          <a:solidFill>
                            <a:srgbClr val="000000"/>
                          </a:solidFill>
                          <a:effectLst/>
                          <a:latin typeface="Gill Sans MT"/>
                        </a:rPr>
                        <a:t>Información General</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Teléfono:</a:t>
                      </a:r>
                      <a:r>
                        <a:rPr lang="es-ES" sz="1200" b="0" i="0" u="none" strike="noStrike" dirty="0">
                          <a:solidFill>
                            <a:srgbClr val="000000"/>
                          </a:solidFill>
                          <a:effectLst/>
                          <a:latin typeface="Gill Sans MT"/>
                        </a:rPr>
                        <a:t> 933 041 200</a:t>
                      </a:r>
                      <a:br>
                        <a:rPr lang="es-ES" sz="1200" b="0" i="0" dirty="0">
                          <a:solidFill>
                            <a:srgbClr val="000000"/>
                          </a:solidFill>
                          <a:effectLst/>
                          <a:latin typeface="Gill Sans MT"/>
                        </a:rPr>
                      </a:br>
                      <a:r>
                        <a:rPr lang="es-ES" sz="1200" b="0" i="1" u="none" strike="noStrike" dirty="0">
                          <a:solidFill>
                            <a:srgbClr val="000000"/>
                          </a:solidFill>
                          <a:effectLst/>
                          <a:latin typeface="Gill Sans MT"/>
                        </a:rPr>
                        <a:t>Horario:</a:t>
                      </a:r>
                      <a:r>
                        <a:rPr lang="es-ES" sz="1200" b="0" i="0" u="none" strike="noStrike" dirty="0">
                          <a:solidFill>
                            <a:srgbClr val="000000"/>
                          </a:solidFill>
                          <a:effectLst/>
                          <a:latin typeface="Gill Sans MT"/>
                        </a:rPr>
                        <a:t> Lunes a viernes de 09:00 a 16:30 h</a:t>
                      </a:r>
                      <a:br>
                        <a:rPr lang="es-ES" sz="1200" b="0" i="0" dirty="0">
                          <a:solidFill>
                            <a:srgbClr val="000000"/>
                          </a:solidFill>
                          <a:effectLst/>
                          <a:latin typeface="Gill Sans MT"/>
                        </a:rPr>
                      </a:br>
                      <a:r>
                        <a:rPr lang="es-ES" sz="1200" b="0" i="1" u="none" strike="noStrike" dirty="0">
                          <a:solidFill>
                            <a:srgbClr val="000000"/>
                          </a:solidFill>
                          <a:effectLst/>
                          <a:latin typeface="Gill Sans MT"/>
                        </a:rPr>
                        <a:t>E-mail:</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5"/>
                        </a:rPr>
                        <a:t>tramites_cbarc@mrecic.gov.ar</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0" i="0" u="none" strike="noStrike" dirty="0">
                          <a:solidFill>
                            <a:srgbClr val="000000"/>
                          </a:solidFill>
                          <a:effectLst/>
                          <a:latin typeface="Gill Sans MT"/>
                        </a:rPr>
                        <a:t>• </a:t>
                      </a:r>
                      <a:r>
                        <a:rPr lang="es-ES" sz="1200" b="1" i="0" u="none" strike="noStrike" dirty="0">
                          <a:solidFill>
                            <a:srgbClr val="000000"/>
                          </a:solidFill>
                          <a:effectLst/>
                          <a:latin typeface="Gill Sans MT"/>
                        </a:rPr>
                        <a:t>DNI y Pasaportes</a:t>
                      </a:r>
                      <a:br>
                        <a:rPr lang="es-ES" sz="1200" b="0" i="0" dirty="0">
                          <a:solidFill>
                            <a:srgbClr val="000000"/>
                          </a:solidFill>
                          <a:effectLst/>
                          <a:latin typeface="Gill Sans MT"/>
                        </a:rPr>
                      </a:br>
                      <a:r>
                        <a:rPr lang="es-ES" sz="1200" b="0" i="1" u="none" strike="noStrike" dirty="0">
                          <a:solidFill>
                            <a:srgbClr val="000000"/>
                          </a:solidFill>
                          <a:effectLst/>
                          <a:latin typeface="Gill Sans MT"/>
                        </a:rPr>
                        <a:t>E-mail</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6"/>
                        </a:rPr>
                        <a:t>dni-pasaporte_cbarc@mrecic.gov.ar</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0" i="0" u="none" strike="noStrike" dirty="0">
                          <a:solidFill>
                            <a:srgbClr val="000000"/>
                          </a:solidFill>
                          <a:effectLst/>
                          <a:latin typeface="Gill Sans MT"/>
                        </a:rPr>
                        <a:t>• Trámite de </a:t>
                      </a:r>
                      <a:r>
                        <a:rPr lang="es-ES" sz="1200" b="1" i="0" u="none" strike="noStrike" dirty="0">
                          <a:solidFill>
                            <a:srgbClr val="000000"/>
                          </a:solidFill>
                          <a:effectLst/>
                          <a:latin typeface="Gill Sans MT"/>
                        </a:rPr>
                        <a:t>Certificados de Antecedentes Penales</a:t>
                      </a:r>
                      <a:br>
                        <a:rPr lang="es-ES" sz="1200" b="0" i="0" dirty="0">
                          <a:solidFill>
                            <a:srgbClr val="000000"/>
                          </a:solidFill>
                          <a:effectLst/>
                          <a:latin typeface="Gill Sans MT"/>
                        </a:rPr>
                      </a:br>
                      <a:r>
                        <a:rPr lang="es-ES" sz="1200" b="0" i="1" u="none" strike="noStrike" dirty="0">
                          <a:solidFill>
                            <a:srgbClr val="000000"/>
                          </a:solidFill>
                          <a:effectLst/>
                          <a:latin typeface="Gill Sans MT"/>
                        </a:rPr>
                        <a:t>E-mail:</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7"/>
                        </a:rPr>
                        <a:t>penales_cbarc@mrecic.gov.ar</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Web:</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8"/>
                        </a:rPr>
                        <a:t>Consulado General y Centro de Promoción en Barcelona | Información básica (cancilleria.gob.ar)</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Horarios de atención:</a:t>
                      </a:r>
                      <a:r>
                        <a:rPr lang="es-ES" sz="1200" b="0" i="0" u="none" strike="noStrike" dirty="0">
                          <a:solidFill>
                            <a:srgbClr val="000000"/>
                          </a:solidFill>
                          <a:effectLst/>
                          <a:latin typeface="Gill Sans MT"/>
                        </a:rPr>
                        <a:t> </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Con cita previa</a:t>
                      </a:r>
                      <a:endParaRPr lang="es-ES" sz="1200" b="0" i="0" dirty="0">
                        <a:solidFill>
                          <a:srgbClr val="000000"/>
                        </a:solidFill>
                        <a:effectLst/>
                        <a:latin typeface="Gill Sans MT"/>
                      </a:endParaRPr>
                    </a:p>
                    <a:p>
                      <a:pPr algn="l" fontAlgn="base"/>
                      <a:r>
                        <a:rPr lang="es-ES" sz="1200" b="0" i="0" dirty="0">
                          <a:solidFill>
                            <a:srgbClr val="000000"/>
                          </a:solidFill>
                          <a:effectLst/>
                          <a:latin typeface="Gill Sans MT"/>
                        </a:rPr>
                        <a:t>Lunes a viernes de 08:30 a 14:00 </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marL="171450" indent="-171450" algn="l" fontAlgn="base">
                        <a:buFont typeface="Calibri"/>
                        <a:buChar char="-"/>
                      </a:pPr>
                      <a:r>
                        <a:rPr lang="es-ES" sz="1200" b="1" i="0" dirty="0">
                          <a:solidFill>
                            <a:srgbClr val="000000"/>
                          </a:solidFill>
                          <a:effectLst/>
                          <a:latin typeface="Gill Sans MT"/>
                        </a:rPr>
                        <a:t>Renovación Pasaporte</a:t>
                      </a:r>
                      <a:endParaRPr lang="es-ES" sz="1200" b="0" i="0" dirty="0">
                        <a:solidFill>
                          <a:srgbClr val="000000"/>
                        </a:solidFill>
                        <a:effectLst/>
                        <a:latin typeface="Gill Sans MT"/>
                      </a:endParaRPr>
                    </a:p>
                    <a:p>
                      <a:pPr marL="171450" lvl="0" indent="-171450" algn="l">
                        <a:buFont typeface="Calibri"/>
                        <a:buChar char="-"/>
                      </a:pPr>
                      <a:endParaRPr lang="es-ES" sz="1200" b="1" i="0" dirty="0">
                        <a:solidFill>
                          <a:srgbClr val="000000"/>
                        </a:solidFill>
                        <a:effectLst/>
                        <a:latin typeface="Gill Sans MT"/>
                      </a:endParaRPr>
                    </a:p>
                    <a:p>
                      <a:pPr marL="171450" lvl="0" indent="-171450" algn="l">
                        <a:buFont typeface="Calibri"/>
                        <a:buChar char="-"/>
                      </a:pPr>
                      <a:endParaRPr lang="es-ES" sz="1200" b="1" i="0" dirty="0">
                        <a:solidFill>
                          <a:srgbClr val="000000"/>
                        </a:solidFill>
                        <a:effectLst/>
                        <a:latin typeface="Gill Sans MT"/>
                      </a:endParaRPr>
                    </a:p>
                    <a:p>
                      <a:pPr marL="171450" indent="-171450" algn="l" fontAlgn="base">
                        <a:buFont typeface="Calibri"/>
                        <a:buChar char="-"/>
                      </a:pPr>
                      <a:r>
                        <a:rPr lang="es-ES" sz="1200" b="1" i="0" dirty="0">
                          <a:solidFill>
                            <a:srgbClr val="000000"/>
                          </a:solidFill>
                          <a:effectLst/>
                          <a:latin typeface="Gill Sans MT"/>
                        </a:rPr>
                        <a:t>Renovación por pérdida</a:t>
                      </a:r>
                      <a:endParaRPr lang="es-ES" sz="1200" b="0" i="0" dirty="0">
                        <a:solidFill>
                          <a:srgbClr val="000000"/>
                        </a:solidFill>
                        <a:effectLst/>
                        <a:latin typeface="Gill Sans MT"/>
                      </a:endParaRPr>
                    </a:p>
                    <a:p>
                      <a:pPr algn="l" fontAlgn="base"/>
                      <a:r>
                        <a:rPr lang="es-ES" sz="1200" b="1" i="0" dirty="0">
                          <a:solidFill>
                            <a:srgbClr val="000000"/>
                          </a:solidFill>
                          <a:effectLst/>
                          <a:latin typeface="Gill Sans MT"/>
                        </a:rPr>
                        <a:t>(pasado 6 meses de su emisión)</a:t>
                      </a:r>
                      <a:endParaRPr lang="es-ES" sz="1200" b="0"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marL="171450" indent="-171450" algn="l" fontAlgn="base">
                        <a:buFont typeface="Calibri"/>
                        <a:buChar char="-"/>
                      </a:pPr>
                      <a:r>
                        <a:rPr lang="es-ES" sz="1200" b="1" i="0" dirty="0">
                          <a:solidFill>
                            <a:srgbClr val="000000"/>
                          </a:solidFill>
                          <a:effectLst/>
                          <a:latin typeface="Gill Sans MT"/>
                        </a:rPr>
                        <a:t>Antecedentes penales</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-80 tasa + 85 RNP*=  </a:t>
                      </a:r>
                      <a:r>
                        <a:rPr lang="es-ES" sz="1200" b="1" i="0" dirty="0">
                          <a:solidFill>
                            <a:srgbClr val="000000"/>
                          </a:solidFill>
                          <a:effectLst/>
                          <a:latin typeface="Gill Sans MT"/>
                        </a:rPr>
                        <a:t>165€</a:t>
                      </a:r>
                      <a:endParaRPr lang="es-ES" sz="1200" b="0"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algn="l" fontAlgn="base"/>
                      <a:r>
                        <a:rPr lang="es-ES" sz="1200" b="0" i="0" dirty="0">
                          <a:solidFill>
                            <a:srgbClr val="000000"/>
                          </a:solidFill>
                          <a:effectLst/>
                          <a:latin typeface="Gill Sans MT"/>
                        </a:rPr>
                        <a:t>-80 tasa + 85 RNP*=  </a:t>
                      </a:r>
                      <a:r>
                        <a:rPr lang="es-ES" sz="1200" b="1" i="0" dirty="0">
                          <a:solidFill>
                            <a:srgbClr val="000000"/>
                          </a:solidFill>
                          <a:effectLst/>
                          <a:latin typeface="Gill Sans MT"/>
                        </a:rPr>
                        <a:t>165€</a:t>
                      </a:r>
                      <a:endParaRPr lang="es-ES" sz="1200" b="0"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algn="l" fontAlgn="base"/>
                      <a:r>
                        <a:rPr lang="es-ES" sz="1200" b="0" i="0" u="none" strike="noStrike" dirty="0">
                          <a:solidFill>
                            <a:srgbClr val="000000"/>
                          </a:solidFill>
                          <a:effectLst/>
                          <a:latin typeface="Gill Sans MT"/>
                        </a:rPr>
                        <a:t>-</a:t>
                      </a:r>
                      <a:r>
                        <a:rPr lang="es-ES" sz="1200" b="1" i="0" u="none" strike="noStrike" dirty="0">
                          <a:solidFill>
                            <a:srgbClr val="000000"/>
                          </a:solidFill>
                          <a:effectLst/>
                          <a:latin typeface="Gill Sans MT"/>
                        </a:rPr>
                        <a:t>Costo total</a:t>
                      </a:r>
                      <a:r>
                        <a:rPr lang="es-ES" sz="1200" b="0" i="0" u="none" strike="noStrike" dirty="0">
                          <a:solidFill>
                            <a:srgbClr val="000000"/>
                          </a:solidFill>
                          <a:effectLst/>
                          <a:latin typeface="Gill Sans MT"/>
                        </a:rPr>
                        <a:t> del trámite con la </a:t>
                      </a:r>
                      <a:r>
                        <a:rPr lang="es-ES" sz="1200" b="0" i="0" u="sng" dirty="0">
                          <a:solidFill>
                            <a:srgbClr val="000000"/>
                          </a:solidFill>
                          <a:effectLst/>
                          <a:latin typeface="Gill Sans MT"/>
                        </a:rPr>
                        <a:t>Apostilla</a:t>
                      </a:r>
                      <a:r>
                        <a:rPr lang="es-ES" sz="1200" b="0" i="0" u="none" strike="noStrike" dirty="0">
                          <a:solidFill>
                            <a:srgbClr val="000000"/>
                          </a:solidFill>
                          <a:effectLst/>
                          <a:latin typeface="Gill Sans MT"/>
                        </a:rPr>
                        <a:t>: </a:t>
                      </a:r>
                      <a:r>
                        <a:rPr lang="es-ES" sz="1200" b="1" i="0" u="none" strike="noStrike" dirty="0">
                          <a:solidFill>
                            <a:srgbClr val="000000"/>
                          </a:solidFill>
                          <a:effectLst/>
                          <a:latin typeface="Gill Sans MT"/>
                        </a:rPr>
                        <a:t>66,50€ </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u="none" strike="noStrike" dirty="0">
                          <a:solidFill>
                            <a:srgbClr val="000000"/>
                          </a:solidFill>
                          <a:effectLst/>
                          <a:latin typeface="Gill Sans MT"/>
                        </a:rPr>
                        <a:t>Enlace:</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9"/>
                        </a:rPr>
                        <a:t>Cita Previa Consulado Argentino en Barcelona – Cita Previa Consulado Argentino (cbarc.es)</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(*)RNP Registro nacional de personas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4023964297"/>
                  </a:ext>
                </a:extLst>
              </a:tr>
            </a:tbl>
          </a:graphicData>
        </a:graphic>
      </p:graphicFrame>
      <p:pic>
        <p:nvPicPr>
          <p:cNvPr id="10" name="Imagen 9" descr="Logotipo&#10;&#10;Descripción generada automáticamente">
            <a:extLst>
              <a:ext uri="{FF2B5EF4-FFF2-40B4-BE49-F238E27FC236}">
                <a16:creationId xmlns:a16="http://schemas.microsoft.com/office/drawing/2014/main" id="{15D224BF-6D18-F19F-0E25-629395098D3F}"/>
              </a:ext>
            </a:extLst>
          </p:cNvPr>
          <p:cNvPicPr>
            <a:picLocks noChangeAspect="1"/>
          </p:cNvPicPr>
          <p:nvPr/>
        </p:nvPicPr>
        <p:blipFill>
          <a:blip r:embed="rId10"/>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79F2C4A7-DD30-7387-509D-F2418880D42F}"/>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14551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a:extLst>
              <a:ext uri="{FF2B5EF4-FFF2-40B4-BE49-F238E27FC236}">
                <a16:creationId xmlns:a16="http://schemas.microsoft.com/office/drawing/2014/main" id="{D7133512-F06D-34B6-04D6-FC64A704003D}"/>
              </a:ext>
            </a:extLst>
          </p:cNvPr>
          <p:cNvGraphicFramePr>
            <a:graphicFrameLocks noGrp="1"/>
          </p:cNvGraphicFramePr>
          <p:nvPr>
            <p:extLst>
              <p:ext uri="{D42A27DB-BD31-4B8C-83A1-F6EECF244321}">
                <p14:modId xmlns:p14="http://schemas.microsoft.com/office/powerpoint/2010/main" val="3052389716"/>
              </p:ext>
            </p:extLst>
          </p:nvPr>
        </p:nvGraphicFramePr>
        <p:xfrm>
          <a:off x="306551" y="1261241"/>
          <a:ext cx="11692983" cy="4333875"/>
        </p:xfrm>
        <a:graphic>
          <a:graphicData uri="http://schemas.openxmlformats.org/drawingml/2006/table">
            <a:tbl>
              <a:tblPr firstRow="1" bandRow="1">
                <a:tableStyleId>{5C22544A-7EE6-4342-B048-85BDC9FD1C3A}</a:tableStyleId>
              </a:tblPr>
              <a:tblGrid>
                <a:gridCol w="11692983">
                  <a:extLst>
                    <a:ext uri="{9D8B030D-6E8A-4147-A177-3AD203B41FA5}">
                      <a16:colId xmlns:a16="http://schemas.microsoft.com/office/drawing/2014/main" val="745483684"/>
                    </a:ext>
                  </a:extLst>
                </a:gridCol>
              </a:tblGrid>
              <a:tr h="4333875">
                <a:tc>
                  <a:txBody>
                    <a:bodyPr/>
                    <a:lstStyle/>
                    <a:p>
                      <a:pPr algn="just" fontAlgn="base"/>
                      <a:r>
                        <a:rPr lang="ca-ES" sz="1200" b="1" i="0" u="none" strike="noStrike" dirty="0">
                          <a:solidFill>
                            <a:srgbClr val="000000"/>
                          </a:solidFill>
                          <a:effectLst/>
                          <a:latin typeface="Gill Sans MT"/>
                        </a:rPr>
                        <a:t>REQUISITOS:</a:t>
                      </a:r>
                      <a:endParaRPr lang="ca-ES" sz="1200" b="1" i="0">
                        <a:solidFill>
                          <a:srgbClr val="FFFFFF"/>
                        </a:solidFill>
                        <a:effectLst/>
                        <a:latin typeface="Gill Sans MT"/>
                      </a:endParaRPr>
                    </a:p>
                    <a:p>
                      <a:pPr lvl="0" algn="just">
                        <a:buNone/>
                      </a:pPr>
                      <a:endParaRPr lang="ca-ES" sz="1200" b="1" i="0" u="none" strike="noStrike" dirty="0">
                        <a:solidFill>
                          <a:srgbClr val="000000"/>
                        </a:solidFill>
                        <a:effectLst/>
                        <a:latin typeface="Gill Sans MT"/>
                      </a:endParaRPr>
                    </a:p>
                    <a:p>
                      <a:pPr marL="0" lvl="0" indent="0" algn="just" fontAlgn="base">
                        <a:buNone/>
                      </a:pPr>
                      <a:r>
                        <a:rPr lang="ca-ES" sz="1200" b="1" i="0" u="sng" dirty="0">
                          <a:solidFill>
                            <a:srgbClr val="000000"/>
                          </a:solidFill>
                          <a:effectLst/>
                          <a:latin typeface="Gill Sans MT"/>
                        </a:rPr>
                        <a:t>PASAPORTE</a:t>
                      </a:r>
                      <a:r>
                        <a:rPr lang="ca-ES" sz="1200" b="1" i="0" u="none" strike="noStrike" dirty="0">
                          <a:solidFill>
                            <a:srgbClr val="000000"/>
                          </a:solidFill>
                          <a:effectLst/>
                          <a:latin typeface="Gill Sans MT"/>
                        </a:rPr>
                        <a:t>: </a:t>
                      </a:r>
                      <a:r>
                        <a:rPr lang="ca-ES" sz="1200" b="0" i="0" u="sng" strike="noStrike" dirty="0">
                          <a:solidFill>
                            <a:srgbClr val="000000"/>
                          </a:solidFill>
                          <a:effectLst/>
                          <a:latin typeface="Gill Sans MT"/>
                          <a:hlinkClick r:id="rId2"/>
                        </a:rPr>
                        <a:t>Consulado General y Centro de Promoción en Barcelona | PASAPORTE (cancilleria.gob.ar)</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dirty="0" err="1">
                          <a:solidFill>
                            <a:srgbClr val="000000"/>
                          </a:solidFill>
                          <a:effectLst/>
                          <a:latin typeface="Gill Sans MT"/>
                        </a:rPr>
                        <a:t>Validez</a:t>
                      </a:r>
                      <a:r>
                        <a:rPr lang="ca-ES" sz="1200" b="0" i="0" u="none" strike="noStrike" dirty="0">
                          <a:solidFill>
                            <a:srgbClr val="000000"/>
                          </a:solidFill>
                          <a:effectLst/>
                          <a:latin typeface="Gill Sans MT"/>
                        </a:rPr>
                        <a:t> improrrogable de </a:t>
                      </a:r>
                      <a:r>
                        <a:rPr lang="ca-ES" sz="1200" b="1" i="0" u="none" strike="noStrike" dirty="0">
                          <a:solidFill>
                            <a:srgbClr val="000000"/>
                          </a:solidFill>
                          <a:effectLst/>
                          <a:latin typeface="Gill Sans MT"/>
                        </a:rPr>
                        <a:t>10 </a:t>
                      </a:r>
                      <a:r>
                        <a:rPr lang="ca-ES" sz="1200" b="1" i="0" u="none" strike="noStrike" dirty="0" err="1">
                          <a:solidFill>
                            <a:srgbClr val="000000"/>
                          </a:solidFill>
                          <a:effectLst/>
                          <a:latin typeface="Gill Sans MT"/>
                        </a:rPr>
                        <a:t>años</a:t>
                      </a:r>
                      <a:r>
                        <a:rPr lang="ca-ES" sz="1200" b="0" i="0" u="none" strike="noStrike" dirty="0">
                          <a:solidFill>
                            <a:srgbClr val="000000"/>
                          </a:solidFill>
                          <a:effectLst/>
                          <a:latin typeface="Gill Sans MT"/>
                        </a:rPr>
                        <a:t> (5 </a:t>
                      </a:r>
                      <a:r>
                        <a:rPr lang="ca-ES" sz="1200" b="0" i="0" u="none" strike="noStrike" dirty="0" err="1">
                          <a:solidFill>
                            <a:srgbClr val="000000"/>
                          </a:solidFill>
                          <a:effectLst/>
                          <a:latin typeface="Gill Sans MT"/>
                        </a:rPr>
                        <a:t>años</a:t>
                      </a:r>
                      <a:r>
                        <a:rPr lang="ca-ES" sz="1200" b="0" i="0" u="none" strike="noStrike" dirty="0">
                          <a:solidFill>
                            <a:srgbClr val="000000"/>
                          </a:solidFill>
                          <a:effectLst/>
                          <a:latin typeface="Gill Sans MT"/>
                        </a:rPr>
                        <a:t> en el caso de </a:t>
                      </a:r>
                      <a:r>
                        <a:rPr lang="ca-ES" sz="1200" b="0" i="0" u="none" strike="noStrike" dirty="0" err="1">
                          <a:solidFill>
                            <a:srgbClr val="000000"/>
                          </a:solidFill>
                          <a:effectLst/>
                          <a:latin typeface="Gill Sans MT"/>
                        </a:rPr>
                        <a:t>menores</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just" fontAlgn="base">
                        <a:buFont typeface="Arial" panose="020B0604020202020204" pitchFamily="34" charset="0"/>
                        <a:buChar char="•"/>
                      </a:pPr>
                      <a:r>
                        <a:rPr lang="ca-ES" sz="1200" b="0" i="0" u="none" strike="noStrike" dirty="0" err="1">
                          <a:solidFill>
                            <a:srgbClr val="000000"/>
                          </a:solidFill>
                          <a:effectLst/>
                          <a:latin typeface="Gill Sans MT"/>
                        </a:rPr>
                        <a:t>Trámite</a:t>
                      </a:r>
                      <a:r>
                        <a:rPr lang="ca-ES" sz="1200" b="0" i="0" u="none" strike="noStrike" dirty="0">
                          <a:solidFill>
                            <a:srgbClr val="000000"/>
                          </a:solidFill>
                          <a:effectLst/>
                          <a:latin typeface="Gill Sans MT"/>
                        </a:rPr>
                        <a:t> </a:t>
                      </a:r>
                      <a:r>
                        <a:rPr lang="ca-ES" sz="1200" b="1" i="0" u="none" strike="noStrike" dirty="0">
                          <a:solidFill>
                            <a:srgbClr val="000000"/>
                          </a:solidFill>
                          <a:effectLst/>
                          <a:latin typeface="Gill Sans MT"/>
                        </a:rPr>
                        <a:t>presencial</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presenciales</a:t>
                      </a:r>
                      <a:r>
                        <a:rPr lang="ca-ES" sz="1200" b="0" i="0" u="none" strike="noStrike" dirty="0">
                          <a:solidFill>
                            <a:srgbClr val="000000"/>
                          </a:solidFill>
                          <a:effectLst/>
                          <a:latin typeface="Gill Sans MT"/>
                        </a:rPr>
                        <a:t> con </a:t>
                      </a:r>
                      <a:r>
                        <a:rPr lang="ca-ES" sz="1200" b="1" i="0" u="none" strike="noStrike" dirty="0">
                          <a:solidFill>
                            <a:srgbClr val="000000"/>
                          </a:solidFill>
                          <a:effectLst/>
                          <a:latin typeface="Gill Sans MT"/>
                        </a:rPr>
                        <a:t>CITA PREVIA. </a:t>
                      </a:r>
                      <a:r>
                        <a:rPr lang="ca-ES" sz="1200" b="0" i="0" u="sng" strike="noStrike" dirty="0">
                          <a:solidFill>
                            <a:srgbClr val="000000"/>
                          </a:solidFill>
                          <a:effectLst/>
                          <a:latin typeface="Gill Sans MT"/>
                          <a:hlinkClick r:id="rId3"/>
                        </a:rPr>
                        <a:t>Cita Previa Consulado Argentino en Barcelona – Cita Previa Consulado Argentino (cbarc.es)</a:t>
                      </a:r>
                      <a:endParaRPr lang="ca-ES" sz="1200" b="1" i="0">
                        <a:solidFill>
                          <a:srgbClr val="FFFFFF"/>
                        </a:solidFill>
                        <a:effectLst/>
                        <a:latin typeface="Gill Sans MT"/>
                      </a:endParaRPr>
                    </a:p>
                    <a:p>
                      <a:pPr algn="l" fontAlgn="base"/>
                      <a:r>
                        <a:rPr lang="ca-ES" sz="1200" b="0" i="0" u="none" strike="noStrike" dirty="0">
                          <a:solidFill>
                            <a:srgbClr val="000000"/>
                          </a:solidFill>
                          <a:effectLst/>
                          <a:latin typeface="Gill Sans MT"/>
                        </a:rPr>
                        <a:t>El </a:t>
                      </a:r>
                      <a:r>
                        <a:rPr lang="ca-ES" sz="1200" b="0" i="0" u="none" strike="noStrike" dirty="0" err="1">
                          <a:solidFill>
                            <a:srgbClr val="000000"/>
                          </a:solidFill>
                          <a:effectLst/>
                          <a:latin typeface="Gill Sans MT"/>
                        </a:rPr>
                        <a:t>día</a:t>
                      </a:r>
                      <a:r>
                        <a:rPr lang="ca-ES" sz="1200" b="0" i="0" u="none" strike="noStrike" dirty="0">
                          <a:solidFill>
                            <a:srgbClr val="000000"/>
                          </a:solidFill>
                          <a:effectLst/>
                          <a:latin typeface="Gill Sans MT"/>
                        </a:rPr>
                        <a:t> de la cita, se toma los </a:t>
                      </a:r>
                      <a:r>
                        <a:rPr lang="ca-ES" sz="1200" b="0" i="0" u="none" strike="noStrike" dirty="0" err="1">
                          <a:solidFill>
                            <a:srgbClr val="000000"/>
                          </a:solidFill>
                          <a:effectLst/>
                          <a:latin typeface="Gill Sans MT"/>
                        </a:rPr>
                        <a:t>datos</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biométricos</a:t>
                      </a:r>
                      <a:r>
                        <a:rPr lang="ca-ES" sz="1200" b="0" i="0" u="none" strike="noStrike" dirty="0">
                          <a:solidFill>
                            <a:srgbClr val="000000"/>
                          </a:solidFill>
                          <a:effectLst/>
                          <a:latin typeface="Gill Sans MT"/>
                        </a:rPr>
                        <a:t>. El </a:t>
                      </a:r>
                      <a:r>
                        <a:rPr lang="ca-ES" sz="1200" b="0" i="0" u="none" strike="noStrike" dirty="0" err="1">
                          <a:solidFill>
                            <a:srgbClr val="000000"/>
                          </a:solidFill>
                          <a:effectLst/>
                          <a:latin typeface="Gill Sans MT"/>
                        </a:rPr>
                        <a:t>pasaporte</a:t>
                      </a:r>
                      <a:r>
                        <a:rPr lang="ca-ES" sz="1200" b="0" i="0" u="none" strike="noStrike" dirty="0">
                          <a:solidFill>
                            <a:srgbClr val="000000"/>
                          </a:solidFill>
                          <a:effectLst/>
                          <a:latin typeface="Gill Sans MT"/>
                        </a:rPr>
                        <a:t> se confecciona en la República Argentina, y es </a:t>
                      </a:r>
                      <a:r>
                        <a:rPr lang="ca-ES" sz="1200" b="0" i="0" u="none" strike="noStrike" dirty="0" err="1">
                          <a:solidFill>
                            <a:srgbClr val="000000"/>
                          </a:solidFill>
                          <a:effectLst/>
                          <a:latin typeface="Gill Sans MT"/>
                        </a:rPr>
                        <a:t>remitido</a:t>
                      </a:r>
                      <a:r>
                        <a:rPr lang="ca-ES" sz="1200" b="0" i="0" u="none" strike="noStrike" dirty="0">
                          <a:solidFill>
                            <a:srgbClr val="000000"/>
                          </a:solidFill>
                          <a:effectLst/>
                          <a:latin typeface="Gill Sans MT"/>
                        </a:rPr>
                        <a:t> por el RENAPER al </a:t>
                      </a:r>
                      <a:r>
                        <a:rPr lang="ca-ES" sz="1200" b="0" i="0" u="none" strike="noStrike" dirty="0" err="1">
                          <a:solidFill>
                            <a:srgbClr val="000000"/>
                          </a:solidFill>
                          <a:effectLst/>
                          <a:latin typeface="Gill Sans MT"/>
                        </a:rPr>
                        <a:t>Consulado</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algn="l" fontAlgn="base"/>
                      <a:r>
                        <a:rPr lang="ca-ES" sz="1200" b="0" i="0" u="none" strike="noStrike" dirty="0">
                          <a:solidFill>
                            <a:srgbClr val="000000"/>
                          </a:solidFill>
                          <a:effectLst/>
                          <a:latin typeface="Gill Sans MT"/>
                        </a:rPr>
                        <a:t>En caso de </a:t>
                      </a:r>
                      <a:r>
                        <a:rPr lang="ca-ES" sz="1200" b="0" i="0" u="none" strike="noStrike" dirty="0" err="1">
                          <a:solidFill>
                            <a:srgbClr val="000000"/>
                          </a:solidFill>
                          <a:effectLst/>
                          <a:latin typeface="Gill Sans MT"/>
                        </a:rPr>
                        <a:t>situación</a:t>
                      </a:r>
                      <a:r>
                        <a:rPr lang="ca-ES" sz="1200" b="0" i="0" u="none" strike="noStrike" dirty="0">
                          <a:solidFill>
                            <a:srgbClr val="000000"/>
                          </a:solidFill>
                          <a:effectLst/>
                          <a:latin typeface="Gill Sans MT"/>
                        </a:rPr>
                        <a:t> de </a:t>
                      </a:r>
                      <a:r>
                        <a:rPr lang="ca-ES" sz="1200" b="0" i="0" u="none" strike="noStrike" dirty="0" err="1">
                          <a:solidFill>
                            <a:srgbClr val="000000"/>
                          </a:solidFill>
                          <a:effectLst/>
                          <a:latin typeface="Gill Sans MT"/>
                        </a:rPr>
                        <a:t>urgencia</a:t>
                      </a:r>
                      <a:r>
                        <a:rPr lang="ca-ES" sz="1200" b="0" i="0" u="none" strike="noStrike" dirty="0">
                          <a:solidFill>
                            <a:srgbClr val="000000"/>
                          </a:solidFill>
                          <a:effectLst/>
                          <a:latin typeface="Gill Sans MT"/>
                        </a:rPr>
                        <a:t>, enviar </a:t>
                      </a:r>
                      <a:r>
                        <a:rPr lang="ca-ES" sz="1200" b="0" i="0" u="none" strike="noStrike" dirty="0" err="1">
                          <a:solidFill>
                            <a:srgbClr val="000000"/>
                          </a:solidFill>
                          <a:effectLst/>
                          <a:latin typeface="Gill Sans MT"/>
                        </a:rPr>
                        <a:t>correo</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electrónico</a:t>
                      </a:r>
                      <a:r>
                        <a:rPr lang="ca-ES" sz="1200" b="0" i="0" u="none" strike="noStrike" dirty="0">
                          <a:solidFill>
                            <a:srgbClr val="000000"/>
                          </a:solidFill>
                          <a:effectLst/>
                          <a:latin typeface="Gill Sans MT"/>
                        </a:rPr>
                        <a:t> a </a:t>
                      </a:r>
                      <a:r>
                        <a:rPr lang="ca-ES" sz="1200" b="0" i="0" u="sng" strike="noStrike" dirty="0">
                          <a:solidFill>
                            <a:srgbClr val="000000"/>
                          </a:solidFill>
                          <a:effectLst/>
                          <a:latin typeface="Gill Sans MT"/>
                          <a:hlinkClick r:id="rId4"/>
                        </a:rPr>
                        <a:t>dni-pasaporte_cbarc@cancilleria.gov.ar</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detallando</a:t>
                      </a:r>
                      <a:r>
                        <a:rPr lang="ca-ES" sz="1200" b="0" i="0" u="none" strike="noStrike" dirty="0">
                          <a:solidFill>
                            <a:srgbClr val="000000"/>
                          </a:solidFill>
                          <a:effectLst/>
                          <a:latin typeface="Gill Sans MT"/>
                        </a:rPr>
                        <a:t> la </a:t>
                      </a:r>
                      <a:r>
                        <a:rPr lang="ca-ES" sz="1200" b="0" i="0" u="none" strike="noStrike" dirty="0" err="1">
                          <a:solidFill>
                            <a:srgbClr val="000000"/>
                          </a:solidFill>
                          <a:effectLst/>
                          <a:latin typeface="Gill Sans MT"/>
                        </a:rPr>
                        <a:t>situación</a:t>
                      </a:r>
                      <a:r>
                        <a:rPr lang="ca-ES" sz="1200" b="0" i="0" u="none" strike="noStrike" dirty="0">
                          <a:solidFill>
                            <a:srgbClr val="000000"/>
                          </a:solidFill>
                          <a:effectLst/>
                          <a:latin typeface="Gill Sans MT"/>
                        </a:rPr>
                        <a:t> y </a:t>
                      </a:r>
                      <a:r>
                        <a:rPr lang="ca-ES" sz="1200" b="0" i="0" u="none" strike="noStrike" dirty="0" err="1">
                          <a:solidFill>
                            <a:srgbClr val="000000"/>
                          </a:solidFill>
                          <a:effectLst/>
                          <a:latin typeface="Gill Sans MT"/>
                        </a:rPr>
                        <a:t>enviando</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documentación</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respaldatoria</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lvl="0" algn="l">
                        <a:buNone/>
                      </a:pPr>
                      <a:endParaRPr lang="ca-ES" sz="1200" b="0" i="0" u="none" strike="noStrike" dirty="0">
                        <a:solidFill>
                          <a:srgbClr val="000000"/>
                        </a:solidFill>
                        <a:effectLst/>
                        <a:latin typeface="Gill Sans MT"/>
                      </a:endParaRPr>
                    </a:p>
                    <a:p>
                      <a:pPr marL="342900" lvl="0" indent="-342900" algn="l" fontAlgn="base">
                        <a:buFont typeface="Arial" panose="020B0604020202020204" pitchFamily="34" charset="0"/>
                        <a:buChar char="•"/>
                      </a:pPr>
                      <a:r>
                        <a:rPr lang="ca-ES" sz="1200" b="1" i="0" u="none" strike="noStrike" dirty="0">
                          <a:solidFill>
                            <a:srgbClr val="000000"/>
                          </a:solidFill>
                          <a:effectLst/>
                          <a:latin typeface="Gill Sans MT"/>
                        </a:rPr>
                        <a:t>NOTAS: </a:t>
                      </a:r>
                      <a:endParaRPr lang="ca-ES" sz="1200" b="1" i="0" dirty="0">
                        <a:solidFill>
                          <a:srgbClr val="FFFFFF"/>
                        </a:solidFill>
                        <a:effectLst/>
                        <a:latin typeface="Gill Sans MT"/>
                      </a:endParaRPr>
                    </a:p>
                    <a:p>
                      <a:pPr marL="342900" lvl="0" indent="-342900" algn="l">
                        <a:buFont typeface="Arial" panose="020B0604020202020204" pitchFamily="34" charset="0"/>
                        <a:buChar char="•"/>
                      </a:pPr>
                      <a:r>
                        <a:rPr lang="ca-ES" sz="1200" b="0" i="0" u="none" strike="noStrike" dirty="0">
                          <a:solidFill>
                            <a:srgbClr val="000000"/>
                          </a:solidFill>
                          <a:effectLst/>
                          <a:latin typeface="Gill Sans MT"/>
                        </a:rPr>
                        <a:t>Comunicar </a:t>
                      </a:r>
                      <a:r>
                        <a:rPr lang="ca-ES" sz="1200" b="0" i="0" u="none" strike="noStrike" dirty="0" err="1">
                          <a:solidFill>
                            <a:srgbClr val="000000"/>
                          </a:solidFill>
                          <a:effectLst/>
                          <a:latin typeface="Gill Sans MT"/>
                        </a:rPr>
                        <a:t>cambio</a:t>
                      </a:r>
                      <a:r>
                        <a:rPr lang="ca-ES" sz="1200" b="0" i="0" u="none" strike="noStrike" dirty="0">
                          <a:solidFill>
                            <a:srgbClr val="000000"/>
                          </a:solidFill>
                          <a:effectLst/>
                          <a:latin typeface="Gill Sans MT"/>
                        </a:rPr>
                        <a:t> de domicilio en el </a:t>
                      </a:r>
                      <a:r>
                        <a:rPr lang="ca-ES" sz="1200" b="0" i="0" u="none" strike="noStrike" dirty="0" err="1">
                          <a:solidFill>
                            <a:srgbClr val="000000"/>
                          </a:solidFill>
                          <a:effectLst/>
                          <a:latin typeface="Gill Sans MT"/>
                        </a:rPr>
                        <a:t>plazo</a:t>
                      </a:r>
                      <a:r>
                        <a:rPr lang="ca-ES" sz="1200" b="0" i="0" u="none" strike="noStrike" dirty="0">
                          <a:solidFill>
                            <a:srgbClr val="000000"/>
                          </a:solidFill>
                          <a:effectLst/>
                          <a:latin typeface="Gill Sans MT"/>
                        </a:rPr>
                        <a:t> de 30 </a:t>
                      </a:r>
                      <a:r>
                        <a:rPr lang="ca-ES" sz="1200" b="0" i="0" u="none" strike="noStrike" dirty="0" err="1">
                          <a:solidFill>
                            <a:srgbClr val="000000"/>
                          </a:solidFill>
                          <a:effectLst/>
                          <a:latin typeface="Gill Sans MT"/>
                        </a:rPr>
                        <a:t>días</a:t>
                      </a:r>
                      <a:endParaRPr lang="ca-ES" sz="1200" b="1" i="0" dirty="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dirty="0">
                          <a:solidFill>
                            <a:srgbClr val="000000"/>
                          </a:solidFill>
                          <a:effectLst/>
                          <a:latin typeface="Gill Sans MT"/>
                        </a:rPr>
                        <a:t>Ser </a:t>
                      </a:r>
                      <a:r>
                        <a:rPr lang="ca-ES" sz="1200" b="0" i="0" u="none" strike="noStrike" dirty="0" err="1">
                          <a:solidFill>
                            <a:srgbClr val="000000"/>
                          </a:solidFill>
                          <a:effectLst/>
                          <a:latin typeface="Gill Sans MT"/>
                        </a:rPr>
                        <a:t>Residente</a:t>
                      </a:r>
                      <a:r>
                        <a:rPr lang="ca-ES" sz="1200" b="0" i="0" u="none" strike="noStrike" dirty="0">
                          <a:solidFill>
                            <a:srgbClr val="000000"/>
                          </a:solidFill>
                          <a:effectLst/>
                          <a:latin typeface="Gill Sans MT"/>
                        </a:rPr>
                        <a:t> en la </a:t>
                      </a:r>
                      <a:r>
                        <a:rPr lang="ca-ES" sz="1200" b="0" i="0" u="none" strike="noStrike" dirty="0" err="1">
                          <a:solidFill>
                            <a:srgbClr val="000000"/>
                          </a:solidFill>
                          <a:effectLst/>
                          <a:latin typeface="Gill Sans MT"/>
                        </a:rPr>
                        <a:t>Jurisdicción</a:t>
                      </a:r>
                      <a:r>
                        <a:rPr lang="ca-ES" sz="1200" b="0" i="0" u="none" strike="noStrike" dirty="0">
                          <a:solidFill>
                            <a:srgbClr val="000000"/>
                          </a:solidFill>
                          <a:effectLst/>
                          <a:latin typeface="Gill Sans MT"/>
                        </a:rPr>
                        <a:t> de este </a:t>
                      </a:r>
                      <a:r>
                        <a:rPr lang="ca-ES" sz="1200" b="0" i="0" u="none" strike="noStrike" dirty="0" err="1">
                          <a:solidFill>
                            <a:srgbClr val="000000"/>
                          </a:solidFill>
                          <a:effectLst/>
                          <a:latin typeface="Gill Sans MT"/>
                        </a:rPr>
                        <a:t>Consulado</a:t>
                      </a:r>
                      <a:r>
                        <a:rPr lang="ca-ES" sz="1200" b="0" i="0" u="none" strike="noStrike" dirty="0">
                          <a:solidFill>
                            <a:srgbClr val="000000"/>
                          </a:solidFill>
                          <a:effectLst/>
                          <a:latin typeface="Gill Sans MT"/>
                        </a:rPr>
                        <a:t> General: </a:t>
                      </a:r>
                      <a:r>
                        <a:rPr lang="ca-ES" sz="1200" b="0" i="0" u="none" strike="noStrike" dirty="0" err="1">
                          <a:solidFill>
                            <a:srgbClr val="000000"/>
                          </a:solidFill>
                          <a:effectLst/>
                          <a:latin typeface="Gill Sans MT"/>
                        </a:rPr>
                        <a:t>Comunidades</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Autónomas</a:t>
                      </a:r>
                      <a:r>
                        <a:rPr lang="ca-ES" sz="1200" b="0" i="0" u="none" strike="noStrike" dirty="0">
                          <a:solidFill>
                            <a:srgbClr val="000000"/>
                          </a:solidFill>
                          <a:effectLst/>
                          <a:latin typeface="Gill Sans MT"/>
                        </a:rPr>
                        <a:t> de Aragón, Cataluña y </a:t>
                      </a:r>
                      <a:r>
                        <a:rPr lang="ca-ES" sz="1200" b="0" i="0" u="none" strike="noStrike" dirty="0" err="1">
                          <a:solidFill>
                            <a:srgbClr val="000000"/>
                          </a:solidFill>
                          <a:effectLst/>
                          <a:latin typeface="Gill Sans MT"/>
                        </a:rPr>
                        <a:t>Comunidad</a:t>
                      </a:r>
                      <a:r>
                        <a:rPr lang="ca-ES" sz="1200" b="0" i="0" u="none" strike="noStrike" dirty="0">
                          <a:solidFill>
                            <a:srgbClr val="000000"/>
                          </a:solidFill>
                          <a:effectLst/>
                          <a:latin typeface="Gill Sans MT"/>
                        </a:rPr>
                        <a:t> Valenciana, y </a:t>
                      </a:r>
                      <a:r>
                        <a:rPr lang="ca-ES" sz="1200" b="0" i="0" u="none" strike="noStrike" dirty="0" err="1">
                          <a:solidFill>
                            <a:srgbClr val="000000"/>
                          </a:solidFill>
                          <a:effectLst/>
                          <a:latin typeface="Gill Sans MT"/>
                        </a:rPr>
                        <a:t>Principado</a:t>
                      </a:r>
                      <a:r>
                        <a:rPr lang="ca-ES" sz="1200" b="0" i="0" u="none" strike="noStrike" dirty="0">
                          <a:solidFill>
                            <a:srgbClr val="000000"/>
                          </a:solidFill>
                          <a:effectLst/>
                          <a:latin typeface="Gill Sans MT"/>
                        </a:rPr>
                        <a:t> de Andorra.</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dirty="0" err="1">
                          <a:solidFill>
                            <a:srgbClr val="000000"/>
                          </a:solidFill>
                          <a:effectLst/>
                          <a:latin typeface="Gill Sans MT"/>
                        </a:rPr>
                        <a:t>Imposibilidad</a:t>
                      </a:r>
                      <a:r>
                        <a:rPr lang="ca-ES" sz="1200" b="0" i="0" u="none" strike="noStrike" dirty="0">
                          <a:solidFill>
                            <a:srgbClr val="000000"/>
                          </a:solidFill>
                          <a:effectLst/>
                          <a:latin typeface="Gill Sans MT"/>
                        </a:rPr>
                        <a:t> de prorrogar </a:t>
                      </a:r>
                      <a:r>
                        <a:rPr lang="ca-ES" sz="1200" b="0" i="0" u="none" strike="noStrike" dirty="0" err="1">
                          <a:solidFill>
                            <a:srgbClr val="000000"/>
                          </a:solidFill>
                          <a:effectLst/>
                          <a:latin typeface="Gill Sans MT"/>
                        </a:rPr>
                        <a:t>pasaporte</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dirty="0">
                          <a:solidFill>
                            <a:srgbClr val="000000"/>
                          </a:solidFill>
                          <a:effectLst/>
                          <a:latin typeface="Gill Sans MT"/>
                        </a:rPr>
                        <a:t>No se consigna el </a:t>
                      </a:r>
                      <a:r>
                        <a:rPr lang="ca-ES" sz="1200" b="0" i="0" u="none" strike="noStrike" dirty="0" err="1">
                          <a:solidFill>
                            <a:srgbClr val="000000"/>
                          </a:solidFill>
                          <a:effectLst/>
                          <a:latin typeface="Gill Sans MT"/>
                        </a:rPr>
                        <a:t>apellido</a:t>
                      </a:r>
                      <a:r>
                        <a:rPr lang="ca-ES" sz="1200" b="0" i="0" u="none" strike="noStrike" dirty="0">
                          <a:solidFill>
                            <a:srgbClr val="000000"/>
                          </a:solidFill>
                          <a:effectLst/>
                          <a:latin typeface="Gill Sans MT"/>
                        </a:rPr>
                        <a:t> de casada en los </a:t>
                      </a:r>
                      <a:r>
                        <a:rPr lang="ca-ES" sz="1200" b="0" i="0" u="none" strike="noStrike" dirty="0" err="1">
                          <a:solidFill>
                            <a:srgbClr val="000000"/>
                          </a:solidFill>
                          <a:effectLst/>
                          <a:latin typeface="Gill Sans MT"/>
                        </a:rPr>
                        <a:t>pasaportes</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a:buFont typeface="Arial" panose="020B0604020202020204" pitchFamily="34" charset="0"/>
                        <a:buChar char="•"/>
                      </a:pPr>
                      <a:endParaRPr lang="ca-ES" sz="1200" b="0" i="0" u="none" strike="noStrike" dirty="0">
                        <a:solidFill>
                          <a:srgbClr val="000000"/>
                        </a:solidFill>
                        <a:effectLst/>
                        <a:latin typeface="Gill Sans MT"/>
                      </a:endParaRPr>
                    </a:p>
                    <a:p>
                      <a:pPr marL="342900" lvl="0" indent="-342900" algn="l" fontAlgn="base">
                        <a:buFont typeface="Arial" panose="020B0604020202020204" pitchFamily="34" charset="0"/>
                        <a:buChar char="•"/>
                      </a:pPr>
                      <a:r>
                        <a:rPr lang="ca-ES" sz="1200" b="1" i="0" u="none" strike="noStrike" err="1">
                          <a:solidFill>
                            <a:srgbClr val="000000"/>
                          </a:solidFill>
                          <a:effectLst/>
                          <a:latin typeface="Gill Sans MT"/>
                        </a:rPr>
                        <a:t>Documentación</a:t>
                      </a:r>
                      <a:r>
                        <a:rPr lang="ca-ES" sz="1200" b="1" i="0" u="none" strike="noStrike" dirty="0">
                          <a:solidFill>
                            <a:srgbClr val="000000"/>
                          </a:solidFill>
                          <a:effectLst/>
                          <a:latin typeface="Gill Sans MT"/>
                        </a:rPr>
                        <a:t>:</a:t>
                      </a:r>
                      <a:endParaRPr lang="ca-ES" sz="1200" b="1" i="0">
                        <a:solidFill>
                          <a:srgbClr val="FFFFFF"/>
                        </a:solidFill>
                        <a:effectLst/>
                        <a:latin typeface="Gill Sans MT"/>
                      </a:endParaRPr>
                    </a:p>
                    <a:p>
                      <a:pPr marL="0" lvl="0" indent="0" algn="l" fontAlgn="base">
                        <a:buNone/>
                      </a:pPr>
                      <a:r>
                        <a:rPr lang="ca-ES" sz="1200" b="1" i="0" u="sng" dirty="0">
                          <a:solidFill>
                            <a:srgbClr val="000000"/>
                          </a:solidFill>
                          <a:effectLst/>
                          <a:latin typeface="Gill Sans MT"/>
                        </a:rPr>
                        <a:t>1. </a:t>
                      </a:r>
                      <a:r>
                        <a:rPr lang="ca-ES" sz="1200" b="1" i="0" u="sng" dirty="0" err="1">
                          <a:solidFill>
                            <a:srgbClr val="000000"/>
                          </a:solidFill>
                          <a:effectLst/>
                          <a:latin typeface="Gill Sans MT"/>
                        </a:rPr>
                        <a:t>Mayores</a:t>
                      </a:r>
                      <a:r>
                        <a:rPr lang="ca-ES" sz="1200" b="1" i="0" u="sng" dirty="0">
                          <a:solidFill>
                            <a:srgbClr val="000000"/>
                          </a:solidFill>
                          <a:effectLst/>
                          <a:latin typeface="Gill Sans MT"/>
                        </a:rPr>
                        <a:t> de 18 </a:t>
                      </a:r>
                      <a:r>
                        <a:rPr lang="ca-ES" sz="1200" b="1" i="0" u="sng" dirty="0" err="1">
                          <a:solidFill>
                            <a:srgbClr val="000000"/>
                          </a:solidFill>
                          <a:effectLst/>
                          <a:latin typeface="Gill Sans MT"/>
                        </a:rPr>
                        <a:t>años</a:t>
                      </a:r>
                      <a:r>
                        <a:rPr lang="ca-ES" sz="1200" b="1" i="0" u="sng" dirty="0">
                          <a:solidFill>
                            <a:srgbClr val="000000"/>
                          </a:solidFill>
                          <a:effectLst/>
                          <a:latin typeface="Gill Sans MT"/>
                        </a:rPr>
                        <a:t>:</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err="1">
                          <a:solidFill>
                            <a:srgbClr val="000000"/>
                          </a:solidFill>
                          <a:effectLst/>
                          <a:latin typeface="Gill Sans MT"/>
                        </a:rPr>
                        <a:t>Trámite</a:t>
                      </a:r>
                      <a:r>
                        <a:rPr lang="ca-ES" sz="1200" b="0" i="0" u="none" strike="noStrike" dirty="0">
                          <a:solidFill>
                            <a:srgbClr val="000000"/>
                          </a:solidFill>
                          <a:effectLst/>
                          <a:latin typeface="Gill Sans MT"/>
                        </a:rPr>
                        <a:t> personal y presencial (con </a:t>
                      </a:r>
                      <a:r>
                        <a:rPr lang="ca-ES" sz="1200" b="1" i="0" u="none" strike="noStrike" dirty="0">
                          <a:solidFill>
                            <a:srgbClr val="000000"/>
                          </a:solidFill>
                          <a:effectLst/>
                          <a:latin typeface="Gill Sans MT"/>
                        </a:rPr>
                        <a:t>cita </a:t>
                      </a:r>
                      <a:r>
                        <a:rPr lang="ca-ES" sz="1200" b="1" i="0" u="none" strike="noStrike" err="1">
                          <a:solidFill>
                            <a:srgbClr val="000000"/>
                          </a:solidFill>
                          <a:effectLst/>
                          <a:latin typeface="Gill Sans MT"/>
                        </a:rPr>
                        <a:t>previa</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sng" dirty="0" err="1">
                          <a:solidFill>
                            <a:srgbClr val="000000"/>
                          </a:solidFill>
                          <a:effectLst/>
                          <a:latin typeface="Gill Sans MT"/>
                        </a:rPr>
                        <a:t>Último</a:t>
                      </a:r>
                      <a:r>
                        <a:rPr lang="ca-ES" sz="1200" b="0" i="0" u="sng" dirty="0">
                          <a:solidFill>
                            <a:srgbClr val="000000"/>
                          </a:solidFill>
                          <a:effectLst/>
                          <a:latin typeface="Gill Sans MT"/>
                        </a:rPr>
                        <a:t> DNI</a:t>
                      </a:r>
                      <a:r>
                        <a:rPr lang="ca-ES" sz="1200" b="0" i="0" u="none" strike="noStrike" dirty="0">
                          <a:solidFill>
                            <a:srgbClr val="000000"/>
                          </a:solidFill>
                          <a:effectLst/>
                          <a:latin typeface="Gill Sans MT"/>
                        </a:rPr>
                        <a:t> del titular del </a:t>
                      </a:r>
                      <a:r>
                        <a:rPr lang="ca-ES" sz="1200" b="0" i="0" u="none" strike="noStrike" dirty="0" err="1">
                          <a:solidFill>
                            <a:srgbClr val="000000"/>
                          </a:solidFill>
                          <a:effectLst/>
                          <a:latin typeface="Gill Sans MT"/>
                        </a:rPr>
                        <a:t>trámite</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actualizado</a:t>
                      </a:r>
                      <a:r>
                        <a:rPr lang="ca-ES" sz="1200" b="0" i="0" u="none" strike="noStrike" dirty="0">
                          <a:solidFill>
                            <a:srgbClr val="000000"/>
                          </a:solidFill>
                          <a:effectLst/>
                          <a:latin typeface="Gill Sans MT"/>
                        </a:rPr>
                        <a:t>.</a:t>
                      </a:r>
                      <a:endParaRPr lang="ca-ES" sz="1200" b="1" i="0" dirty="0">
                        <a:solidFill>
                          <a:srgbClr val="FFFFFF"/>
                        </a:solidFill>
                        <a:effectLst/>
                        <a:latin typeface="Gill Sans MT"/>
                      </a:endParaRPr>
                    </a:p>
                    <a:p>
                      <a:pPr marL="342900" lvl="0" indent="-342900" algn="l" fontAlgn="base">
                        <a:buFont typeface="Arial" panose="020B0604020202020204" pitchFamily="34" charset="0"/>
                        <a:buChar char="•"/>
                      </a:pPr>
                      <a:r>
                        <a:rPr lang="ca-ES" sz="1200" b="0" i="0" u="sng" dirty="0" err="1">
                          <a:solidFill>
                            <a:srgbClr val="000000"/>
                          </a:solidFill>
                          <a:effectLst/>
                          <a:latin typeface="Gill Sans MT"/>
                        </a:rPr>
                        <a:t>Pasaporte</a:t>
                      </a:r>
                      <a:r>
                        <a:rPr lang="ca-ES" sz="1200" b="0" i="0" u="sng" dirty="0">
                          <a:solidFill>
                            <a:srgbClr val="000000"/>
                          </a:solidFill>
                          <a:effectLst/>
                          <a:latin typeface="Gill Sans MT"/>
                        </a:rPr>
                        <a:t> anterio</a:t>
                      </a:r>
                      <a:r>
                        <a:rPr lang="ca-ES" sz="1200" b="0" i="0" u="none" strike="noStrike" dirty="0">
                          <a:solidFill>
                            <a:srgbClr val="000000"/>
                          </a:solidFill>
                          <a:effectLst/>
                          <a:latin typeface="Gill Sans MT"/>
                        </a:rPr>
                        <a:t>r. En caso de no contar con el </a:t>
                      </a:r>
                      <a:r>
                        <a:rPr lang="ca-ES" sz="1200" b="0" i="0" u="none" strike="noStrike" dirty="0" err="1">
                          <a:solidFill>
                            <a:srgbClr val="000000"/>
                          </a:solidFill>
                          <a:effectLst/>
                          <a:latin typeface="Gill Sans MT"/>
                        </a:rPr>
                        <a:t>pasaporte</a:t>
                      </a:r>
                      <a:r>
                        <a:rPr lang="ca-ES" sz="1200" b="0" i="0" u="none" strike="noStrike" dirty="0">
                          <a:solidFill>
                            <a:srgbClr val="000000"/>
                          </a:solidFill>
                          <a:effectLst/>
                          <a:latin typeface="Gill Sans MT"/>
                        </a:rPr>
                        <a:t> anterior, </a:t>
                      </a:r>
                      <a:r>
                        <a:rPr lang="ca-ES" sz="1200" b="0" i="0" u="none" strike="noStrike" dirty="0" err="1">
                          <a:solidFill>
                            <a:srgbClr val="000000"/>
                          </a:solidFill>
                          <a:effectLst/>
                          <a:latin typeface="Gill Sans MT"/>
                        </a:rPr>
                        <a:t>deberá</a:t>
                      </a:r>
                      <a:r>
                        <a:rPr lang="ca-ES" sz="1200" b="0" i="0" u="none" strike="noStrike" dirty="0">
                          <a:solidFill>
                            <a:srgbClr val="000000"/>
                          </a:solidFill>
                          <a:effectLst/>
                          <a:latin typeface="Gill Sans MT"/>
                        </a:rPr>
                        <a:t> presentar </a:t>
                      </a:r>
                      <a:r>
                        <a:rPr lang="ca-ES" sz="1200" b="0" i="0" u="none" strike="noStrike" dirty="0" err="1">
                          <a:solidFill>
                            <a:srgbClr val="000000"/>
                          </a:solidFill>
                          <a:effectLst/>
                          <a:latin typeface="Gill Sans MT"/>
                        </a:rPr>
                        <a:t>necesariamente</a:t>
                      </a:r>
                      <a:r>
                        <a:rPr lang="ca-ES" sz="1200" b="0" i="0" u="none" strike="noStrike" dirty="0">
                          <a:solidFill>
                            <a:srgbClr val="000000"/>
                          </a:solidFill>
                          <a:effectLst/>
                          <a:latin typeface="Gill Sans MT"/>
                        </a:rPr>
                        <a:t> una </a:t>
                      </a:r>
                      <a:r>
                        <a:rPr lang="ca-ES" sz="1200" b="0" i="0" u="sng" dirty="0">
                          <a:solidFill>
                            <a:srgbClr val="000000"/>
                          </a:solidFill>
                          <a:effectLst/>
                          <a:latin typeface="Gill Sans MT"/>
                        </a:rPr>
                        <a:t>denuncia policial por </a:t>
                      </a:r>
                      <a:r>
                        <a:rPr lang="ca-ES" sz="1200" b="1" i="0" u="sng" dirty="0">
                          <a:solidFill>
                            <a:srgbClr val="000000"/>
                          </a:solidFill>
                          <a:effectLst/>
                          <a:latin typeface="Gill Sans MT"/>
                        </a:rPr>
                        <a:t>robo o </a:t>
                      </a:r>
                      <a:r>
                        <a:rPr lang="ca-ES" sz="1200" b="1" i="0" u="sng" dirty="0" err="1">
                          <a:solidFill>
                            <a:srgbClr val="000000"/>
                          </a:solidFill>
                          <a:effectLst/>
                          <a:latin typeface="Gill Sans MT"/>
                        </a:rPr>
                        <a:t>extravío</a:t>
                      </a:r>
                      <a:r>
                        <a:rPr lang="ca-ES" sz="1200" b="1" i="0" u="sng" dirty="0">
                          <a:solidFill>
                            <a:srgbClr val="000000"/>
                          </a:solidFill>
                          <a:effectLst/>
                          <a:latin typeface="Gill Sans MT"/>
                        </a:rPr>
                        <a:t>,</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según</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corresponda</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a:buFont typeface="Arial" panose="020B0604020202020204" pitchFamily="34" charset="0"/>
                        <a:buChar char="•"/>
                      </a:pPr>
                      <a:endParaRPr lang="ca-ES" sz="1200" b="0" i="0" u="none" strike="noStrike" dirty="0">
                        <a:solidFill>
                          <a:srgbClr val="000000"/>
                        </a:solidFill>
                        <a:effectLst/>
                        <a:latin typeface="Gill Sans MT"/>
                      </a:endParaRPr>
                    </a:p>
                    <a:p>
                      <a:pPr algn="l" fontAlgn="base"/>
                      <a:r>
                        <a:rPr lang="ca-ES" sz="1200" b="0" i="0" u="sng" dirty="0">
                          <a:solidFill>
                            <a:srgbClr val="000000"/>
                          </a:solidFill>
                          <a:effectLst/>
                          <a:latin typeface="Gill Sans MT"/>
                        </a:rPr>
                        <a:t>MUY IMPORTANTE:</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Será</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suficiente</a:t>
                      </a:r>
                      <a:r>
                        <a:rPr lang="ca-ES" sz="1200" b="0" i="0" u="none" strike="noStrike" dirty="0">
                          <a:solidFill>
                            <a:srgbClr val="000000"/>
                          </a:solidFill>
                          <a:effectLst/>
                          <a:latin typeface="Gill Sans MT"/>
                        </a:rPr>
                        <a:t> que el titular del </a:t>
                      </a:r>
                      <a:r>
                        <a:rPr lang="ca-ES" sz="1200" b="0" i="0" u="none" strike="noStrike" dirty="0" err="1">
                          <a:solidFill>
                            <a:srgbClr val="000000"/>
                          </a:solidFill>
                          <a:effectLst/>
                          <a:latin typeface="Gill Sans MT"/>
                        </a:rPr>
                        <a:t>trámite</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cuente</a:t>
                      </a:r>
                      <a:r>
                        <a:rPr lang="ca-ES" sz="1200" b="0" i="0" u="none" strike="noStrike" dirty="0">
                          <a:solidFill>
                            <a:srgbClr val="000000"/>
                          </a:solidFill>
                          <a:effectLst/>
                          <a:latin typeface="Gill Sans MT"/>
                        </a:rPr>
                        <a:t> con </a:t>
                      </a:r>
                      <a:r>
                        <a:rPr lang="ca-ES" sz="1200" b="0" i="0" u="none" strike="noStrike" dirty="0" err="1">
                          <a:solidFill>
                            <a:srgbClr val="000000"/>
                          </a:solidFill>
                          <a:effectLst/>
                          <a:latin typeface="Gill Sans MT"/>
                        </a:rPr>
                        <a:t>su</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legajo</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identificatorio</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actualizado</a:t>
                      </a:r>
                      <a:r>
                        <a:rPr lang="ca-ES" sz="1200" b="0" i="0" u="none" strike="noStrike" dirty="0">
                          <a:solidFill>
                            <a:srgbClr val="000000"/>
                          </a:solidFill>
                          <a:effectLst/>
                          <a:latin typeface="Gill Sans MT"/>
                        </a:rPr>
                        <a:t> en </a:t>
                      </a:r>
                      <a:r>
                        <a:rPr lang="ca-ES" sz="1200" b="1" i="0" u="none" strike="noStrike" dirty="0">
                          <a:solidFill>
                            <a:srgbClr val="000000"/>
                          </a:solidFill>
                          <a:effectLst/>
                          <a:latin typeface="Gill Sans MT"/>
                        </a:rPr>
                        <a:t>sistema RENAPER</a:t>
                      </a:r>
                      <a:r>
                        <a:rPr lang="ca-ES" sz="1200" b="0" i="0" u="none" strike="noStrike" dirty="0">
                          <a:solidFill>
                            <a:srgbClr val="000000"/>
                          </a:solidFill>
                          <a:effectLst/>
                          <a:latin typeface="Gill Sans MT"/>
                        </a:rPr>
                        <a:t> para poder tramitar </a:t>
                      </a:r>
                      <a:r>
                        <a:rPr lang="ca-ES" sz="1200" b="0" i="0" u="none" strike="noStrike" dirty="0" err="1">
                          <a:solidFill>
                            <a:srgbClr val="000000"/>
                          </a:solidFill>
                          <a:effectLst/>
                          <a:latin typeface="Gill Sans MT"/>
                        </a:rPr>
                        <a:t>Pasaporte</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Ordinario</a:t>
                      </a:r>
                      <a:r>
                        <a:rPr lang="ca-ES" sz="1200" b="0" i="0" u="none" strike="noStrike" dirty="0">
                          <a:solidFill>
                            <a:srgbClr val="000000"/>
                          </a:solidFill>
                          <a:effectLst/>
                          <a:latin typeface="Gill Sans MT"/>
                        </a:rPr>
                        <a:t>. Por </a:t>
                      </a:r>
                      <a:r>
                        <a:rPr lang="ca-ES" sz="1200" b="0" i="0" u="none" strike="noStrike" dirty="0" err="1">
                          <a:solidFill>
                            <a:srgbClr val="000000"/>
                          </a:solidFill>
                          <a:effectLst/>
                          <a:latin typeface="Gill Sans MT"/>
                        </a:rPr>
                        <a:t>ello</a:t>
                      </a:r>
                      <a:r>
                        <a:rPr lang="ca-ES" sz="1200" b="0" i="0" u="none" strike="noStrike" dirty="0">
                          <a:solidFill>
                            <a:srgbClr val="000000"/>
                          </a:solidFill>
                          <a:effectLst/>
                          <a:latin typeface="Gill Sans MT"/>
                        </a:rPr>
                        <a:t> es </a:t>
                      </a:r>
                      <a:r>
                        <a:rPr lang="ca-ES" sz="1200" b="0" i="0" u="none" strike="noStrike" dirty="0" err="1">
                          <a:solidFill>
                            <a:srgbClr val="000000"/>
                          </a:solidFill>
                          <a:effectLst/>
                          <a:latin typeface="Gill Sans MT"/>
                        </a:rPr>
                        <a:t>recomendable</a:t>
                      </a:r>
                      <a:r>
                        <a:rPr lang="ca-ES" sz="1200" b="0" i="0" u="none" strike="noStrike" dirty="0">
                          <a:solidFill>
                            <a:srgbClr val="000000"/>
                          </a:solidFill>
                          <a:effectLst/>
                          <a:latin typeface="Gill Sans MT"/>
                        </a:rPr>
                        <a:t> que </a:t>
                      </a:r>
                      <a:r>
                        <a:rPr lang="ca-ES" sz="1200" b="0" i="0" u="none" strike="noStrike" dirty="0" err="1">
                          <a:solidFill>
                            <a:srgbClr val="000000"/>
                          </a:solidFill>
                          <a:effectLst/>
                          <a:latin typeface="Gill Sans MT"/>
                        </a:rPr>
                        <a:t>presente</a:t>
                      </a:r>
                      <a:r>
                        <a:rPr lang="ca-ES" sz="1200" b="0" i="0" u="none" strike="noStrike" dirty="0">
                          <a:solidFill>
                            <a:srgbClr val="000000"/>
                          </a:solidFill>
                          <a:effectLst/>
                          <a:latin typeface="Gill Sans MT"/>
                        </a:rPr>
                        <a:t> el DNI (</a:t>
                      </a:r>
                      <a:r>
                        <a:rPr lang="ca-ES" sz="1200" b="0" i="0" u="none" strike="noStrike" dirty="0" err="1">
                          <a:solidFill>
                            <a:srgbClr val="000000"/>
                          </a:solidFill>
                          <a:effectLst/>
                          <a:latin typeface="Gill Sans MT"/>
                        </a:rPr>
                        <a:t>físico</a:t>
                      </a:r>
                      <a:r>
                        <a:rPr lang="ca-ES" sz="1200" b="0" i="0" u="none" strike="noStrike" dirty="0">
                          <a:solidFill>
                            <a:srgbClr val="000000"/>
                          </a:solidFill>
                          <a:effectLst/>
                          <a:latin typeface="Gill Sans MT"/>
                        </a:rPr>
                        <a:t> o digital - APP MI ARGENTINA)</a:t>
                      </a:r>
                      <a:endParaRPr lang="ca-ES" sz="1200" b="1" i="0">
                        <a:solidFill>
                          <a:srgbClr val="FFFFFF"/>
                        </a:solidFill>
                        <a:effectLst/>
                        <a:latin typeface="Gill Sans MT"/>
                      </a:endParaRPr>
                    </a:p>
                    <a:p>
                      <a:pPr algn="l" fontAlgn="base"/>
                      <a:r>
                        <a:rPr lang="ca-ES" sz="1200" b="0" i="0" u="none" strike="noStrike" err="1">
                          <a:solidFill>
                            <a:srgbClr val="000000"/>
                          </a:solidFill>
                          <a:effectLst/>
                          <a:latin typeface="Gill Sans MT"/>
                        </a:rPr>
                        <a:t>Puede</a:t>
                      </a:r>
                      <a:r>
                        <a:rPr lang="ca-ES" sz="1200" b="0" i="0" u="none" strike="noStrike" dirty="0">
                          <a:solidFill>
                            <a:srgbClr val="000000"/>
                          </a:solidFill>
                          <a:effectLst/>
                          <a:latin typeface="Gill Sans MT"/>
                        </a:rPr>
                        <a:t> revisar los </a:t>
                      </a:r>
                      <a:r>
                        <a:rPr lang="ca-ES" sz="1200" b="0" i="0" u="none" strike="noStrike" err="1">
                          <a:solidFill>
                            <a:srgbClr val="000000"/>
                          </a:solidFill>
                          <a:effectLst/>
                          <a:latin typeface="Gill Sans MT"/>
                        </a:rPr>
                        <a:t>requisitos</a:t>
                      </a:r>
                      <a:r>
                        <a:rPr lang="ca-ES" sz="1200" b="0" i="0" u="none" strike="noStrike" dirty="0">
                          <a:solidFill>
                            <a:srgbClr val="000000"/>
                          </a:solidFill>
                          <a:effectLst/>
                          <a:latin typeface="Gill Sans MT"/>
                        </a:rPr>
                        <a:t> para tramitar </a:t>
                      </a:r>
                      <a:r>
                        <a:rPr lang="ca-ES" sz="1200" b="1" i="0" u="none" strike="noStrike" dirty="0">
                          <a:solidFill>
                            <a:srgbClr val="000000"/>
                          </a:solidFill>
                          <a:effectLst/>
                          <a:latin typeface="Gill Sans MT"/>
                        </a:rPr>
                        <a:t>DNI </a:t>
                      </a:r>
                      <a:r>
                        <a:rPr lang="ca-ES" sz="1200" b="0" i="0" u="none" strike="noStrike" dirty="0">
                          <a:solidFill>
                            <a:srgbClr val="000000"/>
                          </a:solidFill>
                          <a:effectLst/>
                          <a:latin typeface="Gill Sans MT"/>
                        </a:rPr>
                        <a:t>en el </a:t>
                      </a:r>
                      <a:r>
                        <a:rPr lang="ca-ES" sz="1200" b="0" i="0" u="none" strike="noStrike" err="1">
                          <a:solidFill>
                            <a:srgbClr val="000000"/>
                          </a:solidFill>
                          <a:effectLst/>
                          <a:latin typeface="Gill Sans MT"/>
                        </a:rPr>
                        <a:t>siguiente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enlace</a:t>
                      </a:r>
                      <a:r>
                        <a:rPr lang="ca-ES" sz="1200" b="0" i="0" u="none" strike="noStrike" dirty="0">
                          <a:solidFill>
                            <a:srgbClr val="000000"/>
                          </a:solidFill>
                          <a:effectLst/>
                          <a:latin typeface="Gill Sans MT"/>
                        </a:rPr>
                        <a:t>: </a:t>
                      </a:r>
                      <a:r>
                        <a:rPr lang="ca-ES" sz="1200" b="0" i="0" u="sng" strike="noStrike" dirty="0">
                          <a:solidFill>
                            <a:srgbClr val="000000"/>
                          </a:solidFill>
                          <a:effectLst/>
                          <a:latin typeface="Gill Sans MT"/>
                          <a:hlinkClick r:id="rId5"/>
                        </a:rPr>
                        <a:t>http://cbarc.mrecic.gov.ar/es/content/dni-12</a:t>
                      </a:r>
                      <a:endParaRPr lang="ca-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4256984508"/>
                  </a:ext>
                </a:extLst>
              </a:tr>
            </a:tbl>
          </a:graphicData>
        </a:graphic>
      </p:graphicFrame>
      <p:pic>
        <p:nvPicPr>
          <p:cNvPr id="13" name="Imagen 12" descr="Logotipo&#10;&#10;Descripción generada automáticamente">
            <a:extLst>
              <a:ext uri="{FF2B5EF4-FFF2-40B4-BE49-F238E27FC236}">
                <a16:creationId xmlns:a16="http://schemas.microsoft.com/office/drawing/2014/main" id="{C3B2F2FF-413A-1EEC-5BF6-1FCAA489377A}"/>
              </a:ext>
            </a:extLst>
          </p:cNvPr>
          <p:cNvPicPr>
            <a:picLocks noChangeAspect="1"/>
          </p:cNvPicPr>
          <p:nvPr/>
        </p:nvPicPr>
        <p:blipFill>
          <a:blip r:embed="rId6"/>
          <a:stretch>
            <a:fillRect/>
          </a:stretch>
        </p:blipFill>
        <p:spPr>
          <a:xfrm>
            <a:off x="9943133" y="-3959"/>
            <a:ext cx="1974229" cy="1462644"/>
          </a:xfrm>
          <a:prstGeom prst="rect">
            <a:avLst/>
          </a:prstGeom>
        </p:spPr>
      </p:pic>
      <p:cxnSp>
        <p:nvCxnSpPr>
          <p:cNvPr id="15" name="Conector recto de flecha 14">
            <a:extLst>
              <a:ext uri="{FF2B5EF4-FFF2-40B4-BE49-F238E27FC236}">
                <a16:creationId xmlns:a16="http://schemas.microsoft.com/office/drawing/2014/main" id="{7F3F64FA-0FCA-EC39-3200-C4B0300894EA}"/>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5443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8ACAAA48-FA25-BEA3-5F0F-88D37C1B1524}"/>
              </a:ext>
            </a:extLst>
          </p:cNvPr>
          <p:cNvGraphicFramePr>
            <a:graphicFrameLocks noGrp="1"/>
          </p:cNvGraphicFramePr>
          <p:nvPr>
            <p:extLst>
              <p:ext uri="{D42A27DB-BD31-4B8C-83A1-F6EECF244321}">
                <p14:modId xmlns:p14="http://schemas.microsoft.com/office/powerpoint/2010/main" val="1258008768"/>
              </p:ext>
            </p:extLst>
          </p:nvPr>
        </p:nvGraphicFramePr>
        <p:xfrm>
          <a:off x="254000" y="1445172"/>
          <a:ext cx="11754401" cy="4297680"/>
        </p:xfrm>
        <a:graphic>
          <a:graphicData uri="http://schemas.openxmlformats.org/drawingml/2006/table">
            <a:tbl>
              <a:tblPr firstRow="1" bandRow="1">
                <a:tableStyleId>{5C22544A-7EE6-4342-B048-85BDC9FD1C3A}</a:tableStyleId>
              </a:tblPr>
              <a:tblGrid>
                <a:gridCol w="11754401">
                  <a:extLst>
                    <a:ext uri="{9D8B030D-6E8A-4147-A177-3AD203B41FA5}">
                      <a16:colId xmlns:a16="http://schemas.microsoft.com/office/drawing/2014/main" val="352491894"/>
                    </a:ext>
                  </a:extLst>
                </a:gridCol>
              </a:tblGrid>
              <a:tr h="3971925">
                <a:tc>
                  <a:txBody>
                    <a:bodyPr/>
                    <a:lstStyle/>
                    <a:p>
                      <a:pPr fontAlgn="base"/>
                      <a:r>
                        <a:rPr lang="es-ES" sz="1200" b="0" dirty="0">
                          <a:solidFill>
                            <a:srgbClr val="000000"/>
                          </a:solidFill>
                          <a:effectLst/>
                          <a:latin typeface="Gill Sans MT"/>
                        </a:rPr>
                        <a:t>2. </a:t>
                      </a:r>
                      <a:r>
                        <a:rPr lang="es-ES" sz="1200" b="1" u="sng" dirty="0">
                          <a:solidFill>
                            <a:srgbClr val="000000"/>
                          </a:solidFill>
                          <a:effectLst/>
                          <a:latin typeface="Gill Sans MT"/>
                        </a:rPr>
                        <a:t>Menores de 18 años:</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Trámite personal y presencial (con </a:t>
                      </a:r>
                      <a:r>
                        <a:rPr lang="es-ES" sz="1200" b="1" dirty="0">
                          <a:solidFill>
                            <a:srgbClr val="000000"/>
                          </a:solidFill>
                          <a:effectLst/>
                          <a:latin typeface="Gill Sans MT"/>
                        </a:rPr>
                        <a:t>cita previa)</a:t>
                      </a:r>
                      <a:r>
                        <a:rPr lang="es-ES" sz="1200" b="0" dirty="0">
                          <a:solidFill>
                            <a:srgbClr val="000000"/>
                          </a:solidFill>
                          <a:effectLst/>
                          <a:latin typeface="Gill Sans MT"/>
                        </a:rPr>
                        <a:t>. Debe presentarse </a:t>
                      </a:r>
                      <a:r>
                        <a:rPr lang="es-ES" sz="1200" b="1" dirty="0">
                          <a:solidFill>
                            <a:srgbClr val="000000"/>
                          </a:solidFill>
                          <a:effectLst/>
                          <a:latin typeface="Gill Sans MT"/>
                        </a:rPr>
                        <a:t>el menor junto con ambos progenitores</a:t>
                      </a:r>
                      <a:r>
                        <a:rPr lang="es-ES" sz="1200" b="0" dirty="0">
                          <a:solidFill>
                            <a:srgbClr val="000000"/>
                          </a:solidFill>
                          <a:effectLst/>
                          <a:latin typeface="Gill Sans MT"/>
                        </a:rPr>
                        <a:t>.</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u="sng" dirty="0">
                          <a:solidFill>
                            <a:srgbClr val="000000"/>
                          </a:solidFill>
                          <a:effectLst/>
                          <a:latin typeface="Gill Sans MT"/>
                        </a:rPr>
                        <a:t>Último DNI </a:t>
                      </a:r>
                      <a:r>
                        <a:rPr lang="es-ES" sz="1200" b="0" dirty="0">
                          <a:solidFill>
                            <a:srgbClr val="000000"/>
                          </a:solidFill>
                          <a:effectLst/>
                          <a:latin typeface="Gill Sans MT"/>
                        </a:rPr>
                        <a:t>del menor titular del trámite, con la correspondiente </a:t>
                      </a:r>
                      <a:r>
                        <a:rPr lang="es-ES" sz="1200" b="0" u="sng" dirty="0">
                          <a:solidFill>
                            <a:srgbClr val="000000"/>
                          </a:solidFill>
                          <a:effectLst/>
                          <a:latin typeface="Gill Sans MT"/>
                        </a:rPr>
                        <a:t>actualización de 5/8 años o de 14/17 años,</a:t>
                      </a:r>
                      <a:r>
                        <a:rPr lang="es-ES" sz="1200" b="0" dirty="0">
                          <a:solidFill>
                            <a:srgbClr val="000000"/>
                          </a:solidFill>
                          <a:effectLst/>
                          <a:latin typeface="Gill Sans MT"/>
                        </a:rPr>
                        <a:t> en original (requisito indispensable establecido por el RENAPER).</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u="sng" dirty="0">
                          <a:solidFill>
                            <a:srgbClr val="000000"/>
                          </a:solidFill>
                          <a:effectLst/>
                          <a:latin typeface="Gill Sans MT"/>
                        </a:rPr>
                        <a:t>Pasaporte anteri</a:t>
                      </a:r>
                      <a:r>
                        <a:rPr lang="es-ES" sz="1200" b="0" dirty="0">
                          <a:solidFill>
                            <a:srgbClr val="000000"/>
                          </a:solidFill>
                          <a:effectLst/>
                          <a:latin typeface="Gill Sans MT"/>
                        </a:rPr>
                        <a:t>or. En caso de no contar con el pasaporte anterior, deberá presentar necesariamente una </a:t>
                      </a:r>
                      <a:r>
                        <a:rPr lang="es-ES" sz="1200" b="0" u="sng" dirty="0">
                          <a:solidFill>
                            <a:srgbClr val="000000"/>
                          </a:solidFill>
                          <a:effectLst/>
                          <a:latin typeface="Gill Sans MT"/>
                        </a:rPr>
                        <a:t>denuncia policial por robo o extravío</a:t>
                      </a:r>
                      <a:r>
                        <a:rPr lang="es-ES" sz="1200" b="0" dirty="0">
                          <a:solidFill>
                            <a:srgbClr val="000000"/>
                          </a:solidFill>
                          <a:effectLst/>
                          <a:latin typeface="Gill Sans MT"/>
                        </a:rPr>
                        <a:t>, según corresponda.</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u="sng" dirty="0">
                          <a:solidFill>
                            <a:srgbClr val="000000"/>
                          </a:solidFill>
                          <a:effectLst/>
                          <a:latin typeface="Gill Sans MT"/>
                        </a:rPr>
                        <a:t>Partida de Nacimiento</a:t>
                      </a:r>
                      <a:r>
                        <a:rPr lang="es-ES" sz="1200" b="0" dirty="0">
                          <a:solidFill>
                            <a:srgbClr val="000000"/>
                          </a:solidFill>
                          <a:effectLst/>
                          <a:latin typeface="Gill Sans MT"/>
                        </a:rPr>
                        <a:t> del menor, en original (el original será devuelto; </a:t>
                      </a:r>
                      <a:r>
                        <a:rPr lang="es-ES" sz="1200" b="0" u="sng" dirty="0">
                          <a:solidFill>
                            <a:srgbClr val="000000"/>
                          </a:solidFill>
                          <a:effectLst/>
                          <a:latin typeface="Gill Sans MT"/>
                        </a:rPr>
                        <a:t>no es necesario que la Partida esté actualizada ni apostillada)</a:t>
                      </a:r>
                      <a:r>
                        <a:rPr lang="es-ES" sz="1200" b="0" dirty="0">
                          <a:solidFill>
                            <a:srgbClr val="000000"/>
                          </a:solidFill>
                          <a:effectLst/>
                          <a:latin typeface="Gill Sans MT"/>
                        </a:rPr>
                        <a:t>.</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u="sng" dirty="0">
                          <a:solidFill>
                            <a:srgbClr val="000000"/>
                          </a:solidFill>
                          <a:effectLst/>
                          <a:latin typeface="Gill Sans MT"/>
                        </a:rPr>
                        <a:t>DNI vigentes de ambos progenitores</a:t>
                      </a:r>
                      <a:r>
                        <a:rPr lang="es-ES" sz="1200" b="0" dirty="0">
                          <a:solidFill>
                            <a:srgbClr val="000000"/>
                          </a:solidFill>
                          <a:effectLst/>
                          <a:latin typeface="Gill Sans MT"/>
                        </a:rPr>
                        <a:t> en original (los cuales deben coincidir con los que figuran en la partida de nacimiento del menor). </a:t>
                      </a:r>
                      <a:endParaRPr lang="es-ES" sz="1200" b="1">
                        <a:solidFill>
                          <a:srgbClr val="FFFFFF"/>
                        </a:solidFill>
                        <a:effectLst/>
                        <a:latin typeface="Gill Sans MT"/>
                      </a:endParaRPr>
                    </a:p>
                    <a:p>
                      <a:pPr marL="742950" lvl="1" indent="-285750" fontAlgn="base">
                        <a:buFont typeface="Arial" panose="020B0604020202020204" pitchFamily="34" charset="0"/>
                        <a:buChar char="•"/>
                      </a:pPr>
                      <a:r>
                        <a:rPr lang="es-ES" sz="1200" b="0" dirty="0">
                          <a:solidFill>
                            <a:srgbClr val="000000"/>
                          </a:solidFill>
                          <a:effectLst/>
                          <a:latin typeface="Gill Sans MT"/>
                        </a:rPr>
                        <a:t>En caso de que </a:t>
                      </a:r>
                      <a:r>
                        <a:rPr lang="es-ES" sz="1200" b="1" dirty="0">
                          <a:solidFill>
                            <a:srgbClr val="000000"/>
                          </a:solidFill>
                          <a:effectLst/>
                          <a:latin typeface="Gill Sans MT"/>
                        </a:rPr>
                        <a:t>algún progenitor sea extranjero</a:t>
                      </a:r>
                      <a:r>
                        <a:rPr lang="es-ES" sz="1200" b="0" dirty="0">
                          <a:solidFill>
                            <a:srgbClr val="000000"/>
                          </a:solidFill>
                          <a:effectLst/>
                          <a:latin typeface="Gill Sans MT"/>
                        </a:rPr>
                        <a:t>, deberá presentar </a:t>
                      </a:r>
                      <a:r>
                        <a:rPr lang="es-ES" sz="1200" b="0" u="sng" dirty="0">
                          <a:solidFill>
                            <a:srgbClr val="000000"/>
                          </a:solidFill>
                          <a:effectLst/>
                          <a:latin typeface="Gill Sans MT"/>
                        </a:rPr>
                        <a:t>pasaporte vigente </a:t>
                      </a:r>
                      <a:r>
                        <a:rPr lang="es-ES" sz="1200" b="0" dirty="0">
                          <a:solidFill>
                            <a:srgbClr val="000000"/>
                          </a:solidFill>
                          <a:effectLst/>
                          <a:latin typeface="Gill Sans MT"/>
                        </a:rPr>
                        <a:t>(y -en caso de no ser suficiente el pasaporte- documentación que coincida con la que figura en la partida de nacimiento del menor).</a:t>
                      </a:r>
                      <a:endParaRPr lang="es-ES" sz="1200" b="1">
                        <a:solidFill>
                          <a:srgbClr val="FFFFFF"/>
                        </a:solidFill>
                        <a:effectLst/>
                        <a:latin typeface="Gill Sans MT"/>
                      </a:endParaRPr>
                    </a:p>
                    <a:p>
                      <a:pPr marL="742950" lvl="1" indent="-285750" fontAlgn="base">
                        <a:buFont typeface="Arial" panose="020B0604020202020204" pitchFamily="34" charset="0"/>
                        <a:buChar char="•"/>
                      </a:pPr>
                      <a:r>
                        <a:rPr lang="es-ES" sz="1200" b="0" dirty="0">
                          <a:solidFill>
                            <a:srgbClr val="000000"/>
                          </a:solidFill>
                          <a:effectLst/>
                          <a:latin typeface="Gill Sans MT"/>
                        </a:rPr>
                        <a:t>En caso de </a:t>
                      </a:r>
                      <a:r>
                        <a:rPr lang="es-ES" sz="1200" b="1" dirty="0">
                          <a:solidFill>
                            <a:srgbClr val="000000"/>
                          </a:solidFill>
                          <a:effectLst/>
                          <a:latin typeface="Gill Sans MT"/>
                        </a:rPr>
                        <a:t>ausencia o fallecimiento de algún progenitor</a:t>
                      </a:r>
                      <a:r>
                        <a:rPr lang="es-ES" sz="1200" b="0" dirty="0">
                          <a:solidFill>
                            <a:srgbClr val="000000"/>
                          </a:solidFill>
                          <a:effectLst/>
                          <a:latin typeface="Gill Sans MT"/>
                        </a:rPr>
                        <a:t>, se deberá presentar, según el caso, </a:t>
                      </a:r>
                      <a:r>
                        <a:rPr lang="es-ES" sz="1200" b="0" u="sng" dirty="0">
                          <a:solidFill>
                            <a:srgbClr val="000000"/>
                          </a:solidFill>
                          <a:effectLst/>
                          <a:latin typeface="Gill Sans MT"/>
                        </a:rPr>
                        <a:t>autorización notarial</a:t>
                      </a:r>
                      <a:r>
                        <a:rPr lang="es-ES" sz="1200" b="0" dirty="0">
                          <a:solidFill>
                            <a:srgbClr val="000000"/>
                          </a:solidFill>
                          <a:effectLst/>
                          <a:latin typeface="Gill Sans MT"/>
                        </a:rPr>
                        <a:t> (debidamente legalizada y apostillada, si correspondiera); </a:t>
                      </a:r>
                      <a:r>
                        <a:rPr lang="es-ES" sz="1200" b="0" u="sng" dirty="0">
                          <a:solidFill>
                            <a:srgbClr val="000000"/>
                          </a:solidFill>
                          <a:effectLst/>
                          <a:latin typeface="Gill Sans MT"/>
                        </a:rPr>
                        <a:t>partida de defunción</a:t>
                      </a:r>
                      <a:r>
                        <a:rPr lang="es-ES" sz="1200" b="0" dirty="0">
                          <a:solidFill>
                            <a:srgbClr val="000000"/>
                          </a:solidFill>
                          <a:effectLst/>
                          <a:latin typeface="Gill Sans MT"/>
                        </a:rPr>
                        <a:t>; o </a:t>
                      </a:r>
                      <a:r>
                        <a:rPr lang="es-ES" sz="1200" b="0" u="sng" dirty="0">
                          <a:solidFill>
                            <a:srgbClr val="000000"/>
                          </a:solidFill>
                          <a:effectLst/>
                          <a:latin typeface="Gill Sans MT"/>
                        </a:rPr>
                        <a:t>nombramiento de tutor</a:t>
                      </a:r>
                      <a:r>
                        <a:rPr lang="es-ES" sz="1200" b="0" dirty="0">
                          <a:solidFill>
                            <a:srgbClr val="000000"/>
                          </a:solidFill>
                          <a:effectLst/>
                          <a:latin typeface="Gill Sans MT"/>
                        </a:rPr>
                        <a:t>.</a:t>
                      </a:r>
                      <a:endParaRPr lang="es-ES" sz="1200" b="1">
                        <a:solidFill>
                          <a:srgbClr val="FFFFFF"/>
                        </a:solidFill>
                        <a:effectLst/>
                        <a:latin typeface="Gill Sans MT"/>
                      </a:endParaRPr>
                    </a:p>
                    <a:p>
                      <a:pPr fontAlgn="base"/>
                      <a:r>
                        <a:rPr lang="es-ES" sz="1200" b="1" dirty="0">
                          <a:solidFill>
                            <a:srgbClr val="000000"/>
                          </a:solidFill>
                          <a:effectLst/>
                          <a:latin typeface="Gill Sans MT"/>
                        </a:rPr>
                        <a:t>NOTA: </a:t>
                      </a:r>
                      <a:r>
                        <a:rPr lang="es-ES" sz="1200" b="0" dirty="0">
                          <a:solidFill>
                            <a:srgbClr val="000000"/>
                          </a:solidFill>
                          <a:effectLst/>
                          <a:latin typeface="Gill Sans MT"/>
                        </a:rPr>
                        <a:t>No se aceptan Certificados de Nacimiento en lugar de la Partida de Nacimiento.</a:t>
                      </a:r>
                      <a:endParaRPr lang="es-ES" sz="1200" b="1">
                        <a:solidFill>
                          <a:srgbClr val="FFFFFF"/>
                        </a:solidFill>
                        <a:effectLst/>
                        <a:latin typeface="Gill Sans MT"/>
                      </a:endParaRPr>
                    </a:p>
                    <a:p>
                      <a:pPr fontAlgn="base"/>
                      <a:r>
                        <a:rPr lang="es-ES" sz="1200" b="0" u="sng" dirty="0">
                          <a:solidFill>
                            <a:srgbClr val="000000"/>
                          </a:solidFill>
                          <a:effectLst/>
                          <a:latin typeface="Gill Sans MT"/>
                        </a:rPr>
                        <a:t>MUY IMPORTANTE:</a:t>
                      </a:r>
                      <a:r>
                        <a:rPr lang="es-ES" sz="1200" b="0" dirty="0">
                          <a:solidFill>
                            <a:srgbClr val="000000"/>
                          </a:solidFill>
                          <a:effectLst/>
                          <a:latin typeface="Gill Sans MT"/>
                        </a:rPr>
                        <a:t> En caso de que el </a:t>
                      </a:r>
                      <a:r>
                        <a:rPr lang="es-ES" sz="1200" b="0" u="sng" dirty="0">
                          <a:solidFill>
                            <a:srgbClr val="000000"/>
                          </a:solidFill>
                          <a:effectLst/>
                          <a:latin typeface="Gill Sans MT"/>
                        </a:rPr>
                        <a:t>último DNI del menor</a:t>
                      </a:r>
                      <a:r>
                        <a:rPr lang="es-ES" sz="1200" b="0" dirty="0">
                          <a:solidFill>
                            <a:srgbClr val="000000"/>
                          </a:solidFill>
                          <a:effectLst/>
                          <a:latin typeface="Gill Sans MT"/>
                        </a:rPr>
                        <a:t> titular del trámite sea de </a:t>
                      </a:r>
                      <a:r>
                        <a:rPr lang="es-ES" sz="1200" b="0" u="sng" dirty="0">
                          <a:solidFill>
                            <a:srgbClr val="000000"/>
                          </a:solidFill>
                          <a:effectLst/>
                          <a:latin typeface="Gill Sans MT"/>
                        </a:rPr>
                        <a:t>anterior formato de confección manual</a:t>
                      </a:r>
                      <a:r>
                        <a:rPr lang="es-ES" sz="1200" b="0" dirty="0">
                          <a:solidFill>
                            <a:srgbClr val="000000"/>
                          </a:solidFill>
                          <a:effectLst/>
                          <a:latin typeface="Gill Sans MT"/>
                        </a:rPr>
                        <a:t> (DNI libreta verde), </a:t>
                      </a:r>
                      <a:r>
                        <a:rPr lang="es-ES" sz="1200" b="0" u="sng" dirty="0">
                          <a:solidFill>
                            <a:srgbClr val="000000"/>
                          </a:solidFill>
                          <a:effectLst/>
                          <a:latin typeface="Gill Sans MT"/>
                        </a:rPr>
                        <a:t>o no cuente con la actualización</a:t>
                      </a:r>
                      <a:r>
                        <a:rPr lang="es-ES" sz="1200" b="0" dirty="0">
                          <a:solidFill>
                            <a:srgbClr val="000000"/>
                          </a:solidFill>
                          <a:effectLst/>
                          <a:latin typeface="Gill Sans MT"/>
                        </a:rPr>
                        <a:t> que corresponda de acuerdo con la edad del menor, dicho documento será válido para tramitar pasaporte ordinario, debiendo tramitarse ineludiblemente y de manera simultánea, las actualizaciones que correspondan y el nuevo DNI formato tarjeta digital.</a:t>
                      </a:r>
                      <a:endParaRPr lang="es-ES" sz="1200" b="1">
                        <a:solidFill>
                          <a:srgbClr val="FFFFFF"/>
                        </a:solidFill>
                        <a:effectLst/>
                        <a:latin typeface="Gill Sans MT"/>
                      </a:endParaRPr>
                    </a:p>
                    <a:p>
                      <a:pPr fontAlgn="base"/>
                      <a:r>
                        <a:rPr lang="es-ES" sz="1200" b="0" dirty="0">
                          <a:solidFill>
                            <a:srgbClr val="000000"/>
                          </a:solidFill>
                          <a:effectLst/>
                          <a:latin typeface="Gill Sans MT"/>
                        </a:rPr>
                        <a:t>Puede revisar los requisitos para tramitar DNI y para efectuar las actualizaciones de 5/8 años y de 14 años, en el enlace indicado arriba.</a:t>
                      </a:r>
                      <a:endParaRPr lang="es-ES" sz="1200" b="1">
                        <a:solidFill>
                          <a:srgbClr val="FFFFFF"/>
                        </a:solidFill>
                        <a:effectLst/>
                        <a:latin typeface="Gill Sans MT"/>
                      </a:endParaRPr>
                    </a:p>
                    <a:p>
                      <a:pPr lvl="0">
                        <a:buNone/>
                      </a:pPr>
                      <a:endParaRPr lang="es-ES" sz="1200" b="0" dirty="0">
                        <a:solidFill>
                          <a:srgbClr val="000000"/>
                        </a:solidFill>
                        <a:effectLst/>
                        <a:latin typeface="Gill Sans MT"/>
                      </a:endParaRPr>
                    </a:p>
                    <a:p>
                      <a:pPr marL="342900" lvl="0" indent="-342900" fontAlgn="base">
                        <a:buFont typeface="Arial" panose="020B0604020202020204" pitchFamily="34" charset="0"/>
                        <a:buChar char="•"/>
                      </a:pPr>
                      <a:r>
                        <a:rPr lang="es-ES" sz="1200" b="1" dirty="0">
                          <a:solidFill>
                            <a:srgbClr val="000000"/>
                          </a:solidFill>
                          <a:effectLst/>
                          <a:latin typeface="Gill Sans MT"/>
                        </a:rPr>
                        <a:t>Entrega y periodo de guarda:</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Se puede verificar la información en la web a través del </a:t>
                      </a:r>
                      <a:r>
                        <a:rPr lang="es-ES" sz="1200" b="0" err="1">
                          <a:solidFill>
                            <a:srgbClr val="000000"/>
                          </a:solidFill>
                          <a:effectLst/>
                          <a:latin typeface="Gill Sans MT"/>
                        </a:rPr>
                        <a:t>Nº</a:t>
                      </a:r>
                      <a:r>
                        <a:rPr lang="es-ES" sz="1200" b="0" dirty="0">
                          <a:solidFill>
                            <a:srgbClr val="000000"/>
                          </a:solidFill>
                          <a:effectLst/>
                          <a:latin typeface="Gill Sans MT"/>
                        </a:rPr>
                        <a:t> de ID Trámite que se encuentra en el resguardo, en la sección: ESTADO DE TRÁMITES</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1" dirty="0">
                          <a:solidFill>
                            <a:srgbClr val="000000"/>
                          </a:solidFill>
                          <a:effectLst/>
                          <a:latin typeface="Gill Sans MT"/>
                        </a:rPr>
                        <a:t>RETIRADA</a:t>
                      </a:r>
                      <a:r>
                        <a:rPr lang="es-ES" sz="1200" b="0" dirty="0">
                          <a:solidFill>
                            <a:srgbClr val="000000"/>
                          </a:solidFill>
                          <a:effectLst/>
                          <a:latin typeface="Gill Sans MT"/>
                        </a:rPr>
                        <a:t>: NO es necesario obtener turno previamente (días hábiles, de Lunes a Viernes, de 8:30 a 14:00 </a:t>
                      </a:r>
                      <a:r>
                        <a:rPr lang="es-ES" sz="1200" b="0" err="1">
                          <a:solidFill>
                            <a:srgbClr val="000000"/>
                          </a:solidFill>
                          <a:effectLst/>
                          <a:latin typeface="Gill Sans MT"/>
                        </a:rPr>
                        <a:t>hrs</a:t>
                      </a:r>
                      <a:r>
                        <a:rPr lang="es-ES" sz="1200" b="0" dirty="0">
                          <a:solidFill>
                            <a:srgbClr val="000000"/>
                          </a:solidFill>
                          <a:effectLst/>
                          <a:latin typeface="Gill Sans MT"/>
                        </a:rPr>
                        <a:t>.)</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0" dirty="0">
                          <a:solidFill>
                            <a:srgbClr val="000000"/>
                          </a:solidFill>
                          <a:effectLst/>
                          <a:latin typeface="Gill Sans MT"/>
                        </a:rPr>
                        <a:t>Excepcionalmente, puede ser enviado por correo postal al domicilio de sus titulares, con los costos a cargo del destinatario. </a:t>
                      </a:r>
                      <a:r>
                        <a:rPr lang="es-ES" sz="1200" b="0" u="sng" strike="noStrike" dirty="0">
                          <a:solidFill>
                            <a:srgbClr val="000000"/>
                          </a:solidFill>
                          <a:effectLst/>
                          <a:latin typeface="Gill Sans MT"/>
                          <a:hlinkClick r:id="rId2"/>
                        </a:rPr>
                        <a:t>SOLICITUD ENVIO PORTES DEBIDOS</a:t>
                      </a:r>
                      <a:endParaRPr lang="es-ES" sz="1200" b="1">
                        <a:solidFill>
                          <a:srgbClr val="FFFFFF"/>
                        </a:solidFill>
                        <a:effectLst/>
                        <a:latin typeface="Gill Sans MT"/>
                      </a:endParaRPr>
                    </a:p>
                    <a:p>
                      <a:pPr fontAlgn="base"/>
                      <a:r>
                        <a:rPr lang="es-ES" sz="1200" b="0" dirty="0">
                          <a:solidFill>
                            <a:srgbClr val="000000"/>
                          </a:solidFill>
                          <a:effectLst/>
                          <a:latin typeface="Gill Sans MT"/>
                        </a:rPr>
                        <a:t>Enviar a: </a:t>
                      </a:r>
                      <a:r>
                        <a:rPr lang="es-ES" sz="1200" b="0" u="sng" strike="noStrike" dirty="0">
                          <a:solidFill>
                            <a:srgbClr val="000000"/>
                          </a:solidFill>
                          <a:effectLst/>
                          <a:latin typeface="Gill Sans MT"/>
                          <a:hlinkClick r:id="rId3"/>
                        </a:rPr>
                        <a:t>dni-pasaporte_cbarc@mrecic.gov.ar</a:t>
                      </a:r>
                      <a:endParaRPr lang="es-ES" sz="1200" b="1">
                        <a:solidFill>
                          <a:srgbClr val="FFFFFF"/>
                        </a:solidFill>
                        <a:effectLst/>
                        <a:latin typeface="Gill Sans MT"/>
                      </a:endParaRPr>
                    </a:p>
                    <a:p>
                      <a:pPr marL="342900" lvl="0" indent="-342900" fontAlgn="base">
                        <a:buFont typeface="Arial" panose="020B0604020202020204" pitchFamily="34" charset="0"/>
                        <a:buChar char="•"/>
                      </a:pPr>
                      <a:r>
                        <a:rPr lang="es-ES" sz="1200" b="1" dirty="0">
                          <a:solidFill>
                            <a:srgbClr val="000000"/>
                          </a:solidFill>
                          <a:effectLst/>
                          <a:latin typeface="Gill Sans MT"/>
                        </a:rPr>
                        <a:t>Período de guarda</a:t>
                      </a:r>
                      <a:r>
                        <a:rPr lang="es-ES" sz="1200" b="0" dirty="0">
                          <a:solidFill>
                            <a:srgbClr val="000000"/>
                          </a:solidFill>
                          <a:effectLst/>
                          <a:latin typeface="Gill Sans MT"/>
                        </a:rPr>
                        <a:t>: una vez recibidos en el Consulado, los pasaportes permanecen bajo su custodia durante </a:t>
                      </a:r>
                      <a:r>
                        <a:rPr lang="es-ES" sz="1200" b="1" dirty="0">
                          <a:solidFill>
                            <a:srgbClr val="000000"/>
                          </a:solidFill>
                          <a:effectLst/>
                          <a:latin typeface="Gill Sans MT"/>
                        </a:rPr>
                        <a:t>1 año</a:t>
                      </a:r>
                      <a:r>
                        <a:rPr lang="es-ES" sz="1200" b="0" dirty="0">
                          <a:solidFill>
                            <a:srgbClr val="000000"/>
                          </a:solidFill>
                          <a:effectLst/>
                          <a:latin typeface="Gill Sans MT"/>
                        </a:rPr>
                        <a:t>, plazo tras el cual son anulados y devueltos al RENAPER para su destrucción.</a:t>
                      </a:r>
                      <a:endParaRPr lang="es-ES" sz="1200" b="1">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563357681"/>
                  </a:ext>
                </a:extLst>
              </a:tr>
            </a:tbl>
          </a:graphicData>
        </a:graphic>
      </p:graphicFrame>
      <p:pic>
        <p:nvPicPr>
          <p:cNvPr id="10" name="Imagen 9" descr="Logotipo&#10;&#10;Descripción generada automáticamente">
            <a:extLst>
              <a:ext uri="{FF2B5EF4-FFF2-40B4-BE49-F238E27FC236}">
                <a16:creationId xmlns:a16="http://schemas.microsoft.com/office/drawing/2014/main" id="{5F6C8A17-731F-D345-4236-B5783B6B9AC5}"/>
              </a:ext>
            </a:extLst>
          </p:cNvPr>
          <p:cNvPicPr>
            <a:picLocks noChangeAspect="1"/>
          </p:cNvPicPr>
          <p:nvPr/>
        </p:nvPicPr>
        <p:blipFill>
          <a:blip r:embed="rId4"/>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BD9FCE99-9752-1801-49BE-E9F963053CB2}"/>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60705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9BB4E459-250C-1AE2-9C56-5703A277FFAE}"/>
              </a:ext>
            </a:extLst>
          </p:cNvPr>
          <p:cNvGraphicFramePr>
            <a:graphicFrameLocks noGrp="1"/>
          </p:cNvGraphicFramePr>
          <p:nvPr>
            <p:extLst>
              <p:ext uri="{D42A27DB-BD31-4B8C-83A1-F6EECF244321}">
                <p14:modId xmlns:p14="http://schemas.microsoft.com/office/powerpoint/2010/main" val="4253870528"/>
              </p:ext>
            </p:extLst>
          </p:nvPr>
        </p:nvGraphicFramePr>
        <p:xfrm>
          <a:off x="289034" y="1077310"/>
          <a:ext cx="11622034" cy="5551334"/>
        </p:xfrm>
        <a:graphic>
          <a:graphicData uri="http://schemas.openxmlformats.org/drawingml/2006/table">
            <a:tbl>
              <a:tblPr firstRow="1" bandRow="1">
                <a:tableStyleId>{5C22544A-7EE6-4342-B048-85BDC9FD1C3A}</a:tableStyleId>
              </a:tblPr>
              <a:tblGrid>
                <a:gridCol w="11622034">
                  <a:extLst>
                    <a:ext uri="{9D8B030D-6E8A-4147-A177-3AD203B41FA5}">
                      <a16:colId xmlns:a16="http://schemas.microsoft.com/office/drawing/2014/main" val="3557944021"/>
                    </a:ext>
                  </a:extLst>
                </a:gridCol>
              </a:tblGrid>
              <a:tr h="5551334">
                <a:tc>
                  <a:txBody>
                    <a:bodyPr/>
                    <a:lstStyle/>
                    <a:p>
                      <a:pPr marL="0" lvl="0" indent="0" algn="l" fontAlgn="base">
                        <a:buNone/>
                      </a:pPr>
                      <a:r>
                        <a:rPr lang="es-ES" sz="1100" b="1" i="0" u="sng" dirty="0">
                          <a:solidFill>
                            <a:schemeClr val="tx1"/>
                          </a:solidFill>
                          <a:effectLst/>
                          <a:latin typeface="Gill Sans MT"/>
                        </a:rPr>
                        <a:t>ANTECEDENTES PENALES:</a:t>
                      </a:r>
                      <a:r>
                        <a:rPr lang="es-ES" sz="1100" b="0" i="0" u="none" strike="noStrike" dirty="0">
                          <a:solidFill>
                            <a:schemeClr val="tx1"/>
                          </a:solidFill>
                          <a:effectLst/>
                          <a:latin typeface="Gill Sans MT"/>
                        </a:rPr>
                        <a:t> </a:t>
                      </a:r>
                      <a:r>
                        <a:rPr lang="es-ES" sz="1100" b="0" i="0" u="sng" strike="noStrike" dirty="0">
                          <a:solidFill>
                            <a:schemeClr val="tx1"/>
                          </a:solidFill>
                          <a:effectLst/>
                          <a:latin typeface="Gill Sans MT"/>
                          <a:hlinkClick r:id="rId2">
                            <a:extLst>
                              <a:ext uri="{A12FA001-AC4F-418D-AE19-62706E023703}">
                                <ahyp:hlinkClr xmlns:ahyp="http://schemas.microsoft.com/office/drawing/2018/hyperlinkcolor" val="tx"/>
                              </a:ext>
                            </a:extLst>
                          </a:hlinkClick>
                        </a:rPr>
                        <a:t>Consulado General y Centro de Promoción en Barcelona | Antecedentes Penales (cancilleria.gob.ar)</a:t>
                      </a:r>
                      <a:endParaRPr lang="es-ES" sz="1100" b="1" i="0">
                        <a:solidFill>
                          <a:schemeClr val="tx1"/>
                        </a:solidFill>
                        <a:effectLst/>
                        <a:latin typeface="Gill Sans MT"/>
                        <a:hlinkClick r:id="rId2">
                          <a:extLst>
                            <a:ext uri="{A12FA001-AC4F-418D-AE19-62706E023703}">
                              <ahyp:hlinkClr xmlns:ahyp="http://schemas.microsoft.com/office/drawing/2018/hyperlinkcolor" val="tx"/>
                            </a:ext>
                          </a:extLst>
                        </a:hlinkClick>
                      </a:endParaRPr>
                    </a:p>
                    <a:p>
                      <a:pPr lvl="0" algn="l">
                        <a:buNone/>
                      </a:pPr>
                      <a:r>
                        <a:rPr lang="es-ES" sz="1100" b="0" i="0" dirty="0">
                          <a:solidFill>
                            <a:schemeClr val="tx1"/>
                          </a:solidFill>
                          <a:effectLst/>
                          <a:latin typeface="Gill Sans MT"/>
                        </a:rPr>
                        <a:t>Pueden tramitarse de dos maneras:</a:t>
                      </a:r>
                      <a:endParaRPr lang="es-ES" sz="1100" b="1" i="0">
                        <a:solidFill>
                          <a:schemeClr val="tx1"/>
                        </a:solidFill>
                        <a:effectLst/>
                        <a:latin typeface="Gill Sans MT"/>
                      </a:endParaRPr>
                    </a:p>
                    <a:p>
                      <a:pPr lvl="0" algn="l">
                        <a:buNone/>
                      </a:pPr>
                      <a:r>
                        <a:rPr lang="es-ES" sz="1100" b="0" i="0" dirty="0">
                          <a:solidFill>
                            <a:schemeClr val="tx1"/>
                          </a:solidFill>
                          <a:effectLst/>
                          <a:latin typeface="Gill Sans MT"/>
                        </a:rPr>
                        <a:t> - Presencial (en el Consulado),  </a:t>
                      </a:r>
                      <a:endParaRPr lang="es-ES" sz="1100" b="1" i="0">
                        <a:solidFill>
                          <a:schemeClr val="tx1"/>
                        </a:solidFill>
                        <a:effectLst/>
                        <a:latin typeface="Gill Sans MT"/>
                      </a:endParaRPr>
                    </a:p>
                    <a:p>
                      <a:pPr lvl="0" algn="l">
                        <a:buNone/>
                      </a:pPr>
                      <a:r>
                        <a:rPr lang="es-ES" sz="1100" b="0" i="0" dirty="0">
                          <a:solidFill>
                            <a:schemeClr val="tx1"/>
                          </a:solidFill>
                          <a:effectLst/>
                          <a:latin typeface="Gill Sans MT"/>
                        </a:rPr>
                        <a:t> - A distancia (con Clave Fiscal AFIP o como titular de una tarjeta BANELCO, emitida por banco de la </a:t>
                      </a:r>
                      <a:r>
                        <a:rPr lang="es-ES" sz="1100" b="0" i="0" err="1">
                          <a:solidFill>
                            <a:schemeClr val="tx1"/>
                          </a:solidFill>
                          <a:effectLst/>
                          <a:latin typeface="Gill Sans MT"/>
                        </a:rPr>
                        <a:t>Rep</a:t>
                      </a:r>
                      <a:r>
                        <a:rPr lang="es-ES" sz="1100" b="0" i="0" dirty="0">
                          <a:solidFill>
                            <a:schemeClr val="tx1"/>
                          </a:solidFill>
                          <a:effectLst/>
                          <a:latin typeface="Gill Sans MT"/>
                        </a:rPr>
                        <a:t> Argentina)  </a:t>
                      </a:r>
                      <a:endParaRPr lang="es-ES" sz="1100" b="1" i="0">
                        <a:solidFill>
                          <a:schemeClr val="tx1"/>
                        </a:solidFill>
                        <a:effectLst/>
                        <a:latin typeface="Gill Sans MT"/>
                      </a:endParaRPr>
                    </a:p>
                    <a:p>
                      <a:pPr lvl="0" algn="l">
                        <a:buNone/>
                      </a:pPr>
                      <a:endParaRPr lang="es-ES" sz="1100" b="0" i="0" dirty="0">
                        <a:solidFill>
                          <a:schemeClr val="tx1"/>
                        </a:solidFill>
                        <a:effectLst/>
                        <a:latin typeface="Gill Sans MT"/>
                      </a:endParaRPr>
                    </a:p>
                    <a:p>
                      <a:pPr lvl="0" algn="l">
                        <a:buNone/>
                      </a:pPr>
                      <a:r>
                        <a:rPr lang="es-ES" sz="1100" b="1" i="0" u="none" strike="noStrike" dirty="0">
                          <a:solidFill>
                            <a:schemeClr val="tx1"/>
                          </a:solidFill>
                          <a:effectLst/>
                          <a:latin typeface="Gill Sans MT"/>
                        </a:rPr>
                        <a:t>1. Modo Presencial: </a:t>
                      </a:r>
                      <a:endParaRPr lang="es-ES" sz="1100" b="1" i="0">
                        <a:solidFill>
                          <a:schemeClr val="tx1"/>
                        </a:solidFill>
                        <a:effectLst/>
                        <a:latin typeface="Gill Sans MT"/>
                      </a:endParaRPr>
                    </a:p>
                    <a:p>
                      <a:pPr lvl="0" algn="l">
                        <a:buNone/>
                      </a:pPr>
                      <a:r>
                        <a:rPr lang="es-ES" sz="1100" b="0" i="0" u="none" strike="noStrike" dirty="0">
                          <a:solidFill>
                            <a:schemeClr val="tx1"/>
                          </a:solidFill>
                          <a:effectLst/>
                          <a:latin typeface="Gill Sans MT"/>
                        </a:rPr>
                        <a:t>Iniciar solicitud a través del </a:t>
                      </a:r>
                      <a:r>
                        <a:rPr lang="es-ES" sz="1100" b="1" i="0" u="none" strike="noStrike" dirty="0">
                          <a:solidFill>
                            <a:schemeClr val="tx1"/>
                          </a:solidFill>
                          <a:effectLst/>
                          <a:latin typeface="Gill Sans MT"/>
                        </a:rPr>
                        <a:t>sitio web del Registro Nacional de Reincidencias (RNR) </a:t>
                      </a:r>
                      <a:r>
                        <a:rPr lang="es-ES" sz="1100" b="0" i="0" u="none" strike="noStrike" dirty="0">
                          <a:solidFill>
                            <a:schemeClr val="tx1"/>
                          </a:solidFill>
                          <a:effectLst/>
                          <a:latin typeface="Gill Sans MT"/>
                        </a:rPr>
                        <a:t>y deba completar el trámite de manera presencial en el Consulado.</a:t>
                      </a:r>
                      <a:endParaRPr lang="es-ES" sz="1100" b="1" i="0">
                        <a:solidFill>
                          <a:schemeClr val="tx1"/>
                        </a:solidFill>
                        <a:effectLst/>
                        <a:latin typeface="Gill Sans MT"/>
                      </a:endParaRPr>
                    </a:p>
                    <a:p>
                      <a:pPr lvl="0" algn="l">
                        <a:buNone/>
                      </a:pPr>
                      <a:r>
                        <a:rPr lang="es-ES" sz="1100" b="0" i="0" u="none" strike="noStrike" dirty="0">
                          <a:solidFill>
                            <a:schemeClr val="tx1"/>
                          </a:solidFill>
                          <a:effectLst/>
                          <a:latin typeface="Gill Sans MT"/>
                        </a:rPr>
                        <a:t>1º. </a:t>
                      </a:r>
                      <a:r>
                        <a:rPr lang="es-ES" sz="1100" b="0" i="0" u="sng" dirty="0">
                          <a:solidFill>
                            <a:schemeClr val="tx1"/>
                          </a:solidFill>
                          <a:effectLst/>
                          <a:latin typeface="Gill Sans MT"/>
                        </a:rPr>
                        <a:t>Solicitud online</a:t>
                      </a:r>
                      <a:r>
                        <a:rPr lang="es-ES" sz="1100" b="0" i="0" u="none" strike="noStrike" dirty="0">
                          <a:solidFill>
                            <a:schemeClr val="tx1"/>
                          </a:solidFill>
                          <a:effectLst/>
                          <a:latin typeface="Gill Sans MT"/>
                        </a:rPr>
                        <a:t> en el sitio web del RNR:  </a:t>
                      </a:r>
                      <a:r>
                        <a:rPr lang="es-ES" sz="1100" b="0" i="0" u="sng" strike="noStrike" dirty="0">
                          <a:solidFill>
                            <a:schemeClr val="tx1"/>
                          </a:solidFill>
                          <a:effectLst/>
                          <a:latin typeface="Gill Sans MT"/>
                          <a:hlinkClick r:id="rId3">
                            <a:extLst>
                              <a:ext uri="{A12FA001-AC4F-418D-AE19-62706E023703}">
                                <ahyp:hlinkClr xmlns:ahyp="http://schemas.microsoft.com/office/drawing/2018/hyperlinkcolor" val="tx"/>
                              </a:ext>
                            </a:extLst>
                          </a:hlinkClick>
                        </a:rPr>
                        <a:t>CAP-UER EXTERIOR</a:t>
                      </a:r>
                      <a:r>
                        <a:rPr lang="es-ES" sz="1100" b="0" i="0" u="none" strike="noStrike" dirty="0">
                          <a:solidFill>
                            <a:schemeClr val="tx1"/>
                          </a:solidFill>
                          <a:effectLst/>
                          <a:latin typeface="Gill Sans MT"/>
                        </a:rPr>
                        <a:t> </a:t>
                      </a:r>
                      <a:endParaRPr lang="es-ES" sz="1100" b="1" i="0">
                        <a:solidFill>
                          <a:schemeClr val="tx1"/>
                        </a:solidFill>
                        <a:effectLst/>
                        <a:latin typeface="Gill Sans MT"/>
                      </a:endParaRPr>
                    </a:p>
                    <a:p>
                      <a:pPr lvl="0" algn="l">
                        <a:buNone/>
                      </a:pPr>
                      <a:r>
                        <a:rPr lang="es-ES" sz="1100" b="0" i="0" u="sng" dirty="0">
                          <a:solidFill>
                            <a:schemeClr val="tx1"/>
                          </a:solidFill>
                          <a:effectLst/>
                          <a:latin typeface="Gill Sans MT"/>
                        </a:rPr>
                        <a:t>Pago</a:t>
                      </a:r>
                      <a:r>
                        <a:rPr lang="es-ES" sz="1100" b="0" i="0" u="none" strike="noStrike" dirty="0">
                          <a:solidFill>
                            <a:schemeClr val="tx1"/>
                          </a:solidFill>
                          <a:effectLst/>
                          <a:latin typeface="Gill Sans MT"/>
                        </a:rPr>
                        <a:t> de los </a:t>
                      </a:r>
                      <a:r>
                        <a:rPr lang="es-ES" sz="1100" b="1" i="0" u="none" strike="noStrike" dirty="0">
                          <a:solidFill>
                            <a:schemeClr val="tx1"/>
                          </a:solidFill>
                          <a:effectLst/>
                          <a:latin typeface="Gill Sans MT"/>
                        </a:rPr>
                        <a:t>$ 980 </a:t>
                      </a:r>
                      <a:r>
                        <a:rPr lang="es-ES" sz="1100" b="0" i="0" u="none" strike="noStrike" dirty="0">
                          <a:solidFill>
                            <a:schemeClr val="tx1"/>
                          </a:solidFill>
                          <a:effectLst/>
                          <a:latin typeface="Gill Sans MT"/>
                        </a:rPr>
                        <a:t>(pesos argentinos). </a:t>
                      </a:r>
                      <a:r>
                        <a:rPr lang="es-ES" sz="1100" b="0" i="1" u="sng" dirty="0">
                          <a:solidFill>
                            <a:schemeClr val="tx1"/>
                          </a:solidFill>
                          <a:effectLst/>
                          <a:latin typeface="Gill Sans MT"/>
                        </a:rPr>
                        <a:t>ÚNICA Y EXCLUSIVAMENTE</a:t>
                      </a:r>
                      <a:r>
                        <a:rPr lang="es-ES" sz="1100" b="0" i="0" u="none" strike="noStrike" dirty="0">
                          <a:solidFill>
                            <a:schemeClr val="tx1"/>
                          </a:solidFill>
                          <a:effectLst/>
                          <a:latin typeface="Gill Sans MT"/>
                        </a:rPr>
                        <a:t> con </a:t>
                      </a:r>
                      <a:r>
                        <a:rPr lang="es-ES" sz="1100" b="0" i="0" u="sng" dirty="0">
                          <a:solidFill>
                            <a:schemeClr val="tx1"/>
                          </a:solidFill>
                          <a:effectLst/>
                          <a:latin typeface="Gill Sans MT"/>
                        </a:rPr>
                        <a:t>TARJETA DE CRÉDITO </a:t>
                      </a:r>
                      <a:r>
                        <a:rPr lang="es-ES" sz="1100" b="0" i="0" u="none" strike="noStrike" dirty="0">
                          <a:solidFill>
                            <a:schemeClr val="tx1"/>
                          </a:solidFill>
                          <a:effectLst/>
                          <a:latin typeface="Gill Sans MT"/>
                        </a:rPr>
                        <a:t>(</a:t>
                      </a:r>
                      <a:r>
                        <a:rPr lang="es-ES" sz="1100" b="0" i="0" u="none" strike="noStrike" err="1">
                          <a:solidFill>
                            <a:schemeClr val="tx1"/>
                          </a:solidFill>
                          <a:effectLst/>
                          <a:latin typeface="Gill Sans MT"/>
                        </a:rPr>
                        <a:t>Mastercard</a:t>
                      </a:r>
                      <a:r>
                        <a:rPr lang="es-ES" sz="1100" b="0" i="0" u="none" strike="noStrike" dirty="0">
                          <a:solidFill>
                            <a:schemeClr val="tx1"/>
                          </a:solidFill>
                          <a:effectLst/>
                          <a:latin typeface="Gill Sans MT"/>
                        </a:rPr>
                        <a:t>, Visa y/o American Express). Conservar el comprobante de pago pues será solicitado al momento de reservar el turno y durante el trámite propiamente dicho.</a:t>
                      </a:r>
                      <a:endParaRPr lang="es-ES" sz="1100" b="1" i="0">
                        <a:solidFill>
                          <a:schemeClr val="tx1"/>
                        </a:solidFill>
                        <a:effectLst/>
                        <a:latin typeface="Gill Sans MT"/>
                      </a:endParaRPr>
                    </a:p>
                    <a:p>
                      <a:pPr lvl="0" algn="l">
                        <a:buNone/>
                      </a:pPr>
                      <a:r>
                        <a:rPr lang="es-ES" sz="1100" b="0" i="0" u="none" strike="noStrike" dirty="0">
                          <a:solidFill>
                            <a:schemeClr val="tx1"/>
                          </a:solidFill>
                          <a:effectLst/>
                          <a:latin typeface="Gill Sans MT"/>
                        </a:rPr>
                        <a:t>El sistema generará la solicitud (en formato PDF). El interesado </a:t>
                      </a:r>
                      <a:r>
                        <a:rPr lang="es-ES" sz="1100" b="0" i="0" u="sng" dirty="0">
                          <a:solidFill>
                            <a:schemeClr val="tx1"/>
                          </a:solidFill>
                          <a:effectLst/>
                          <a:latin typeface="Gill Sans MT"/>
                        </a:rPr>
                        <a:t>deberá imprimir</a:t>
                      </a:r>
                      <a:r>
                        <a:rPr lang="es-ES" sz="1100" b="0" i="0" u="none" strike="noStrike" dirty="0">
                          <a:solidFill>
                            <a:schemeClr val="tx1"/>
                          </a:solidFill>
                          <a:effectLst/>
                          <a:latin typeface="Gill Sans MT"/>
                        </a:rPr>
                        <a:t> dicha solicitud y presentarla durante el trámite en el Consulado.</a:t>
                      </a:r>
                      <a:endParaRPr lang="es-ES" sz="1100" b="1" i="0">
                        <a:solidFill>
                          <a:schemeClr val="tx1"/>
                        </a:solidFill>
                        <a:effectLst/>
                        <a:latin typeface="Gill Sans MT"/>
                      </a:endParaRPr>
                    </a:p>
                    <a:p>
                      <a:pPr lvl="0" algn="l">
                        <a:buNone/>
                      </a:pPr>
                      <a:r>
                        <a:rPr lang="es-ES" sz="1100" b="0" i="0" u="none" strike="noStrike" dirty="0">
                          <a:solidFill>
                            <a:schemeClr val="tx1"/>
                          </a:solidFill>
                          <a:effectLst/>
                          <a:latin typeface="Gill Sans MT"/>
                        </a:rPr>
                        <a:t>2º. </a:t>
                      </a:r>
                      <a:r>
                        <a:rPr lang="es-ES" sz="1100" b="0" i="0" u="sng" dirty="0">
                          <a:solidFill>
                            <a:schemeClr val="tx1"/>
                          </a:solidFill>
                          <a:effectLst/>
                          <a:latin typeface="Gill Sans MT"/>
                        </a:rPr>
                        <a:t>Trámite en el Consulado</a:t>
                      </a:r>
                      <a:r>
                        <a:rPr lang="es-ES" sz="1100" b="0" i="0" u="none" strike="noStrike" dirty="0">
                          <a:solidFill>
                            <a:schemeClr val="tx1"/>
                          </a:solidFill>
                          <a:effectLst/>
                          <a:latin typeface="Gill Sans MT"/>
                        </a:rPr>
                        <a:t>: entrega de la documentación y toma de impresiones digitales. </a:t>
                      </a:r>
                      <a:endParaRPr lang="es-ES" sz="1100" b="1" i="0">
                        <a:solidFill>
                          <a:schemeClr val="tx1"/>
                        </a:solidFill>
                        <a:effectLst/>
                        <a:latin typeface="Gill Sans MT"/>
                      </a:endParaRPr>
                    </a:p>
                    <a:p>
                      <a:pPr lvl="0" algn="l">
                        <a:buNone/>
                      </a:pPr>
                      <a:r>
                        <a:rPr lang="es-ES" sz="1100" b="1" i="0" u="none" strike="noStrike" dirty="0">
                          <a:solidFill>
                            <a:schemeClr val="tx1"/>
                          </a:solidFill>
                          <a:effectLst/>
                          <a:latin typeface="Gill Sans MT"/>
                        </a:rPr>
                        <a:t>Costo total</a:t>
                      </a:r>
                      <a:r>
                        <a:rPr lang="es-ES" sz="1100" b="0" i="0" u="none" strike="noStrike" dirty="0">
                          <a:solidFill>
                            <a:schemeClr val="tx1"/>
                          </a:solidFill>
                          <a:effectLst/>
                          <a:latin typeface="Gill Sans MT"/>
                        </a:rPr>
                        <a:t> del trámite con la Apostilla: </a:t>
                      </a:r>
                      <a:r>
                        <a:rPr lang="es-ES" sz="1100" b="1" i="0" u="none" strike="noStrike" dirty="0">
                          <a:solidFill>
                            <a:schemeClr val="tx1"/>
                          </a:solidFill>
                          <a:effectLst/>
                          <a:latin typeface="Gill Sans MT"/>
                        </a:rPr>
                        <a:t>66,50€ </a:t>
                      </a:r>
                      <a:endParaRPr lang="es-ES" sz="1100" b="1" i="0">
                        <a:solidFill>
                          <a:schemeClr val="tx1"/>
                        </a:solidFill>
                        <a:effectLst/>
                        <a:latin typeface="Gill Sans MT"/>
                      </a:endParaRPr>
                    </a:p>
                    <a:p>
                      <a:pPr lvl="0" algn="l">
                        <a:buNone/>
                      </a:pPr>
                      <a:r>
                        <a:rPr lang="es-ES" sz="1100" b="0" i="0" u="none" strike="noStrike" dirty="0">
                          <a:solidFill>
                            <a:schemeClr val="tx1"/>
                          </a:solidFill>
                          <a:effectLst/>
                          <a:latin typeface="Gill Sans MT"/>
                        </a:rPr>
                        <a:t>Trámite personal, con </a:t>
                      </a:r>
                      <a:r>
                        <a:rPr lang="es-ES" sz="1100" b="1" i="0" u="none" strike="noStrike" dirty="0">
                          <a:solidFill>
                            <a:schemeClr val="tx1"/>
                          </a:solidFill>
                          <a:effectLst/>
                          <a:latin typeface="Gill Sans MT"/>
                        </a:rPr>
                        <a:t>CITA PREVIA. </a:t>
                      </a:r>
                      <a:r>
                        <a:rPr lang="es-ES" sz="1100" b="0" i="0" u="none" strike="noStrike" dirty="0">
                          <a:solidFill>
                            <a:schemeClr val="tx1"/>
                          </a:solidFill>
                          <a:effectLst/>
                          <a:latin typeface="Gill Sans MT"/>
                        </a:rPr>
                        <a:t>Enlace: </a:t>
                      </a:r>
                      <a:r>
                        <a:rPr lang="es-ES" sz="1100" b="0" i="0" u="sng" strike="noStrike" dirty="0">
                          <a:solidFill>
                            <a:schemeClr val="tx1"/>
                          </a:solidFill>
                          <a:effectLst/>
                          <a:latin typeface="Gill Sans MT"/>
                          <a:hlinkClick r:id="rId4">
                            <a:extLst>
                              <a:ext uri="{A12FA001-AC4F-418D-AE19-62706E023703}">
                                <ahyp:hlinkClr xmlns:ahyp="http://schemas.microsoft.com/office/drawing/2018/hyperlinkcolor" val="tx"/>
                              </a:ext>
                            </a:extLst>
                          </a:hlinkClick>
                        </a:rPr>
                        <a:t>Consulado General y Centro de Promoción en Barcelona | Solicitar Turno (cancilleria.gob.ar)</a:t>
                      </a:r>
                      <a:endParaRPr lang="es-ES" sz="1100" b="1" i="0">
                        <a:solidFill>
                          <a:schemeClr val="tx1"/>
                        </a:solidFill>
                        <a:effectLst/>
                        <a:latin typeface="Gill Sans MT"/>
                        <a:hlinkClick r:id="rId4">
                          <a:extLst>
                            <a:ext uri="{A12FA001-AC4F-418D-AE19-62706E023703}">
                              <ahyp:hlinkClr xmlns:ahyp="http://schemas.microsoft.com/office/drawing/2018/hyperlinkcolor" val="tx"/>
                            </a:ext>
                          </a:extLst>
                        </a:hlinkClick>
                      </a:endParaRPr>
                    </a:p>
                    <a:p>
                      <a:pPr lvl="0" algn="l">
                        <a:buNone/>
                      </a:pPr>
                      <a:r>
                        <a:rPr lang="es-ES" sz="1100" b="0" i="0" u="none" strike="noStrike" dirty="0">
                          <a:solidFill>
                            <a:schemeClr val="tx1"/>
                          </a:solidFill>
                          <a:effectLst/>
                          <a:latin typeface="Gill Sans MT"/>
                        </a:rPr>
                        <a:t>Documentación: </a:t>
                      </a:r>
                      <a:endParaRPr lang="es-ES" sz="1100" b="1" i="0">
                        <a:solidFill>
                          <a:schemeClr val="tx1"/>
                        </a:solidFill>
                        <a:effectLst/>
                        <a:latin typeface="Gill Sans MT"/>
                      </a:endParaRPr>
                    </a:p>
                    <a:p>
                      <a:pPr marL="342900" lvl="0" indent="-342900" algn="l">
                        <a:buFont typeface="Arial" panose="020B0604020202020204" pitchFamily="34" charset="0"/>
                        <a:buChar char="•"/>
                      </a:pPr>
                      <a:r>
                        <a:rPr lang="es-ES" sz="1100" b="0" i="0" u="none" strike="noStrike" dirty="0">
                          <a:solidFill>
                            <a:schemeClr val="tx1"/>
                          </a:solidFill>
                          <a:effectLst/>
                          <a:latin typeface="Gill Sans MT"/>
                        </a:rPr>
                        <a:t>Documento de identidad original, válido y vigente de su país de origen (el mismo indicado en la solicitud), preferentemente con huella digital y en buen estado de conservación.</a:t>
                      </a:r>
                      <a:endParaRPr lang="es-ES" sz="1100" b="1" i="0">
                        <a:solidFill>
                          <a:schemeClr val="tx1"/>
                        </a:solidFill>
                        <a:effectLst/>
                        <a:latin typeface="Gill Sans MT"/>
                      </a:endParaRPr>
                    </a:p>
                    <a:p>
                      <a:pPr marL="342900" lvl="0" indent="-342900" algn="l">
                        <a:buFont typeface="Arial" panose="020B0604020202020204" pitchFamily="34" charset="0"/>
                        <a:buChar char="•"/>
                      </a:pPr>
                      <a:r>
                        <a:rPr lang="es-ES" sz="1100" b="0" i="0" u="none" strike="noStrike" dirty="0">
                          <a:solidFill>
                            <a:schemeClr val="tx1"/>
                          </a:solidFill>
                          <a:effectLst/>
                          <a:latin typeface="Gill Sans MT"/>
                        </a:rPr>
                        <a:t>Fotocopia legible del documento de identidad arriba mencionado.</a:t>
                      </a:r>
                      <a:endParaRPr lang="es-ES" sz="1100" b="1" i="0">
                        <a:solidFill>
                          <a:schemeClr val="tx1"/>
                        </a:solidFill>
                        <a:effectLst/>
                        <a:latin typeface="Gill Sans MT"/>
                      </a:endParaRPr>
                    </a:p>
                    <a:p>
                      <a:pPr marL="342900" lvl="0" indent="-342900" algn="l">
                        <a:buFont typeface="Arial" panose="020B0604020202020204" pitchFamily="34" charset="0"/>
                        <a:buChar char="•"/>
                      </a:pPr>
                      <a:r>
                        <a:rPr lang="es-ES" sz="1100" b="0" i="0" u="none" strike="noStrike" dirty="0">
                          <a:solidFill>
                            <a:schemeClr val="tx1"/>
                          </a:solidFill>
                          <a:effectLst/>
                          <a:latin typeface="Gill Sans MT"/>
                        </a:rPr>
                        <a:t>Impresión de la solicitud </a:t>
                      </a:r>
                      <a:endParaRPr lang="es-ES" sz="1100" b="1" i="0">
                        <a:solidFill>
                          <a:schemeClr val="tx1"/>
                        </a:solidFill>
                        <a:effectLst/>
                        <a:latin typeface="Gill Sans MT"/>
                      </a:endParaRPr>
                    </a:p>
                    <a:p>
                      <a:pPr marL="342900" lvl="0" indent="-342900" algn="l">
                        <a:buFont typeface="Arial" panose="020B0604020202020204" pitchFamily="34" charset="0"/>
                        <a:buChar char="•"/>
                      </a:pPr>
                      <a:r>
                        <a:rPr lang="es-ES" sz="1100" b="0" i="0" u="none" strike="noStrike" dirty="0">
                          <a:solidFill>
                            <a:schemeClr val="tx1"/>
                          </a:solidFill>
                          <a:effectLst/>
                          <a:latin typeface="Gill Sans MT"/>
                        </a:rPr>
                        <a:t>Impresión del comprobante de pago del arancel de $ 980,00.</a:t>
                      </a:r>
                      <a:endParaRPr lang="es-ES" sz="1100" b="1" i="0">
                        <a:solidFill>
                          <a:schemeClr val="tx1"/>
                        </a:solidFill>
                        <a:effectLst/>
                        <a:latin typeface="Gill Sans MT"/>
                      </a:endParaRPr>
                    </a:p>
                    <a:p>
                      <a:pPr lvl="0" algn="l">
                        <a:buNone/>
                      </a:pPr>
                      <a:r>
                        <a:rPr lang="es-ES" sz="1100" b="0" i="0" u="none" strike="noStrike" dirty="0">
                          <a:solidFill>
                            <a:schemeClr val="tx1"/>
                          </a:solidFill>
                          <a:effectLst/>
                          <a:latin typeface="Gill Sans MT"/>
                        </a:rPr>
                        <a:t>Se le entregará comprobante del trámite. El Registro Nacional RNR procesará la solicitud y enviará el Certificado de Antecedentes Penales al interesado, en formato PDF y con firma electrónica, a la dirección de correo electrónica indicada en la solicitud.</a:t>
                      </a:r>
                    </a:p>
                    <a:p>
                      <a:pPr lvl="0" algn="l">
                        <a:buNone/>
                      </a:pPr>
                      <a:endParaRPr lang="es-ES" sz="1100" b="0" i="0" u="none" strike="noStrike" dirty="0">
                        <a:solidFill>
                          <a:schemeClr val="tx1"/>
                        </a:solidFill>
                        <a:effectLst/>
                        <a:latin typeface="Gill Sans MT"/>
                      </a:endParaRPr>
                    </a:p>
                    <a:p>
                      <a:pPr lvl="0" algn="l">
                        <a:buNone/>
                      </a:pPr>
                      <a:r>
                        <a:rPr lang="es-ES" sz="1100" b="1" i="0" u="none" strike="noStrike" dirty="0">
                          <a:solidFill>
                            <a:schemeClr val="tx1"/>
                          </a:solidFill>
                          <a:effectLst/>
                          <a:latin typeface="Gill Sans MT"/>
                        </a:rPr>
                        <a:t>2. A Distancia. </a:t>
                      </a:r>
                      <a:r>
                        <a:rPr lang="es-ES" sz="1100" b="0" i="0" u="none" strike="noStrike" dirty="0">
                          <a:solidFill>
                            <a:schemeClr val="tx1"/>
                          </a:solidFill>
                          <a:effectLst/>
                          <a:latin typeface="Gill Sans MT"/>
                        </a:rPr>
                        <a:t>Tres opciones:</a:t>
                      </a:r>
                      <a:endParaRPr lang="es-ES" sz="1100" b="1" i="0">
                        <a:solidFill>
                          <a:schemeClr val="tx1"/>
                        </a:solidFill>
                        <a:effectLst/>
                        <a:latin typeface="Gill Sans MT"/>
                      </a:endParaRPr>
                    </a:p>
                    <a:p>
                      <a:pPr lvl="0" algn="l">
                        <a:buNone/>
                      </a:pPr>
                      <a:r>
                        <a:rPr lang="es-ES" sz="1100" b="0" i="0" u="none" strike="noStrike" dirty="0">
                          <a:solidFill>
                            <a:schemeClr val="tx1"/>
                          </a:solidFill>
                          <a:effectLst/>
                          <a:latin typeface="Gill Sans MT"/>
                        </a:rPr>
                        <a:t>a) </a:t>
                      </a:r>
                      <a:r>
                        <a:rPr lang="es-ES" sz="1100" b="0" i="0" u="sng" dirty="0">
                          <a:solidFill>
                            <a:schemeClr val="tx1"/>
                          </a:solidFill>
                          <a:effectLst/>
                          <a:latin typeface="Gill Sans MT"/>
                        </a:rPr>
                        <a:t>A través de tarjeta de débito</a:t>
                      </a:r>
                      <a:r>
                        <a:rPr lang="es-ES" sz="1100" b="0" i="0" u="none" strike="noStrike" dirty="0">
                          <a:solidFill>
                            <a:schemeClr val="tx1"/>
                          </a:solidFill>
                          <a:effectLst/>
                          <a:latin typeface="Gill Sans MT"/>
                        </a:rPr>
                        <a:t>: emitida por entidad bancaria argentina y exclusivamente a nombre del solicitante del trámite.  Detalles e instrucciones pueden consultarse en el siguiente apartado del sitio web del RNR: </a:t>
                      </a:r>
                      <a:r>
                        <a:rPr lang="es-ES" sz="1100" b="0" i="0" u="sng" strike="noStrike" dirty="0">
                          <a:solidFill>
                            <a:schemeClr val="tx1"/>
                          </a:solidFill>
                          <a:effectLst/>
                          <a:latin typeface="Gill Sans MT"/>
                          <a:hlinkClick r:id="rId5">
                            <a:extLst>
                              <a:ext uri="{A12FA001-AC4F-418D-AE19-62706E023703}">
                                <ahyp:hlinkClr xmlns:ahyp="http://schemas.microsoft.com/office/drawing/2018/hyperlinkcolor" val="tx"/>
                              </a:ext>
                            </a:extLst>
                          </a:hlinkClick>
                        </a:rPr>
                        <a:t>CAP A DISTANCIA - TARJETA DE DEBITO</a:t>
                      </a:r>
                      <a:endParaRPr lang="es-ES" sz="1100" b="1" i="0">
                        <a:solidFill>
                          <a:schemeClr val="tx1"/>
                        </a:solidFill>
                        <a:effectLst/>
                        <a:latin typeface="Gill Sans MT"/>
                        <a:hlinkClick r:id="rId5">
                          <a:extLst>
                            <a:ext uri="{A12FA001-AC4F-418D-AE19-62706E023703}">
                              <ahyp:hlinkClr xmlns:ahyp="http://schemas.microsoft.com/office/drawing/2018/hyperlinkcolor" val="tx"/>
                            </a:ext>
                          </a:extLst>
                        </a:hlinkClick>
                      </a:endParaRPr>
                    </a:p>
                    <a:p>
                      <a:pPr lvl="0" algn="l">
                        <a:buNone/>
                      </a:pPr>
                      <a:r>
                        <a:rPr lang="es-ES" sz="1100" b="0" i="0" u="none" strike="noStrike" dirty="0">
                          <a:solidFill>
                            <a:schemeClr val="tx1"/>
                          </a:solidFill>
                          <a:effectLst/>
                          <a:latin typeface="Gill Sans MT"/>
                        </a:rPr>
                        <a:t>b) A través de </a:t>
                      </a:r>
                      <a:r>
                        <a:rPr lang="es-ES" sz="1100" b="0" i="0" u="none" strike="noStrike" err="1">
                          <a:solidFill>
                            <a:schemeClr val="tx1"/>
                          </a:solidFill>
                          <a:effectLst/>
                          <a:latin typeface="Gill Sans MT"/>
                        </a:rPr>
                        <a:t>Banelco</a:t>
                      </a:r>
                      <a:r>
                        <a:rPr lang="es-ES" sz="1100" b="0" i="0" u="none" strike="noStrike" dirty="0">
                          <a:solidFill>
                            <a:schemeClr val="tx1"/>
                          </a:solidFill>
                          <a:effectLst/>
                          <a:latin typeface="Gill Sans MT"/>
                        </a:rPr>
                        <a:t>/Pago Mis Cuentas. Detalles e instrucciones pueden consultarse en el siguiente apartado del sitio web del RNR: </a:t>
                      </a:r>
                      <a:r>
                        <a:rPr lang="es-ES" sz="1100" b="0" i="0" u="sng" strike="noStrike" dirty="0">
                          <a:solidFill>
                            <a:schemeClr val="tx1"/>
                          </a:solidFill>
                          <a:effectLst/>
                          <a:latin typeface="Gill Sans MT"/>
                          <a:hlinkClick r:id="rId6">
                            <a:extLst>
                              <a:ext uri="{A12FA001-AC4F-418D-AE19-62706E023703}">
                                <ahyp:hlinkClr xmlns:ahyp="http://schemas.microsoft.com/office/drawing/2018/hyperlinkcolor" val="tx"/>
                              </a:ext>
                            </a:extLst>
                          </a:hlinkClick>
                        </a:rPr>
                        <a:t>CAP A DISTANCIA - BANELCO</a:t>
                      </a:r>
                      <a:endParaRPr lang="es-ES" sz="1100" b="1" i="0">
                        <a:solidFill>
                          <a:schemeClr val="tx1"/>
                        </a:solidFill>
                        <a:effectLst/>
                        <a:latin typeface="Gill Sans MT"/>
                        <a:hlinkClick r:id="rId6">
                          <a:extLst>
                            <a:ext uri="{A12FA001-AC4F-418D-AE19-62706E023703}">
                              <ahyp:hlinkClr xmlns:ahyp="http://schemas.microsoft.com/office/drawing/2018/hyperlinkcolor" val="tx"/>
                            </a:ext>
                          </a:extLst>
                        </a:hlinkClick>
                      </a:endParaRPr>
                    </a:p>
                    <a:p>
                      <a:pPr lvl="0" algn="l">
                        <a:buNone/>
                      </a:pPr>
                      <a:r>
                        <a:rPr lang="es-ES" sz="1100" b="0" i="0" u="none" strike="noStrike" dirty="0">
                          <a:solidFill>
                            <a:schemeClr val="tx1"/>
                          </a:solidFill>
                          <a:effectLst/>
                          <a:latin typeface="Gill Sans MT"/>
                        </a:rPr>
                        <a:t>c) </a:t>
                      </a:r>
                      <a:r>
                        <a:rPr lang="es-ES" sz="1100" b="0" i="0" u="sng" dirty="0">
                          <a:solidFill>
                            <a:schemeClr val="tx1"/>
                          </a:solidFill>
                          <a:effectLst/>
                          <a:latin typeface="Gill Sans MT"/>
                        </a:rPr>
                        <a:t>Mediante Clave Fiscal AFIP</a:t>
                      </a:r>
                      <a:r>
                        <a:rPr lang="es-ES" sz="1100" b="0" i="0" u="none" strike="noStrike" dirty="0">
                          <a:solidFill>
                            <a:schemeClr val="tx1"/>
                          </a:solidFill>
                          <a:effectLst/>
                          <a:latin typeface="Gill Sans MT"/>
                        </a:rPr>
                        <a:t>: Detalles e instrucciones pueden consultarse en el siguiente apartado del sitio web del RNR:  </a:t>
                      </a:r>
                      <a:r>
                        <a:rPr lang="es-ES" sz="1100" b="0" i="0" u="sng" strike="noStrike" dirty="0">
                          <a:solidFill>
                            <a:schemeClr val="tx1"/>
                          </a:solidFill>
                          <a:effectLst/>
                          <a:latin typeface="Gill Sans MT"/>
                          <a:hlinkClick r:id="rId7">
                            <a:extLst>
                              <a:ext uri="{A12FA001-AC4F-418D-AE19-62706E023703}">
                                <ahyp:hlinkClr xmlns:ahyp="http://schemas.microsoft.com/office/drawing/2018/hyperlinkcolor" val="tx"/>
                              </a:ext>
                            </a:extLst>
                          </a:hlinkClick>
                        </a:rPr>
                        <a:t>CAP A DISTANCIA - CLAVE FISCAL</a:t>
                      </a:r>
                      <a:r>
                        <a:rPr lang="es-ES" sz="1100" b="0" i="0" u="none" strike="noStrike" dirty="0">
                          <a:solidFill>
                            <a:schemeClr val="tx1"/>
                          </a:solidFill>
                          <a:effectLst/>
                          <a:latin typeface="Gill Sans MT"/>
                        </a:rPr>
                        <a:t>  </a:t>
                      </a:r>
                      <a:endParaRPr lang="es-ES" sz="1100" b="1" i="0">
                        <a:solidFill>
                          <a:schemeClr val="tx1"/>
                        </a:solidFill>
                        <a:effectLst/>
                        <a:latin typeface="Gill Sans MT"/>
                      </a:endParaRPr>
                    </a:p>
                    <a:p>
                      <a:pPr marL="342900" lvl="0" indent="-342900" algn="l">
                        <a:buFont typeface="Arial" panose="020B0604020202020204" pitchFamily="34" charset="0"/>
                        <a:buChar char="•"/>
                      </a:pPr>
                      <a:r>
                        <a:rPr lang="es-ES" sz="1100" b="1" i="0" u="sng" dirty="0">
                          <a:solidFill>
                            <a:schemeClr val="tx1"/>
                          </a:solidFill>
                          <a:effectLst/>
                          <a:latin typeface="Gill Sans MT"/>
                        </a:rPr>
                        <a:t>APOSTILLADO ANTECEDENTES PENALES.</a:t>
                      </a:r>
                      <a:r>
                        <a:rPr lang="es-ES" sz="1100" b="1" i="0" u="none" strike="noStrike" dirty="0">
                          <a:solidFill>
                            <a:schemeClr val="tx1"/>
                          </a:solidFill>
                          <a:effectLst/>
                          <a:latin typeface="Gill Sans MT"/>
                        </a:rPr>
                        <a:t> </a:t>
                      </a:r>
                      <a:r>
                        <a:rPr lang="es-ES" sz="1100" b="0" i="0" u="none" strike="noStrike" dirty="0">
                          <a:solidFill>
                            <a:schemeClr val="tx1"/>
                          </a:solidFill>
                          <a:effectLst/>
                          <a:latin typeface="Gill Sans MT"/>
                        </a:rPr>
                        <a:t>Dos opciones:</a:t>
                      </a:r>
                      <a:endParaRPr lang="es-ES" sz="1100" b="1" i="0">
                        <a:solidFill>
                          <a:schemeClr val="tx1"/>
                        </a:solidFill>
                        <a:effectLst/>
                        <a:latin typeface="Gill Sans MT"/>
                      </a:endParaRPr>
                    </a:p>
                    <a:p>
                      <a:pPr marL="457200" lvl="1" indent="0" algn="l">
                        <a:buNone/>
                      </a:pPr>
                      <a:r>
                        <a:rPr lang="es-ES" sz="1100" b="0" i="0" u="none" strike="noStrike" dirty="0">
                          <a:solidFill>
                            <a:schemeClr val="tx1"/>
                          </a:solidFill>
                          <a:effectLst/>
                          <a:latin typeface="Gill Sans MT"/>
                        </a:rPr>
                        <a:t>1.Solicitar en el Consulado el diligenciamiento de la gestión del apostillado ante la Cancillería Argentina. </a:t>
                      </a:r>
                      <a:r>
                        <a:rPr lang="es-ES" sz="1100" b="0" i="0" u="sng" strike="noStrike" dirty="0">
                          <a:solidFill>
                            <a:schemeClr val="tx1"/>
                          </a:solidFill>
                          <a:effectLst/>
                          <a:latin typeface="Gill Sans MT"/>
                          <a:hlinkClick r:id="rId8">
                            <a:extLst>
                              <a:ext uri="{A12FA001-AC4F-418D-AE19-62706E023703}">
                                <ahyp:hlinkClr xmlns:ahyp="http://schemas.microsoft.com/office/drawing/2018/hyperlinkcolor" val="tx"/>
                              </a:ext>
                            </a:extLst>
                          </a:hlinkClick>
                        </a:rPr>
                        <a:t>Consulado General y Centro de Promoción en Barcelona | Apostilla de La Haya (cancilleria.gob.ar) </a:t>
                      </a:r>
                      <a:r>
                        <a:rPr lang="es-ES" sz="1100" b="0" i="0" u="none" strike="noStrike" dirty="0">
                          <a:solidFill>
                            <a:schemeClr val="tx1"/>
                          </a:solidFill>
                          <a:effectLst/>
                          <a:latin typeface="Gill Sans MT"/>
                        </a:rPr>
                        <a:t>Costo:</a:t>
                      </a:r>
                      <a:r>
                        <a:rPr lang="es-ES" sz="1100" b="1" i="0" u="none" strike="noStrike" dirty="0">
                          <a:solidFill>
                            <a:schemeClr val="tx1"/>
                          </a:solidFill>
                          <a:effectLst/>
                          <a:latin typeface="Gill Sans MT"/>
                        </a:rPr>
                        <a:t>30,00€</a:t>
                      </a:r>
                      <a:r>
                        <a:rPr lang="es-ES" sz="1100" b="0" i="0" u="none" strike="noStrike" dirty="0">
                          <a:solidFill>
                            <a:schemeClr val="tx1"/>
                          </a:solidFill>
                          <a:effectLst/>
                          <a:latin typeface="Gill Sans MT"/>
                        </a:rPr>
                        <a:t> por el diligenciamiento del trámite + </a:t>
                      </a:r>
                      <a:r>
                        <a:rPr lang="es-ES" sz="1100" b="1" i="0" u="none" strike="noStrike" dirty="0">
                          <a:solidFill>
                            <a:schemeClr val="tx1"/>
                          </a:solidFill>
                          <a:effectLst/>
                          <a:latin typeface="Gill Sans MT"/>
                        </a:rPr>
                        <a:t>6,50€</a:t>
                      </a:r>
                      <a:r>
                        <a:rPr lang="es-ES" sz="1100" b="0" i="0" u="none" strike="noStrike" dirty="0">
                          <a:solidFill>
                            <a:schemeClr val="tx1"/>
                          </a:solidFill>
                          <a:effectLst/>
                          <a:latin typeface="Gill Sans MT"/>
                        </a:rPr>
                        <a:t> por la Apostilla.</a:t>
                      </a:r>
                      <a:endParaRPr lang="es-ES" sz="1100" b="1" i="0">
                        <a:solidFill>
                          <a:schemeClr val="tx1"/>
                        </a:solidFill>
                        <a:effectLst/>
                        <a:latin typeface="Gill Sans MT"/>
                      </a:endParaRPr>
                    </a:p>
                    <a:p>
                      <a:pPr lvl="1" algn="l">
                        <a:buNone/>
                      </a:pPr>
                      <a:r>
                        <a:rPr lang="es-ES" sz="1100" b="0" i="0" u="none" strike="noStrike" dirty="0">
                          <a:solidFill>
                            <a:schemeClr val="tx1"/>
                          </a:solidFill>
                          <a:effectLst/>
                          <a:latin typeface="Gill Sans MT"/>
                        </a:rPr>
                        <a:t>2. Solicitarlo directamente a la Cancillería Argentina a través de la plataforma de trámites a distancia (TAD): </a:t>
                      </a:r>
                      <a:r>
                        <a:rPr lang="es-ES" sz="1100" b="0" i="0" u="sng" strike="noStrike" dirty="0">
                          <a:solidFill>
                            <a:schemeClr val="tx1"/>
                          </a:solidFill>
                          <a:effectLst/>
                          <a:latin typeface="Gill Sans MT"/>
                          <a:hlinkClick r:id="rId9">
                            <a:extLst>
                              <a:ext uri="{A12FA001-AC4F-418D-AE19-62706E023703}">
                                <ahyp:hlinkClr xmlns:ahyp="http://schemas.microsoft.com/office/drawing/2018/hyperlinkcolor" val="tx"/>
                              </a:ext>
                            </a:extLst>
                          </a:hlinkClick>
                        </a:rPr>
                        <a:t>TAD - APOSTILLA</a:t>
                      </a:r>
                      <a:endParaRPr lang="es-ES" sz="1100" b="1" i="0">
                        <a:solidFill>
                          <a:schemeClr val="tx1"/>
                        </a:solidFill>
                        <a:effectLst/>
                        <a:hlinkClick r:id="rId9">
                          <a:extLst>
                            <a:ext uri="{A12FA001-AC4F-418D-AE19-62706E023703}">
                              <ahyp:hlinkClr xmlns:ahyp="http://schemas.microsoft.com/office/drawing/2018/hyperlinkcolor" val="tx"/>
                            </a:ext>
                          </a:extLst>
                        </a:hlinkClick>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2952429213"/>
                  </a:ext>
                </a:extLst>
              </a:tr>
            </a:tbl>
          </a:graphicData>
        </a:graphic>
      </p:graphicFrame>
      <p:pic>
        <p:nvPicPr>
          <p:cNvPr id="10" name="Imagen 9" descr="Logotipo&#10;&#10;Descripción generada automáticamente">
            <a:extLst>
              <a:ext uri="{FF2B5EF4-FFF2-40B4-BE49-F238E27FC236}">
                <a16:creationId xmlns:a16="http://schemas.microsoft.com/office/drawing/2014/main" id="{0BE11AB8-27C8-B27A-B1C6-80C0714B351F}"/>
              </a:ext>
            </a:extLst>
          </p:cNvPr>
          <p:cNvPicPr>
            <a:picLocks noChangeAspect="1"/>
          </p:cNvPicPr>
          <p:nvPr/>
        </p:nvPicPr>
        <p:blipFill>
          <a:blip r:embed="rId10"/>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CDB04E53-7C34-8BDF-8093-5CC917C4CB70}"/>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069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EA5A300A-65EF-44C1-ABDF-DD293B925FB2}"/>
              </a:ext>
            </a:extLst>
          </p:cNvPr>
          <p:cNvGraphicFramePr>
            <a:graphicFrameLocks noGrp="1"/>
          </p:cNvGraphicFramePr>
          <p:nvPr>
            <p:extLst>
              <p:ext uri="{D42A27DB-BD31-4B8C-83A1-F6EECF244321}">
                <p14:modId xmlns:p14="http://schemas.microsoft.com/office/powerpoint/2010/main" val="3369135304"/>
              </p:ext>
            </p:extLst>
          </p:nvPr>
        </p:nvGraphicFramePr>
        <p:xfrm>
          <a:off x="297793" y="1629103"/>
          <a:ext cx="11690593" cy="4050110"/>
        </p:xfrm>
        <a:graphic>
          <a:graphicData uri="http://schemas.openxmlformats.org/drawingml/2006/table">
            <a:tbl>
              <a:tblPr firstRow="1" bandRow="1">
                <a:tableStyleId>{5C22544A-7EE6-4342-B048-85BDC9FD1C3A}</a:tableStyleId>
              </a:tblPr>
              <a:tblGrid>
                <a:gridCol w="799223">
                  <a:extLst>
                    <a:ext uri="{9D8B030D-6E8A-4147-A177-3AD203B41FA5}">
                      <a16:colId xmlns:a16="http://schemas.microsoft.com/office/drawing/2014/main" val="1262643552"/>
                    </a:ext>
                  </a:extLst>
                </a:gridCol>
                <a:gridCol w="2554131">
                  <a:extLst>
                    <a:ext uri="{9D8B030D-6E8A-4147-A177-3AD203B41FA5}">
                      <a16:colId xmlns:a16="http://schemas.microsoft.com/office/drawing/2014/main" val="2112564027"/>
                    </a:ext>
                  </a:extLst>
                </a:gridCol>
                <a:gridCol w="2338120">
                  <a:extLst>
                    <a:ext uri="{9D8B030D-6E8A-4147-A177-3AD203B41FA5}">
                      <a16:colId xmlns:a16="http://schemas.microsoft.com/office/drawing/2014/main" val="2913075746"/>
                    </a:ext>
                  </a:extLst>
                </a:gridCol>
                <a:gridCol w="1886904">
                  <a:extLst>
                    <a:ext uri="{9D8B030D-6E8A-4147-A177-3AD203B41FA5}">
                      <a16:colId xmlns:a16="http://schemas.microsoft.com/office/drawing/2014/main" val="3911396605"/>
                    </a:ext>
                  </a:extLst>
                </a:gridCol>
                <a:gridCol w="2780862">
                  <a:extLst>
                    <a:ext uri="{9D8B030D-6E8A-4147-A177-3AD203B41FA5}">
                      <a16:colId xmlns:a16="http://schemas.microsoft.com/office/drawing/2014/main" val="2804474865"/>
                    </a:ext>
                  </a:extLst>
                </a:gridCol>
                <a:gridCol w="1331353">
                  <a:extLst>
                    <a:ext uri="{9D8B030D-6E8A-4147-A177-3AD203B41FA5}">
                      <a16:colId xmlns:a16="http://schemas.microsoft.com/office/drawing/2014/main" val="2045475948"/>
                    </a:ext>
                  </a:extLst>
                </a:gridCol>
              </a:tblGrid>
              <a:tr h="305899">
                <a:tc>
                  <a:txBody>
                    <a:bodyPr/>
                    <a:lstStyle/>
                    <a:p>
                      <a:pPr lvl="0" algn="ctr">
                        <a:buNone/>
                      </a:pPr>
                      <a:r>
                        <a:rPr lang="es-ES" sz="1200" b="1" i="0" dirty="0">
                          <a:solidFill>
                            <a:schemeClr val="bg1"/>
                          </a:solidFill>
                          <a:effectLst/>
                          <a:latin typeface="Gill Sans MT"/>
                        </a:rPr>
                        <a:t>País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Consulado/Embajada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Trámite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 Coste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Observaciones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893548710"/>
                  </a:ext>
                </a:extLst>
              </a:tr>
              <a:tr h="3744211">
                <a:tc>
                  <a:txBody>
                    <a:bodyPr/>
                    <a:lstStyle/>
                    <a:p>
                      <a:pPr algn="l" fontAlgn="base"/>
                      <a:r>
                        <a:rPr lang="es-ES" sz="1200" b="1" i="0" u="none" dirty="0">
                          <a:solidFill>
                            <a:srgbClr val="000000"/>
                          </a:solidFill>
                          <a:effectLst/>
                          <a:latin typeface="Gill Sans MT"/>
                        </a:rPr>
                        <a:t>Brasil</a:t>
                      </a:r>
                      <a:endParaRPr lang="es-ES" sz="1200" b="0" i="0" u="none"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Consulado General en Barcelona</a:t>
                      </a:r>
                      <a:endParaRPr lang="es-ES" sz="1200" b="0" i="0" dirty="0">
                        <a:solidFill>
                          <a:srgbClr val="000000"/>
                        </a:solidFill>
                        <a:effectLst/>
                        <a:latin typeface="Gill Sans MT"/>
                      </a:endParaRPr>
                    </a:p>
                    <a:p>
                      <a:pPr algn="l" fontAlgn="base"/>
                      <a:r>
                        <a:rPr lang="es-ES" sz="1200" b="0" i="1" dirty="0">
                          <a:solidFill>
                            <a:srgbClr val="000000"/>
                          </a:solidFill>
                          <a:effectLst/>
                          <a:latin typeface="Gill Sans MT"/>
                        </a:rPr>
                        <a:t>Avda. Diagonal  468, 2º </a:t>
                      </a:r>
                    </a:p>
                    <a:p>
                      <a:pPr algn="l" fontAlgn="base"/>
                      <a:r>
                        <a:rPr lang="es-ES" sz="1200" b="0" i="1" u="none" strike="noStrike" dirty="0">
                          <a:solidFill>
                            <a:srgbClr val="000000"/>
                          </a:solidFill>
                          <a:effectLst/>
                          <a:latin typeface="Gill Sans MT"/>
                        </a:rPr>
                        <a:t>Barcelona, 08006</a:t>
                      </a:r>
                      <a:endParaRPr lang="es-ES" sz="1200" b="0" i="1" dirty="0">
                        <a:solidFill>
                          <a:srgbClr val="000000"/>
                        </a:solidFill>
                        <a:effectLst/>
                        <a:latin typeface="Gill Sans MT"/>
                      </a:endParaRPr>
                    </a:p>
                    <a:p>
                      <a:pPr algn="l" fontAlgn="base"/>
                      <a:r>
                        <a:rPr lang="es-ES" sz="1200" b="0" i="1" dirty="0">
                          <a:solidFill>
                            <a:srgbClr val="000000"/>
                          </a:solidFill>
                          <a:effectLst/>
                          <a:latin typeface="Gill Sans MT"/>
                        </a:rPr>
                        <a:t>Teléfono: </a:t>
                      </a:r>
                      <a:r>
                        <a:rPr lang="es-ES" sz="1200" b="0" i="0" dirty="0">
                          <a:solidFill>
                            <a:srgbClr val="000000"/>
                          </a:solidFill>
                          <a:effectLst/>
                          <a:latin typeface="Gill Sans MT"/>
                        </a:rPr>
                        <a:t>93 488 22 88</a:t>
                      </a:r>
                    </a:p>
                    <a:p>
                      <a:pPr algn="l" fontAlgn="base"/>
                      <a:r>
                        <a:rPr lang="es-ES" sz="1200" b="0" i="1" dirty="0">
                          <a:solidFill>
                            <a:srgbClr val="000000"/>
                          </a:solidFill>
                          <a:effectLst/>
                          <a:latin typeface="Gill Sans MT"/>
                        </a:rPr>
                        <a:t>Email:</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2"/>
                        </a:rPr>
                        <a:t>cg.barcelona@itamaraty.gov.br</a:t>
                      </a:r>
                      <a:endParaRPr lang="es-ES" sz="1200" b="0" i="0" dirty="0">
                        <a:solidFill>
                          <a:srgbClr val="000000"/>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Pasaporte: </a:t>
                      </a:r>
                      <a:r>
                        <a:rPr lang="es-ES" sz="1200" b="0" i="0" u="sng" strike="noStrike" dirty="0">
                          <a:solidFill>
                            <a:srgbClr val="000000"/>
                          </a:solidFill>
                          <a:effectLst/>
                          <a:latin typeface="Gill Sans MT"/>
                          <a:hlinkClick r:id="rId3"/>
                        </a:rPr>
                        <a:t>passaporte.barcelona@itamaraty.gov.br</a:t>
                      </a:r>
                      <a:endParaRPr lang="es-ES" sz="1200" b="0" i="0" dirty="0">
                        <a:solidFill>
                          <a:srgbClr val="000000"/>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Temas varios: </a:t>
                      </a:r>
                      <a:r>
                        <a:rPr lang="es-ES" sz="1200" b="0" i="0" u="sng" strike="noStrike" dirty="0">
                          <a:solidFill>
                            <a:srgbClr val="000000"/>
                          </a:solidFill>
                          <a:effectLst/>
                          <a:latin typeface="Gill Sans MT"/>
                          <a:hlinkClick r:id="rId4"/>
                        </a:rPr>
                        <a:t>info.barcelona@itamaraty.gov.br</a:t>
                      </a:r>
                      <a:endParaRPr lang="es-ES" sz="1200" b="0" i="0" dirty="0">
                        <a:solidFill>
                          <a:srgbClr val="000000"/>
                        </a:solidFill>
                        <a:effectLst/>
                        <a:latin typeface="Gill Sans MT"/>
                      </a:endParaRPr>
                    </a:p>
                    <a:p>
                      <a:pPr algn="l" fontAlgn="base"/>
                      <a:r>
                        <a:rPr lang="es-ES" sz="1200" b="1" i="0" dirty="0">
                          <a:solidFill>
                            <a:srgbClr val="000000"/>
                          </a:solidFill>
                          <a:effectLst/>
                          <a:latin typeface="Gill Sans MT"/>
                        </a:rPr>
                        <a:t>Web: </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5"/>
                        </a:rPr>
                        <a:t>Consulado General de Brasil en Barcelona — Ministerio de Asuntos Exteriores (www.gov.br)</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Horarios de atención:</a:t>
                      </a:r>
                      <a:r>
                        <a:rPr lang="es-ES" sz="1200" b="0" i="0" u="none" strike="noStrike" dirty="0">
                          <a:solidFill>
                            <a:srgbClr val="000000"/>
                          </a:solidFill>
                          <a:effectLst/>
                          <a:latin typeface="Gill Sans MT"/>
                        </a:rPr>
                        <a:t> </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Con cita previa</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Lunes a viernes de 08:30 a 16:00 </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b="1" i="0" dirty="0">
                          <a:solidFill>
                            <a:srgbClr val="000000"/>
                          </a:solidFill>
                          <a:effectLst/>
                          <a:latin typeface="Gill Sans MT"/>
                        </a:rPr>
                        <a:t>-Pasaporte</a:t>
                      </a:r>
                      <a:endParaRPr lang="es-ES" sz="1200" b="0"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algn="l" fontAlgn="base"/>
                      <a:r>
                        <a:rPr lang="es-ES" sz="1200" b="1" i="0" u="none" strike="noStrike" dirty="0">
                          <a:solidFill>
                            <a:srgbClr val="000000"/>
                          </a:solidFill>
                          <a:effectLst/>
                          <a:latin typeface="Gill Sans MT"/>
                        </a:rPr>
                        <a:t>-Autorización para Regresar a Brasil (ARB)</a:t>
                      </a:r>
                      <a:endParaRPr lang="es-ES" sz="1200" b="0" i="0" dirty="0">
                        <a:solidFill>
                          <a:srgbClr val="000000"/>
                        </a:solidFill>
                        <a:effectLst/>
                        <a:latin typeface="Gill Sans MT"/>
                      </a:endParaRPr>
                    </a:p>
                    <a:p>
                      <a:pPr lvl="0" algn="l">
                        <a:buNone/>
                      </a:pPr>
                      <a:endParaRPr lang="es-ES" sz="1200" b="1" i="0" u="none" strike="noStrike" dirty="0">
                        <a:solidFill>
                          <a:srgbClr val="000000"/>
                        </a:solidFill>
                        <a:effectLst/>
                        <a:latin typeface="Gill Sans MT"/>
                      </a:endParaRPr>
                    </a:p>
                    <a:p>
                      <a:pPr algn="l" fontAlgn="base"/>
                      <a:r>
                        <a:rPr lang="es-ES" sz="1200" b="1" i="0" dirty="0">
                          <a:solidFill>
                            <a:srgbClr val="000000"/>
                          </a:solidFill>
                          <a:effectLst/>
                          <a:latin typeface="Gill Sans MT"/>
                        </a:rPr>
                        <a:t>-Antecedentes penales (legalización del documento emitido en línea. NO apostillan)</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-Mayores de edad: </a:t>
                      </a:r>
                      <a:r>
                        <a:rPr lang="es-ES" sz="1200" b="1" i="0" dirty="0">
                          <a:solidFill>
                            <a:srgbClr val="000000"/>
                          </a:solidFill>
                          <a:effectLst/>
                          <a:latin typeface="Gill Sans MT"/>
                        </a:rPr>
                        <a:t>132€</a:t>
                      </a:r>
                      <a:endParaRPr lang="es-ES" sz="1200" b="0" i="0" dirty="0">
                        <a:solidFill>
                          <a:srgbClr val="000000"/>
                        </a:solidFill>
                        <a:effectLst/>
                        <a:latin typeface="Gill Sans MT"/>
                      </a:endParaRPr>
                    </a:p>
                    <a:p>
                      <a:pPr algn="l" fontAlgn="base"/>
                      <a:r>
                        <a:rPr lang="es-ES" sz="1200" b="0" i="0" dirty="0">
                          <a:solidFill>
                            <a:srgbClr val="000000"/>
                          </a:solidFill>
                          <a:effectLst/>
                          <a:latin typeface="Gill Sans MT"/>
                        </a:rPr>
                        <a:t>-Menores de 0 a 4 años: </a:t>
                      </a:r>
                      <a:r>
                        <a:rPr lang="es-ES" sz="1200" b="1" i="0" dirty="0">
                          <a:solidFill>
                            <a:srgbClr val="000000"/>
                          </a:solidFill>
                          <a:effectLst/>
                          <a:latin typeface="Gill Sans MT"/>
                        </a:rPr>
                        <a:t>44€</a:t>
                      </a:r>
                      <a:endParaRPr lang="es-ES" sz="1200" b="0" i="0" dirty="0">
                        <a:solidFill>
                          <a:srgbClr val="000000"/>
                        </a:solidFill>
                        <a:effectLst/>
                        <a:latin typeface="Gill Sans MT"/>
                      </a:endParaRPr>
                    </a:p>
                    <a:p>
                      <a:pPr algn="l" fontAlgn="base"/>
                      <a:r>
                        <a:rPr lang="es-ES" sz="1200" b="0" i="0" dirty="0">
                          <a:solidFill>
                            <a:srgbClr val="000000"/>
                          </a:solidFill>
                          <a:effectLst/>
                          <a:latin typeface="Gill Sans MT"/>
                        </a:rPr>
                        <a:t>-Menores de 4 a 18 años: </a:t>
                      </a:r>
                      <a:r>
                        <a:rPr lang="es-ES" sz="1200" b="1" i="0" dirty="0">
                          <a:solidFill>
                            <a:srgbClr val="000000"/>
                          </a:solidFill>
                          <a:effectLst/>
                          <a:latin typeface="Gill Sans MT"/>
                        </a:rPr>
                        <a:t>88€ </a:t>
                      </a:r>
                      <a:endParaRPr lang="es-ES" sz="1200" b="0"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algn="l" fontAlgn="base"/>
                      <a:r>
                        <a:rPr lang="es-ES" sz="1200" b="0" i="0" dirty="0">
                          <a:solidFill>
                            <a:srgbClr val="000000"/>
                          </a:solidFill>
                          <a:effectLst/>
                          <a:latin typeface="Gill Sans MT"/>
                        </a:rPr>
                        <a:t>-Gratis</a:t>
                      </a:r>
                    </a:p>
                    <a:p>
                      <a:pPr lvl="0" algn="l">
                        <a:buNone/>
                      </a:pPr>
                      <a:endParaRPr lang="es-ES" sz="1200" b="0" i="0" dirty="0">
                        <a:solidFill>
                          <a:srgbClr val="000000"/>
                        </a:solidFill>
                        <a:effectLst/>
                        <a:latin typeface="Gill Sans MT"/>
                      </a:endParaRPr>
                    </a:p>
                    <a:p>
                      <a:pPr lvl="0" algn="l">
                        <a:buNone/>
                      </a:pPr>
                      <a:endParaRPr lang="es-ES" sz="1200" b="0" i="0" dirty="0">
                        <a:solidFill>
                          <a:srgbClr val="000000"/>
                        </a:solidFill>
                        <a:effectLst/>
                        <a:latin typeface="Gill Sans MT"/>
                      </a:endParaRPr>
                    </a:p>
                    <a:p>
                      <a:pPr algn="l" fontAlgn="base"/>
                      <a:r>
                        <a:rPr lang="es-ES" sz="1200" b="0" i="0" dirty="0">
                          <a:solidFill>
                            <a:srgbClr val="000000"/>
                          </a:solidFill>
                          <a:effectLst/>
                          <a:latin typeface="Gill Sans MT"/>
                        </a:rPr>
                        <a:t>-</a:t>
                      </a:r>
                      <a:r>
                        <a:rPr lang="es-ES" sz="1200" b="1" i="0" dirty="0">
                          <a:solidFill>
                            <a:srgbClr val="000000"/>
                          </a:solidFill>
                          <a:effectLst/>
                          <a:latin typeface="Gill Sans MT"/>
                        </a:rPr>
                        <a:t>5,50€</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u="none" strike="noStrike" dirty="0">
                          <a:solidFill>
                            <a:srgbClr val="000000"/>
                          </a:solidFill>
                          <a:effectLst/>
                          <a:latin typeface="Gill Sans MT"/>
                        </a:rPr>
                        <a:t>Enlace:</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6"/>
                        </a:rPr>
                        <a:t>e-consular (itamaraty.gov.br)</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0" i="0" u="none" strike="noStrike" dirty="0">
                          <a:solidFill>
                            <a:srgbClr val="000000"/>
                          </a:solidFill>
                          <a:effectLst/>
                          <a:latin typeface="Gill Sans MT"/>
                        </a:rPr>
                        <a:t>Trámite con </a:t>
                      </a:r>
                      <a:r>
                        <a:rPr lang="es-ES" sz="1200" b="1" i="0" u="none" strike="noStrike" dirty="0">
                          <a:solidFill>
                            <a:srgbClr val="000000"/>
                          </a:solidFill>
                          <a:effectLst/>
                          <a:latin typeface="Gill Sans MT"/>
                        </a:rPr>
                        <a:t>cita previa</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Hay que identificarse con el </a:t>
                      </a:r>
                      <a:r>
                        <a:rPr lang="es-ES" sz="1200" b="0" i="0" u="sng" dirty="0">
                          <a:solidFill>
                            <a:srgbClr val="000000"/>
                          </a:solidFill>
                          <a:effectLst/>
                          <a:latin typeface="Gill Sans MT"/>
                        </a:rPr>
                        <a:t>número CPF</a:t>
                      </a:r>
                      <a:r>
                        <a:rPr lang="es-ES" sz="1200" b="0" i="0" u="none" strike="noStrike" dirty="0">
                          <a:solidFill>
                            <a:srgbClr val="000000"/>
                          </a:solidFill>
                          <a:effectLst/>
                          <a:latin typeface="Gill Sans MT"/>
                        </a:rPr>
                        <a:t>, y es necesario </a:t>
                      </a:r>
                      <a:r>
                        <a:rPr lang="es-ES" sz="1200" b="0" i="0" u="sng" dirty="0">
                          <a:solidFill>
                            <a:srgbClr val="000000"/>
                          </a:solidFill>
                          <a:effectLst/>
                          <a:latin typeface="Gill Sans MT"/>
                        </a:rPr>
                        <a:t>crear una cuenta</a:t>
                      </a:r>
                      <a:r>
                        <a:rPr lang="es-ES" sz="1200" b="0" i="0" u="none" strike="noStrike" dirty="0">
                          <a:solidFill>
                            <a:srgbClr val="000000"/>
                          </a:solidFill>
                          <a:effectLst/>
                          <a:latin typeface="Gill Sans MT"/>
                        </a:rPr>
                        <a:t> con el correo electrónico personal.</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auto"/>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1546445265"/>
                  </a:ext>
                </a:extLst>
              </a:tr>
            </a:tbl>
          </a:graphicData>
        </a:graphic>
      </p:graphicFrame>
      <p:pic>
        <p:nvPicPr>
          <p:cNvPr id="10" name="Imagen 9" descr="Logotipo&#10;&#10;Descripción generada automáticamente">
            <a:extLst>
              <a:ext uri="{FF2B5EF4-FFF2-40B4-BE49-F238E27FC236}">
                <a16:creationId xmlns:a16="http://schemas.microsoft.com/office/drawing/2014/main" id="{D486B7FC-D3D8-0CA2-11A4-A7D01E699C14}"/>
              </a:ext>
            </a:extLst>
          </p:cNvPr>
          <p:cNvPicPr>
            <a:picLocks noChangeAspect="1"/>
          </p:cNvPicPr>
          <p:nvPr/>
        </p:nvPicPr>
        <p:blipFill>
          <a:blip r:embed="rId7"/>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03738E76-1016-4483-8009-F5E6CEB916DB}"/>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7872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02990FB6-AC0C-4018-879A-329998690BD9}"/>
              </a:ext>
            </a:extLst>
          </p:cNvPr>
          <p:cNvGraphicFramePr>
            <a:graphicFrameLocks noGrp="1"/>
          </p:cNvGraphicFramePr>
          <p:nvPr>
            <p:extLst>
              <p:ext uri="{D42A27DB-BD31-4B8C-83A1-F6EECF244321}">
                <p14:modId xmlns:p14="http://schemas.microsoft.com/office/powerpoint/2010/main" val="108439963"/>
              </p:ext>
            </p:extLst>
          </p:nvPr>
        </p:nvGraphicFramePr>
        <p:xfrm>
          <a:off x="332827" y="1629103"/>
          <a:ext cx="11539481" cy="4663440"/>
        </p:xfrm>
        <a:graphic>
          <a:graphicData uri="http://schemas.openxmlformats.org/drawingml/2006/table">
            <a:tbl>
              <a:tblPr firstRow="1" bandRow="1">
                <a:tableStyleId>{5C22544A-7EE6-4342-B048-85BDC9FD1C3A}</a:tableStyleId>
              </a:tblPr>
              <a:tblGrid>
                <a:gridCol w="5758792">
                  <a:extLst>
                    <a:ext uri="{9D8B030D-6E8A-4147-A177-3AD203B41FA5}">
                      <a16:colId xmlns:a16="http://schemas.microsoft.com/office/drawing/2014/main" val="362226436"/>
                    </a:ext>
                  </a:extLst>
                </a:gridCol>
                <a:gridCol w="5780689">
                  <a:extLst>
                    <a:ext uri="{9D8B030D-6E8A-4147-A177-3AD203B41FA5}">
                      <a16:colId xmlns:a16="http://schemas.microsoft.com/office/drawing/2014/main" val="166472278"/>
                    </a:ext>
                  </a:extLst>
                </a:gridCol>
              </a:tblGrid>
              <a:tr h="3601982">
                <a:tc>
                  <a:txBody>
                    <a:bodyPr/>
                    <a:lstStyle/>
                    <a:p>
                      <a:pPr lvl="0" algn="l">
                        <a:buNone/>
                      </a:pPr>
                      <a:r>
                        <a:rPr lang="es-ES" sz="1200" b="0" i="0" dirty="0">
                          <a:solidFill>
                            <a:srgbClr val="000000"/>
                          </a:solidFill>
                          <a:effectLst/>
                          <a:latin typeface="Gill Sans MT"/>
                        </a:rPr>
                        <a:t> </a:t>
                      </a:r>
                      <a:r>
                        <a:rPr lang="es-ES" sz="1200" b="1" i="0" u="none" strike="noStrike" dirty="0">
                          <a:solidFill>
                            <a:srgbClr val="000000"/>
                          </a:solidFill>
                          <a:effectLst/>
                          <a:latin typeface="Gill Sans MT"/>
                        </a:rPr>
                        <a:t>REQUISITOS:</a:t>
                      </a:r>
                      <a:endParaRPr lang="es-ES" sz="1200" b="1" i="0">
                        <a:solidFill>
                          <a:srgbClr val="FFFFFF"/>
                        </a:solidFill>
                        <a:effectLst/>
                        <a:latin typeface="Gill Sans MT"/>
                      </a:endParaRPr>
                    </a:p>
                    <a:p>
                      <a:pPr marL="342900" lvl="0" indent="-342900" algn="just">
                        <a:buFont typeface="Arial" panose="020B0604020202020204" pitchFamily="34" charset="0"/>
                        <a:buChar char="•"/>
                      </a:pPr>
                      <a:r>
                        <a:rPr lang="es-ES" sz="1200" b="1" i="0" u="sng" dirty="0">
                          <a:solidFill>
                            <a:srgbClr val="000000"/>
                          </a:solidFill>
                          <a:effectLst/>
                          <a:latin typeface="Gill Sans MT"/>
                        </a:rPr>
                        <a:t>PASAPORTE</a:t>
                      </a:r>
                      <a:r>
                        <a:rPr lang="es-ES" sz="1200" b="1"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2"/>
                        </a:rPr>
                        <a:t>Pasaportes y otros documentos de viaje — Ministerio de Relaciones Exteriores (www.gov.br)</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1" i="0" u="none" strike="noStrike" dirty="0">
                          <a:solidFill>
                            <a:srgbClr val="000000"/>
                          </a:solidFill>
                          <a:effectLst/>
                          <a:latin typeface="Gill Sans MT"/>
                        </a:rPr>
                        <a:t>PASO 1:</a:t>
                      </a:r>
                      <a:endParaRPr lang="es-ES" sz="1200" b="1" i="0">
                        <a:solidFill>
                          <a:srgbClr val="FFFFFF"/>
                        </a:solidFill>
                        <a:effectLst/>
                        <a:latin typeface="Gill Sans MT"/>
                      </a:endParaRPr>
                    </a:p>
                    <a:p>
                      <a:pPr lvl="0" algn="l">
                        <a:buNone/>
                      </a:pPr>
                      <a:r>
                        <a:rPr lang="es-ES" sz="1200" b="0" i="0" u="none" strike="noStrike" dirty="0">
                          <a:solidFill>
                            <a:srgbClr val="000000"/>
                          </a:solidFill>
                          <a:effectLst/>
                          <a:latin typeface="Gill Sans MT"/>
                        </a:rPr>
                        <a:t>Acceder al </a:t>
                      </a:r>
                      <a:r>
                        <a:rPr lang="es-ES" sz="1200" b="0" i="0" u="sng" strike="noStrike" dirty="0">
                          <a:solidFill>
                            <a:srgbClr val="000000"/>
                          </a:solidFill>
                          <a:effectLst/>
                          <a:latin typeface="Gill Sans MT"/>
                          <a:hlinkClick r:id="rId3"/>
                        </a:rPr>
                        <a:t>e-consular</a:t>
                      </a:r>
                      <a:r>
                        <a:rPr lang="es-ES" sz="1200" b="0" i="0" u="none" strike="noStrike" dirty="0">
                          <a:solidFill>
                            <a:srgbClr val="000000"/>
                          </a:solidFill>
                          <a:effectLst/>
                          <a:latin typeface="Gill Sans MT"/>
                        </a:rPr>
                        <a:t> y </a:t>
                      </a:r>
                      <a:r>
                        <a:rPr lang="es-ES" sz="1200" b="1" i="0" u="none" strike="noStrike" dirty="0">
                          <a:solidFill>
                            <a:srgbClr val="000000"/>
                          </a:solidFill>
                          <a:effectLst/>
                          <a:latin typeface="Gill Sans MT"/>
                        </a:rPr>
                        <a:t>escanear </a:t>
                      </a:r>
                      <a:r>
                        <a:rPr lang="es-ES" sz="1200" b="0" i="0" u="none" strike="noStrike" dirty="0">
                          <a:solidFill>
                            <a:srgbClr val="000000"/>
                          </a:solidFill>
                          <a:effectLst/>
                          <a:latin typeface="Gill Sans MT"/>
                        </a:rPr>
                        <a:t>los documentos que se enumeran a continuación: (doc. brasileños y originales)</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none" strike="noStrike" dirty="0">
                          <a:solidFill>
                            <a:srgbClr val="000000"/>
                          </a:solidFill>
                          <a:effectLst/>
                          <a:latin typeface="Gill Sans MT"/>
                        </a:rPr>
                        <a:t>Formulario en línea: </a:t>
                      </a:r>
                      <a:r>
                        <a:rPr lang="es-ES" sz="1200" b="0" i="0" u="sng" strike="noStrike" dirty="0">
                          <a:solidFill>
                            <a:srgbClr val="000000"/>
                          </a:solidFill>
                          <a:effectLst/>
                          <a:latin typeface="Gill Sans MT"/>
                          <a:hlinkClick r:id="rId4"/>
                        </a:rPr>
                        <a:t>SCI - Sistema Consular Integrado (serpro.gov.br)</a:t>
                      </a:r>
                      <a:r>
                        <a:rPr lang="es-ES" sz="1200" b="0" i="0" u="none" strike="noStrike" dirty="0">
                          <a:solidFill>
                            <a:srgbClr val="000000"/>
                          </a:solidFill>
                          <a:effectLst/>
                          <a:latin typeface="Gill Sans MT"/>
                        </a:rPr>
                        <a:t> Imprimir y firmar el recibo de entrega de la solicitud (RER), donde se imprimirá el número de protocolo. Si el pasaporte es para niños </a:t>
                      </a:r>
                      <a:r>
                        <a:rPr lang="es-ES" sz="1200" b="1" i="0" u="none" strike="noStrike" dirty="0">
                          <a:solidFill>
                            <a:srgbClr val="000000"/>
                          </a:solidFill>
                          <a:effectLst/>
                          <a:latin typeface="Gill Sans MT"/>
                        </a:rPr>
                        <a:t>menores</a:t>
                      </a:r>
                      <a:r>
                        <a:rPr lang="es-ES" sz="1200" b="0" i="0" u="none" strike="noStrike" dirty="0">
                          <a:solidFill>
                            <a:srgbClr val="000000"/>
                          </a:solidFill>
                          <a:effectLst/>
                          <a:latin typeface="Gill Sans MT"/>
                        </a:rPr>
                        <a:t> de 18 años, uno de los tutores debe firmarlo.</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sng" dirty="0">
                          <a:solidFill>
                            <a:srgbClr val="000000"/>
                          </a:solidFill>
                          <a:effectLst/>
                          <a:latin typeface="Gill Sans MT"/>
                        </a:rPr>
                        <a:t>Pasaporte actual</a:t>
                      </a:r>
                      <a:r>
                        <a:rPr lang="es-ES" sz="1200" b="0" i="0" u="none" strike="noStrike" dirty="0">
                          <a:solidFill>
                            <a:srgbClr val="000000"/>
                          </a:solidFill>
                          <a:effectLst/>
                          <a:latin typeface="Gill Sans MT"/>
                        </a:rPr>
                        <a:t> a ser reemplazado. En caso de </a:t>
                      </a:r>
                      <a:r>
                        <a:rPr lang="es-ES" sz="1200" b="1" i="0" u="none" strike="noStrike" dirty="0">
                          <a:solidFill>
                            <a:srgbClr val="000000"/>
                          </a:solidFill>
                          <a:effectLst/>
                          <a:latin typeface="Gill Sans MT"/>
                        </a:rPr>
                        <a:t>robo o pérdida</a:t>
                      </a:r>
                      <a:r>
                        <a:rPr lang="es-ES" sz="1200" b="0" i="0" u="none" strike="noStrike" dirty="0">
                          <a:solidFill>
                            <a:srgbClr val="000000"/>
                          </a:solidFill>
                          <a:effectLst/>
                          <a:latin typeface="Gill Sans MT"/>
                        </a:rPr>
                        <a:t>, enviar el </a:t>
                      </a:r>
                      <a:r>
                        <a:rPr lang="es-ES" sz="1200" b="0" i="0" u="sng" dirty="0">
                          <a:solidFill>
                            <a:srgbClr val="000000"/>
                          </a:solidFill>
                          <a:effectLst/>
                          <a:latin typeface="Gill Sans MT"/>
                        </a:rPr>
                        <a:t>informe policial</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none" strike="noStrike" dirty="0">
                          <a:solidFill>
                            <a:srgbClr val="000000"/>
                          </a:solidFill>
                          <a:effectLst/>
                          <a:latin typeface="Gill Sans MT"/>
                        </a:rPr>
                        <a:t>Una </a:t>
                      </a:r>
                      <a:r>
                        <a:rPr lang="es-ES" sz="1200" b="0" i="0" u="sng" dirty="0">
                          <a:solidFill>
                            <a:srgbClr val="000000"/>
                          </a:solidFill>
                          <a:effectLst/>
                          <a:latin typeface="Gill Sans MT"/>
                        </a:rPr>
                        <a:t>foto</a:t>
                      </a:r>
                      <a:r>
                        <a:rPr lang="es-ES" sz="1200" b="0" i="0" u="none" strike="noStrike" dirty="0">
                          <a:solidFill>
                            <a:srgbClr val="000000"/>
                          </a:solidFill>
                          <a:effectLst/>
                          <a:latin typeface="Gill Sans MT"/>
                        </a:rPr>
                        <a:t> en color de 3x4, tomada desde el frente, con fondo blanco, de menos de 6 meses de antigüedad</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sng" dirty="0">
                          <a:solidFill>
                            <a:srgbClr val="000000"/>
                          </a:solidFill>
                          <a:effectLst/>
                          <a:latin typeface="Gill Sans MT"/>
                        </a:rPr>
                        <a:t>Documento de identidad brasileño con foto</a:t>
                      </a:r>
                      <a:r>
                        <a:rPr lang="es-ES" sz="1200" b="0" i="0" u="none" strike="noStrike" dirty="0">
                          <a:solidFill>
                            <a:srgbClr val="000000"/>
                          </a:solidFill>
                          <a:effectLst/>
                          <a:latin typeface="Gill Sans MT"/>
                        </a:rPr>
                        <a:t>: RG, CNH, tarjeta de trabajo o tarjeta profesional</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sng" dirty="0">
                          <a:solidFill>
                            <a:srgbClr val="000000"/>
                          </a:solidFill>
                          <a:effectLst/>
                          <a:latin typeface="Gill Sans MT"/>
                        </a:rPr>
                        <a:t>Certificado de nacimiento o matrimonio.</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none" strike="noStrike" dirty="0">
                          <a:solidFill>
                            <a:srgbClr val="000000"/>
                          </a:solidFill>
                          <a:effectLst/>
                          <a:latin typeface="Gill Sans MT"/>
                        </a:rPr>
                        <a:t>Para</a:t>
                      </a:r>
                      <a:r>
                        <a:rPr lang="es-ES" sz="1200" b="1" i="0" u="sng" dirty="0">
                          <a:solidFill>
                            <a:srgbClr val="000000"/>
                          </a:solidFill>
                          <a:effectLst/>
                          <a:latin typeface="Gill Sans MT"/>
                        </a:rPr>
                        <a:t> menores</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5"/>
                        </a:rPr>
                        <a:t>Formulario de autorización para la emisión de pasaporte de menor</a:t>
                      </a:r>
                      <a:endParaRPr lang="es-ES" sz="1200" b="1" i="0">
                        <a:solidFill>
                          <a:srgbClr val="FFFFFF"/>
                        </a:solidFill>
                        <a:effectLst/>
                        <a:latin typeface="Gill Sans MT"/>
                      </a:endParaRPr>
                    </a:p>
                    <a:p>
                      <a:pPr lvl="0" algn="l">
                        <a:buNone/>
                      </a:pPr>
                      <a:r>
                        <a:rPr lang="es-ES" sz="1200" b="0" i="0" u="none" strike="noStrike" dirty="0">
                          <a:solidFill>
                            <a:srgbClr val="000000"/>
                          </a:solidFill>
                          <a:effectLst/>
                          <a:latin typeface="Gill Sans MT"/>
                        </a:rPr>
                        <a:t>a) Las </a:t>
                      </a:r>
                      <a:r>
                        <a:rPr lang="es-ES" sz="1200" b="0" i="0" u="sng" dirty="0">
                          <a:solidFill>
                            <a:srgbClr val="000000"/>
                          </a:solidFill>
                          <a:effectLst/>
                          <a:latin typeface="Gill Sans MT"/>
                        </a:rPr>
                        <a:t>firmas</a:t>
                      </a:r>
                      <a:r>
                        <a:rPr lang="es-ES" sz="1200" b="0" i="0" u="none" strike="noStrike" dirty="0">
                          <a:solidFill>
                            <a:srgbClr val="000000"/>
                          </a:solidFill>
                          <a:effectLst/>
                          <a:latin typeface="Gill Sans MT"/>
                        </a:rPr>
                        <a:t> de los padres deben ser </a:t>
                      </a:r>
                      <a:r>
                        <a:rPr lang="es-ES" sz="1200" b="0" i="0" u="sng" dirty="0">
                          <a:solidFill>
                            <a:srgbClr val="000000"/>
                          </a:solidFill>
                          <a:effectLst/>
                          <a:latin typeface="Gill Sans MT"/>
                        </a:rPr>
                        <a:t>notariadas públicamente</a:t>
                      </a:r>
                      <a:r>
                        <a:rPr lang="es-ES" sz="1200" b="0" i="0" u="none" strike="noStrike" dirty="0">
                          <a:solidFill>
                            <a:srgbClr val="000000"/>
                          </a:solidFill>
                          <a:effectLst/>
                          <a:latin typeface="Gill Sans MT"/>
                        </a:rPr>
                        <a:t>, en los siguientes casos:</a:t>
                      </a:r>
                      <a:endParaRPr lang="es-ES" sz="1200" b="1" i="0">
                        <a:solidFill>
                          <a:srgbClr val="FFFFFF"/>
                        </a:solidFill>
                        <a:effectLst/>
                        <a:latin typeface="Gill Sans MT"/>
                      </a:endParaRPr>
                    </a:p>
                    <a:p>
                      <a:pPr marL="914400" lvl="2" indent="0" algn="l">
                        <a:buNone/>
                      </a:pPr>
                      <a:r>
                        <a:rPr lang="es-ES" sz="1200" b="0" i="0" u="none" strike="noStrike" dirty="0">
                          <a:solidFill>
                            <a:srgbClr val="000000"/>
                          </a:solidFill>
                          <a:effectLst/>
                          <a:latin typeface="Gill Sans MT"/>
                        </a:rPr>
                        <a:t>1. Pasaporte solicitado por la oficina de correos</a:t>
                      </a:r>
                      <a:endParaRPr lang="es-ES" sz="1200" b="1" i="0" dirty="0">
                        <a:solidFill>
                          <a:srgbClr val="FFFFFF"/>
                        </a:solidFill>
                        <a:effectLst/>
                        <a:latin typeface="Gill Sans MT"/>
                      </a:endParaRPr>
                    </a:p>
                    <a:p>
                      <a:pPr marL="914400" lvl="2" indent="0" algn="l">
                        <a:buNone/>
                      </a:pPr>
                      <a:r>
                        <a:rPr lang="es-ES" sz="1200" b="0" i="0" u="none" strike="noStrike" dirty="0">
                          <a:solidFill>
                            <a:srgbClr val="000000"/>
                          </a:solidFill>
                          <a:effectLst/>
                          <a:latin typeface="Gill Sans MT"/>
                        </a:rPr>
                        <a:t>2. Uno de los padres no pueda asistir al consulado en el momento del servicio. </a:t>
                      </a:r>
                      <a:endParaRPr lang="es-ES" sz="1200" b="1" i="0">
                        <a:solidFill>
                          <a:srgbClr val="FFFFFF"/>
                        </a:solidFill>
                        <a:effectLst/>
                        <a:latin typeface="Gill Sans MT"/>
                      </a:endParaRPr>
                    </a:p>
                    <a:p>
                      <a:pPr lvl="0" algn="l">
                        <a:buNone/>
                      </a:pPr>
                      <a:r>
                        <a:rPr lang="es-ES" sz="1200" b="0" i="0" u="none" strike="noStrike" dirty="0">
                          <a:solidFill>
                            <a:srgbClr val="000000"/>
                          </a:solidFill>
                          <a:effectLst/>
                          <a:latin typeface="Gill Sans MT"/>
                        </a:rPr>
                        <a:t>b) Si el pasaporte se solicita </a:t>
                      </a:r>
                      <a:r>
                        <a:rPr lang="es-ES" sz="1200" b="0" i="0" u="sng" dirty="0">
                          <a:solidFill>
                            <a:srgbClr val="000000"/>
                          </a:solidFill>
                          <a:effectLst/>
                          <a:latin typeface="Gill Sans MT"/>
                        </a:rPr>
                        <a:t>en persona</a:t>
                      </a:r>
                      <a:r>
                        <a:rPr lang="es-ES" sz="1200" b="0" i="0" u="none" strike="noStrike" dirty="0">
                          <a:solidFill>
                            <a:srgbClr val="000000"/>
                          </a:solidFill>
                          <a:effectLst/>
                          <a:latin typeface="Gill Sans MT"/>
                        </a:rPr>
                        <a:t>, los padres deben firmar el formulario en el momento del servicio.</a:t>
                      </a:r>
                      <a:endParaRPr lang="es-ES" sz="1200" b="1" i="0" dirty="0">
                        <a:solidFill>
                          <a:srgbClr val="FFFFFF"/>
                        </a:solidFill>
                        <a:effectLst/>
                        <a:latin typeface="Gill Sans MT"/>
                      </a:endParaRPr>
                    </a:p>
                    <a:p>
                      <a:pPr lvl="0" algn="l">
                        <a:buNone/>
                      </a:pPr>
                      <a:r>
                        <a:rPr lang="es-ES" sz="1200" b="0" i="0" u="none" strike="noStrike" dirty="0">
                          <a:solidFill>
                            <a:srgbClr val="000000"/>
                          </a:solidFill>
                          <a:effectLst/>
                          <a:latin typeface="Gill Sans MT"/>
                        </a:rPr>
                        <a:t>.</a:t>
                      </a:r>
                      <a:endParaRPr lang="es-ES" sz="1200" b="1" i="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tc>
                  <a:txBody>
                    <a:bodyPr/>
                    <a:lstStyle/>
                    <a:p>
                      <a:pPr algn="l" fontAlgn="auto"/>
                      <a:endParaRPr lang="es-ES" sz="1200" b="0" i="0" u="none" strike="noStrike" dirty="0">
                        <a:solidFill>
                          <a:srgbClr val="000000"/>
                        </a:solidFill>
                        <a:effectLst/>
                        <a:latin typeface="Gill Sans MT"/>
                      </a:endParaRPr>
                    </a:p>
                    <a:p>
                      <a:pPr algn="l" fontAlgn="base"/>
                      <a:r>
                        <a:rPr lang="es-ES" sz="1200" b="0" i="0" u="none" strike="noStrike" dirty="0">
                          <a:solidFill>
                            <a:srgbClr val="000000"/>
                          </a:solidFill>
                          <a:effectLst/>
                          <a:latin typeface="Gill Sans MT"/>
                        </a:rPr>
                        <a:t>Es </a:t>
                      </a:r>
                      <a:r>
                        <a:rPr lang="es-ES" sz="1200" b="1" i="0" u="none" strike="noStrike" dirty="0">
                          <a:solidFill>
                            <a:srgbClr val="000000"/>
                          </a:solidFill>
                          <a:effectLst/>
                          <a:latin typeface="Gill Sans MT"/>
                        </a:rPr>
                        <a:t>obligatoria la presencia del menor con 12 años o más, para la toma de huellas dactilares.</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Documento militar:</a:t>
                      </a:r>
                      <a:r>
                        <a:rPr lang="es-ES" sz="1200" b="0" i="0" u="none" strike="noStrike" dirty="0">
                          <a:solidFill>
                            <a:srgbClr val="000000"/>
                          </a:solidFill>
                          <a:effectLst/>
                          <a:latin typeface="Gill Sans MT"/>
                        </a:rPr>
                        <a:t> hombres entre 18 y 45 años.</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Comprobante de pago de la tasa consular.</a:t>
                      </a:r>
                      <a:r>
                        <a:rPr lang="es-ES" sz="1200" b="0" i="0" u="none" strike="noStrike" dirty="0">
                          <a:solidFill>
                            <a:srgbClr val="000000"/>
                          </a:solidFill>
                          <a:effectLst/>
                          <a:latin typeface="Gill Sans MT"/>
                        </a:rPr>
                        <a:t> Formas de pago:</a:t>
                      </a:r>
                      <a:endParaRPr lang="es-ES" sz="1200" b="1" i="0" dirty="0">
                        <a:solidFill>
                          <a:srgbClr val="FFFFFF"/>
                        </a:solidFill>
                        <a:effectLst/>
                        <a:latin typeface="Gill Sans MT"/>
                      </a:endParaRPr>
                    </a:p>
                    <a:p>
                      <a:pPr marL="457200" lvl="1" indent="0" algn="l" fontAlgn="base">
                        <a:buNone/>
                      </a:pPr>
                      <a:r>
                        <a:rPr lang="es-ES" sz="1200" b="0" i="0" u="none" strike="noStrike" dirty="0">
                          <a:solidFill>
                            <a:srgbClr val="000000"/>
                          </a:solidFill>
                          <a:effectLst/>
                          <a:latin typeface="Gill Sans MT"/>
                        </a:rPr>
                        <a:t>1.Mediante </a:t>
                      </a:r>
                      <a:r>
                        <a:rPr lang="es-ES" sz="1200" b="0" i="0" u="sng" dirty="0">
                          <a:solidFill>
                            <a:srgbClr val="000000"/>
                          </a:solidFill>
                          <a:effectLst/>
                          <a:latin typeface="Gill Sans MT"/>
                        </a:rPr>
                        <a:t>transferencia bancaria:</a:t>
                      </a:r>
                      <a:r>
                        <a:rPr lang="es-ES" sz="1200" b="0" i="0" u="none" strike="noStrike" dirty="0">
                          <a:solidFill>
                            <a:srgbClr val="000000"/>
                          </a:solidFill>
                          <a:effectLst/>
                          <a:latin typeface="Gill Sans MT"/>
                        </a:rPr>
                        <a:t> enviar al Consulado el comprobante de transferencia con el nombre del remitente. </a:t>
                      </a:r>
                      <a:endParaRPr lang="es-ES" sz="1200" b="1" i="0" dirty="0">
                        <a:solidFill>
                          <a:srgbClr val="FFFFFF"/>
                        </a:solidFill>
                        <a:effectLst/>
                        <a:latin typeface="Gill Sans MT"/>
                      </a:endParaRPr>
                    </a:p>
                    <a:p>
                      <a:pPr marL="1085850" lvl="2" indent="-171450" algn="l" fontAlgn="base">
                        <a:buFont typeface="Calibri"/>
                        <a:buChar char="-"/>
                      </a:pPr>
                      <a:r>
                        <a:rPr lang="es-ES" sz="1200" b="0" i="0" u="none" strike="noStrike" dirty="0">
                          <a:solidFill>
                            <a:srgbClr val="000000"/>
                          </a:solidFill>
                          <a:effectLst/>
                          <a:latin typeface="Gill Sans MT"/>
                        </a:rPr>
                        <a:t>Titular: CONSULADO GENERAL DE BRASIL EN BARCELONA</a:t>
                      </a:r>
                      <a:endParaRPr lang="es-ES" sz="1200" b="1" i="0" dirty="0">
                        <a:solidFill>
                          <a:srgbClr val="FFFFFF"/>
                        </a:solidFill>
                        <a:effectLst/>
                        <a:latin typeface="Gill Sans MT"/>
                      </a:endParaRPr>
                    </a:p>
                    <a:p>
                      <a:pPr marL="1143000" lvl="2" indent="-228600" algn="l" fontAlgn="base">
                        <a:buFont typeface="Arial" panose="020B0604020202020204" pitchFamily="34" charset="0"/>
                        <a:buChar char="•"/>
                      </a:pPr>
                      <a:r>
                        <a:rPr lang="es-ES" sz="1200" b="0" i="0" u="none" strike="noStrike" dirty="0">
                          <a:solidFill>
                            <a:srgbClr val="000000"/>
                          </a:solidFill>
                          <a:effectLst/>
                          <a:latin typeface="Gill Sans MT"/>
                        </a:rPr>
                        <a:t>IBAN: ES67 2100 0832 6607 0000 5283</a:t>
                      </a:r>
                      <a:endParaRPr lang="es-ES" sz="1200" b="1" i="0" dirty="0">
                        <a:solidFill>
                          <a:srgbClr val="FFFFFF"/>
                        </a:solidFill>
                        <a:effectLst/>
                        <a:latin typeface="Gill Sans MT"/>
                      </a:endParaRPr>
                    </a:p>
                    <a:p>
                      <a:pPr marL="1143000" lvl="2" indent="-228600" algn="l" fontAlgn="base">
                        <a:buFont typeface="Arial" panose="020B0604020202020204" pitchFamily="34" charset="0"/>
                        <a:buChar char="•"/>
                      </a:pPr>
                      <a:r>
                        <a:rPr lang="es-ES" sz="1200" b="0" i="0" u="none" strike="noStrike" dirty="0">
                          <a:solidFill>
                            <a:srgbClr val="000000"/>
                          </a:solidFill>
                          <a:effectLst/>
                          <a:latin typeface="Gill Sans MT"/>
                        </a:rPr>
                        <a:t>BIC/SWIFT: CAIXESBBXXX</a:t>
                      </a:r>
                      <a:endParaRPr lang="es-ES" sz="1200" b="1" i="0" dirty="0">
                        <a:solidFill>
                          <a:srgbClr val="FFFFFF"/>
                        </a:solidFill>
                        <a:effectLst/>
                        <a:latin typeface="Gill Sans MT"/>
                      </a:endParaRPr>
                    </a:p>
                    <a:p>
                      <a:pPr marL="1143000" lvl="2" indent="-228600" algn="l" fontAlgn="base">
                        <a:buFont typeface="Arial" panose="020B0604020202020204" pitchFamily="34" charset="0"/>
                        <a:buChar char="•"/>
                      </a:pPr>
                      <a:r>
                        <a:rPr lang="es-ES" sz="1200" b="0" i="0" u="none" strike="noStrike" dirty="0">
                          <a:solidFill>
                            <a:srgbClr val="000000"/>
                          </a:solidFill>
                          <a:effectLst/>
                          <a:latin typeface="Gill Sans MT"/>
                        </a:rPr>
                        <a:t>Concepto: indicar el servicio y el titular del documento.</a:t>
                      </a:r>
                      <a:endParaRPr lang="es-ES" sz="1200" b="1" i="0" dirty="0">
                        <a:solidFill>
                          <a:srgbClr val="FFFFFF"/>
                        </a:solidFill>
                        <a:effectLst/>
                        <a:latin typeface="Gill Sans MT"/>
                      </a:endParaRPr>
                    </a:p>
                    <a:p>
                      <a:pPr algn="l" fontAlgn="base"/>
                      <a:r>
                        <a:rPr lang="es-ES" sz="1200" b="0" i="0" u="none" strike="noStrike" dirty="0">
                          <a:solidFill>
                            <a:srgbClr val="000000"/>
                          </a:solidFill>
                          <a:effectLst/>
                          <a:latin typeface="Gill Sans MT"/>
                        </a:rPr>
                        <a:t>2. Si el pasaporte se solicita en persona, el pago se puede hacer con </a:t>
                      </a:r>
                      <a:r>
                        <a:rPr lang="es-ES" sz="1200" b="0" i="0" u="sng" dirty="0">
                          <a:solidFill>
                            <a:srgbClr val="000000"/>
                          </a:solidFill>
                          <a:effectLst/>
                          <a:latin typeface="Gill Sans MT"/>
                        </a:rPr>
                        <a:t>tarjeta de débito.</a:t>
                      </a:r>
                      <a:r>
                        <a:rPr lang="es-ES" sz="1200" b="0" i="0" u="none" strike="noStrike" dirty="0">
                          <a:solidFill>
                            <a:srgbClr val="000000"/>
                          </a:solidFill>
                          <a:effectLst/>
                          <a:latin typeface="Gill Sans MT"/>
                        </a:rPr>
                        <a:t> NO es posible pagar en efectivo</a:t>
                      </a:r>
                      <a:endParaRPr lang="es-ES" sz="1200" b="1" i="0" dirty="0">
                        <a:solidFill>
                          <a:srgbClr val="FFFFFF"/>
                        </a:solidFill>
                        <a:effectLst/>
                        <a:latin typeface="Gill Sans MT"/>
                      </a:endParaRPr>
                    </a:p>
                    <a:p>
                      <a:pPr algn="l" fontAlgn="base"/>
                      <a:r>
                        <a:rPr lang="es-ES" sz="1200" b="0" i="0" u="none" strike="noStrike" dirty="0">
                          <a:solidFill>
                            <a:srgbClr val="000000"/>
                          </a:solidFill>
                          <a:effectLst/>
                          <a:latin typeface="Gill Sans MT"/>
                        </a:rPr>
                        <a:t>Para montos e información sobre cómo pagar, visitar la página de </a:t>
                      </a:r>
                      <a:r>
                        <a:rPr lang="es-ES" sz="1200" b="0" i="0" u="sng" strike="noStrike" dirty="0">
                          <a:solidFill>
                            <a:srgbClr val="000000"/>
                          </a:solidFill>
                          <a:effectLst/>
                          <a:latin typeface="Gill Sans MT"/>
                          <a:hlinkClick r:id="rId6"/>
                        </a:rPr>
                        <a:t>Tarifas Consulares</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Si la </a:t>
                      </a:r>
                      <a:r>
                        <a:rPr lang="es-ES" sz="1200" b="1" i="0" u="none" strike="noStrike" dirty="0">
                          <a:solidFill>
                            <a:srgbClr val="000000"/>
                          </a:solidFill>
                          <a:effectLst/>
                          <a:latin typeface="Gill Sans MT"/>
                        </a:rPr>
                        <a:t>solicitud se realiza por correo</a:t>
                      </a:r>
                      <a:r>
                        <a:rPr lang="es-ES" sz="1200" b="0" i="0" u="none" strike="noStrike" dirty="0">
                          <a:solidFill>
                            <a:srgbClr val="000000"/>
                          </a:solidFill>
                          <a:effectLst/>
                          <a:latin typeface="Gill Sans MT"/>
                        </a:rPr>
                        <a:t>, adjuntar un sobre vacío, autodirigido y sellado para la devolución de sus documentos: sobre prepagado 350g o 1kg (a la venta en la oficina de correos) o 7 euros en sellos más un sobre grande.</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1" i="0" u="none" strike="noStrike" dirty="0">
                          <a:solidFill>
                            <a:srgbClr val="000000"/>
                          </a:solidFill>
                          <a:effectLst/>
                          <a:latin typeface="Gill Sans MT"/>
                        </a:rPr>
                        <a:t>PASO 2:</a:t>
                      </a:r>
                      <a:endParaRPr lang="es-ES" sz="1200" b="1" i="0" dirty="0">
                        <a:solidFill>
                          <a:srgbClr val="FFFFFF"/>
                        </a:solidFill>
                        <a:effectLst/>
                        <a:latin typeface="Gill Sans MT"/>
                      </a:endParaRPr>
                    </a:p>
                    <a:p>
                      <a:pPr algn="l" fontAlgn="base"/>
                      <a:r>
                        <a:rPr lang="es-ES" sz="1200" b="0" i="0" u="none" strike="noStrike" dirty="0">
                          <a:solidFill>
                            <a:srgbClr val="000000"/>
                          </a:solidFill>
                          <a:effectLst/>
                          <a:latin typeface="Gill Sans MT"/>
                        </a:rPr>
                        <a:t>Seguir las instrucciones del </a:t>
                      </a:r>
                      <a:r>
                        <a:rPr lang="es-ES" sz="1200" b="0" i="0" u="sng" strike="noStrike" dirty="0">
                          <a:solidFill>
                            <a:srgbClr val="000000"/>
                          </a:solidFill>
                          <a:effectLst/>
                          <a:latin typeface="Gill Sans MT"/>
                          <a:hlinkClick r:id="rId3"/>
                        </a:rPr>
                        <a:t>e-consular</a:t>
                      </a:r>
                      <a:r>
                        <a:rPr lang="es-ES" sz="1200" b="0" i="0" u="none" strike="noStrike" dirty="0">
                          <a:solidFill>
                            <a:srgbClr val="000000"/>
                          </a:solidFill>
                          <a:effectLst/>
                          <a:latin typeface="Gill Sans MT"/>
                        </a:rPr>
                        <a:t> para enviar los documentos originales al Consulado General.</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El pasaporte ordinario puede tener una </a:t>
                      </a:r>
                      <a:r>
                        <a:rPr lang="es-ES" sz="1200" b="1" i="0" u="none" strike="noStrike" dirty="0">
                          <a:solidFill>
                            <a:srgbClr val="000000"/>
                          </a:solidFill>
                          <a:effectLst/>
                          <a:latin typeface="Gill Sans MT"/>
                        </a:rPr>
                        <a:t>validez de hasta 10 (diez) años</a:t>
                      </a:r>
                      <a:r>
                        <a:rPr lang="es-ES" sz="1200" b="0" i="0" u="none" strike="noStrike" dirty="0">
                          <a:solidFill>
                            <a:srgbClr val="000000"/>
                          </a:solidFill>
                          <a:effectLst/>
                          <a:latin typeface="Gill Sans MT"/>
                        </a:rPr>
                        <a:t>, improrrogable.</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En caso de retorno a Brasil, se puede emitir un documento llamado </a:t>
                      </a:r>
                      <a:r>
                        <a:rPr lang="es-ES" sz="1200" b="1" i="0" u="none" strike="noStrike" dirty="0">
                          <a:solidFill>
                            <a:srgbClr val="000000"/>
                          </a:solidFill>
                          <a:effectLst/>
                          <a:latin typeface="Gill Sans MT"/>
                        </a:rPr>
                        <a:t>Autorización de Retorno </a:t>
                      </a:r>
                      <a:r>
                        <a:rPr lang="es-ES" sz="1200" b="0" i="0" u="none" strike="noStrike" dirty="0">
                          <a:solidFill>
                            <a:srgbClr val="000000"/>
                          </a:solidFill>
                          <a:effectLst/>
                          <a:latin typeface="Gill Sans MT"/>
                        </a:rPr>
                        <a:t>a Brasil (ARB), que es gratuito.</a:t>
                      </a:r>
                      <a:endParaRPr lang="es-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4281768870"/>
                  </a:ext>
                </a:extLst>
              </a:tr>
            </a:tbl>
          </a:graphicData>
        </a:graphic>
      </p:graphicFrame>
      <p:pic>
        <p:nvPicPr>
          <p:cNvPr id="10" name="Imagen 9" descr="Logotipo&#10;&#10;Descripción generada automáticamente">
            <a:extLst>
              <a:ext uri="{FF2B5EF4-FFF2-40B4-BE49-F238E27FC236}">
                <a16:creationId xmlns:a16="http://schemas.microsoft.com/office/drawing/2014/main" id="{52649485-F9B1-0AB8-3CEF-ABC6A73AD1E2}"/>
              </a:ext>
            </a:extLst>
          </p:cNvPr>
          <p:cNvPicPr>
            <a:picLocks noChangeAspect="1"/>
          </p:cNvPicPr>
          <p:nvPr/>
        </p:nvPicPr>
        <p:blipFill>
          <a:blip r:embed="rId7"/>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9AB56411-7C7E-B387-E6DB-304E7ED2072B}"/>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0298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01A03BC2-5986-187B-DDCE-83BDE687E88F}"/>
              </a:ext>
            </a:extLst>
          </p:cNvPr>
          <p:cNvGraphicFramePr>
            <a:graphicFrameLocks noGrp="1"/>
          </p:cNvGraphicFramePr>
          <p:nvPr>
            <p:extLst>
              <p:ext uri="{D42A27DB-BD31-4B8C-83A1-F6EECF244321}">
                <p14:modId xmlns:p14="http://schemas.microsoft.com/office/powerpoint/2010/main" val="3748887716"/>
              </p:ext>
            </p:extLst>
          </p:nvPr>
        </p:nvGraphicFramePr>
        <p:xfrm>
          <a:off x="315310" y="1900620"/>
          <a:ext cx="11648968" cy="3200400"/>
        </p:xfrm>
        <a:graphic>
          <a:graphicData uri="http://schemas.openxmlformats.org/drawingml/2006/table">
            <a:tbl>
              <a:tblPr firstRow="1" bandRow="1">
                <a:tableStyleId>{5C22544A-7EE6-4342-B048-85BDC9FD1C3A}</a:tableStyleId>
              </a:tblPr>
              <a:tblGrid>
                <a:gridCol w="11648968">
                  <a:extLst>
                    <a:ext uri="{9D8B030D-6E8A-4147-A177-3AD203B41FA5}">
                      <a16:colId xmlns:a16="http://schemas.microsoft.com/office/drawing/2014/main" val="3253301547"/>
                    </a:ext>
                  </a:extLst>
                </a:gridCol>
              </a:tblGrid>
              <a:tr h="3057525">
                <a:tc>
                  <a:txBody>
                    <a:bodyPr/>
                    <a:lstStyle/>
                    <a:p>
                      <a:pPr marL="342900" lvl="0" indent="-342900" algn="l" fontAlgn="auto">
                        <a:buFont typeface="Arial" panose="020B0604020202020204" pitchFamily="34" charset="0"/>
                        <a:buChar char="•"/>
                      </a:pPr>
                      <a:endParaRPr lang="es-ES" sz="1200" b="0" i="0" u="none" strike="noStrike" dirty="0">
                        <a:solidFill>
                          <a:srgbClr val="000000"/>
                        </a:solidFill>
                        <a:effectLst/>
                        <a:latin typeface="Gill Sans MT"/>
                      </a:endParaRPr>
                    </a:p>
                    <a:p>
                      <a:pPr marL="342900" lvl="0" indent="-342900" algn="l" fontAlgn="base">
                        <a:buFont typeface="Arial" panose="020B0604020202020204" pitchFamily="34" charset="0"/>
                        <a:buChar char="•"/>
                      </a:pPr>
                      <a:r>
                        <a:rPr lang="es-ES" sz="1200" b="1" i="0" u="sng" dirty="0">
                          <a:solidFill>
                            <a:srgbClr val="000000"/>
                          </a:solidFill>
                          <a:effectLst/>
                          <a:latin typeface="Gill Sans MT"/>
                        </a:rPr>
                        <a:t>ANTECEDENTES PENALES:</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2"/>
                        </a:rPr>
                        <a:t>Certificaciones y declaraciones — Ministerio de Relaciones Exteriores (www.gov.br)</a:t>
                      </a:r>
                      <a:endParaRPr lang="es-ES" sz="1200" b="1" i="0">
                        <a:solidFill>
                          <a:srgbClr val="FFFFFF"/>
                        </a:solidFill>
                        <a:effectLst/>
                        <a:latin typeface="Gill Sans MT"/>
                      </a:endParaRPr>
                    </a:p>
                    <a:p>
                      <a:pPr marL="342900" lvl="0" indent="-342900" algn="l">
                        <a:buFont typeface="Arial" panose="020B0604020202020204" pitchFamily="34" charset="0"/>
                        <a:buChar char="•"/>
                      </a:pPr>
                      <a:endParaRPr lang="es-ES" sz="1200" b="0" i="0" u="sng" strike="noStrike" dirty="0">
                        <a:solidFill>
                          <a:srgbClr val="000000"/>
                        </a:solidFill>
                        <a:effectLst/>
                        <a:latin typeface="Gill Sans MT"/>
                      </a:endParaRPr>
                    </a:p>
                    <a:p>
                      <a:pPr algn="l" fontAlgn="base"/>
                      <a:r>
                        <a:rPr lang="es-ES" sz="1200" b="0" i="0" u="none" strike="noStrike" dirty="0">
                          <a:solidFill>
                            <a:srgbClr val="000000"/>
                          </a:solidFill>
                          <a:effectLst/>
                          <a:latin typeface="Gill Sans MT"/>
                        </a:rPr>
                        <a:t>Solo se puede solicitar </a:t>
                      </a:r>
                      <a:r>
                        <a:rPr lang="es-ES" sz="1200" b="1" i="0" u="sng" dirty="0">
                          <a:solidFill>
                            <a:srgbClr val="000000"/>
                          </a:solidFill>
                          <a:effectLst/>
                          <a:latin typeface="Gill Sans MT"/>
                        </a:rPr>
                        <a:t>por correo postal.</a:t>
                      </a:r>
                      <a:endParaRPr lang="es-ES" sz="1200" b="1" i="0">
                        <a:solidFill>
                          <a:srgbClr val="FFFFFF"/>
                        </a:solidFill>
                        <a:effectLst/>
                        <a:latin typeface="Gill Sans MT"/>
                      </a:endParaRPr>
                    </a:p>
                    <a:p>
                      <a:pPr algn="l" fontAlgn="base"/>
                      <a:r>
                        <a:rPr lang="es-ES" sz="1200" b="0" i="0" u="none" strike="noStrike" dirty="0">
                          <a:solidFill>
                            <a:srgbClr val="000000"/>
                          </a:solidFill>
                          <a:effectLst/>
                          <a:latin typeface="Gill Sans MT"/>
                        </a:rPr>
                        <a:t>El Consulado </a:t>
                      </a:r>
                      <a:r>
                        <a:rPr lang="es-ES" sz="1200" b="1" i="0" u="none" strike="noStrike" dirty="0">
                          <a:solidFill>
                            <a:srgbClr val="000000"/>
                          </a:solidFill>
                          <a:effectLst/>
                          <a:latin typeface="Gill Sans MT"/>
                        </a:rPr>
                        <a:t>puede probar la autenticidad</a:t>
                      </a:r>
                      <a:r>
                        <a:rPr lang="es-ES" sz="1200" b="0" i="0" u="none" strike="noStrike" dirty="0">
                          <a:solidFill>
                            <a:srgbClr val="000000"/>
                          </a:solidFill>
                          <a:effectLst/>
                          <a:latin typeface="Gill Sans MT"/>
                        </a:rPr>
                        <a:t> del Certificado de Antecedentes Penales </a:t>
                      </a:r>
                      <a:r>
                        <a:rPr lang="es-ES" sz="1200" b="0" i="0" u="sng" dirty="0">
                          <a:solidFill>
                            <a:srgbClr val="000000"/>
                          </a:solidFill>
                          <a:effectLst/>
                          <a:latin typeface="Gill Sans MT"/>
                        </a:rPr>
                        <a:t>emitido en línea en el sitio web del Departamento de Policía Federal</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3"/>
                        </a:rPr>
                        <a:t>https://www.gov.br/pt-br/servicos/emitir-certidao-de-antecedentes-criminais</a:t>
                      </a:r>
                      <a:r>
                        <a:rPr lang="es-ES" sz="1200" b="0" i="0" u="none" strike="noStrike" dirty="0">
                          <a:solidFill>
                            <a:srgbClr val="000000"/>
                          </a:solidFill>
                          <a:effectLst/>
                          <a:latin typeface="Gill Sans MT"/>
                        </a:rPr>
                        <a:t>)</a:t>
                      </a:r>
                      <a:r>
                        <a:rPr lang="es-ES" sz="1200" b="1" i="0" u="none" strike="noStrike" dirty="0">
                          <a:solidFill>
                            <a:srgbClr val="000000"/>
                          </a:solidFill>
                          <a:effectLst/>
                          <a:latin typeface="Gill Sans MT"/>
                        </a:rPr>
                        <a:t>, </a:t>
                      </a:r>
                      <a:r>
                        <a:rPr lang="es-ES" sz="1200" b="0" i="0" u="none" strike="noStrike" dirty="0">
                          <a:solidFill>
                            <a:srgbClr val="000000"/>
                          </a:solidFill>
                          <a:effectLst/>
                          <a:latin typeface="Gill Sans MT"/>
                        </a:rPr>
                        <a:t>pero </a:t>
                      </a:r>
                      <a:r>
                        <a:rPr lang="es-ES" sz="1200" b="1" i="0" u="sng" dirty="0">
                          <a:solidFill>
                            <a:srgbClr val="000000"/>
                          </a:solidFill>
                          <a:effectLst/>
                          <a:latin typeface="Gill Sans MT"/>
                        </a:rPr>
                        <a:t>NO</a:t>
                      </a:r>
                      <a:r>
                        <a:rPr lang="es-ES" sz="1200" b="1" i="0" u="none" strike="noStrike" dirty="0">
                          <a:solidFill>
                            <a:srgbClr val="000000"/>
                          </a:solidFill>
                          <a:effectLst/>
                          <a:latin typeface="Gill Sans MT"/>
                        </a:rPr>
                        <a:t> puede apostillar el documento. </a:t>
                      </a:r>
                      <a:r>
                        <a:rPr lang="es-ES" sz="1200" b="0" i="0" u="none" strike="noStrike" dirty="0">
                          <a:solidFill>
                            <a:srgbClr val="000000"/>
                          </a:solidFill>
                          <a:effectLst/>
                          <a:latin typeface="Gill Sans MT"/>
                        </a:rPr>
                        <a:t>Se recomienda verificar previamente con la institución que solicita el certificado para saber si la versión legalizada por el Consulado será aceptada o si será necesario solicitar el documento apostillado </a:t>
                      </a:r>
                      <a:r>
                        <a:rPr lang="es-ES" sz="1200" b="0" i="0" u="sng" strike="noStrike" dirty="0">
                          <a:solidFill>
                            <a:srgbClr val="000000"/>
                          </a:solidFill>
                          <a:effectLst/>
                          <a:latin typeface="Gill Sans MT"/>
                          <a:hlinkClick r:id="rId4"/>
                        </a:rPr>
                        <a:t>a la Policía Federal en Brasil</a:t>
                      </a:r>
                      <a:r>
                        <a:rPr lang="es-ES" sz="1200" b="0" i="0" u="none" strike="noStrike" dirty="0">
                          <a:solidFill>
                            <a:srgbClr val="000000"/>
                          </a:solidFill>
                          <a:effectLst/>
                          <a:latin typeface="Gill Sans MT"/>
                        </a:rPr>
                        <a:t>.</a:t>
                      </a:r>
                      <a:endParaRPr lang="es-ES" sz="1200" b="1" i="0">
                        <a:solidFill>
                          <a:srgbClr val="FFFFFF"/>
                        </a:solidFill>
                        <a:effectLst/>
                        <a:latin typeface="Gill Sans MT"/>
                      </a:endParaRPr>
                    </a:p>
                    <a:p>
                      <a:pPr lvl="0" algn="l">
                        <a:buNone/>
                      </a:pPr>
                      <a:endParaRPr lang="es-ES" sz="1200" b="0" i="0" u="none" strike="noStrike" dirty="0">
                        <a:solidFill>
                          <a:srgbClr val="000000"/>
                        </a:solidFill>
                        <a:effectLst/>
                        <a:latin typeface="Gill Sans MT"/>
                      </a:endParaRPr>
                    </a:p>
                    <a:p>
                      <a:pPr marL="342900" lvl="0" indent="-342900" algn="l" fontAlgn="base">
                        <a:buFont typeface="Arial" panose="020B0604020202020204" pitchFamily="34" charset="0"/>
                        <a:buChar char="•"/>
                      </a:pPr>
                      <a:r>
                        <a:rPr lang="es-ES" sz="1200" b="1" i="0" u="none" strike="noStrike" dirty="0">
                          <a:solidFill>
                            <a:srgbClr val="000000"/>
                          </a:solidFill>
                          <a:effectLst/>
                          <a:latin typeface="Gill Sans MT"/>
                        </a:rPr>
                        <a:t>Paso 1:</a:t>
                      </a:r>
                      <a:r>
                        <a:rPr lang="es-ES" sz="1200" b="0" i="0" u="none" strike="noStrike" dirty="0">
                          <a:solidFill>
                            <a:srgbClr val="000000"/>
                          </a:solidFill>
                          <a:effectLst/>
                          <a:latin typeface="Gill Sans MT"/>
                        </a:rPr>
                        <a:t> Reúna la siguiente documentación:</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Identificación con foto.</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Certificado de Antecedentes Penales emitido en línea por la Policía Federal.</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Comprobante de pago.</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sng" strike="noStrike" dirty="0">
                          <a:solidFill>
                            <a:srgbClr val="000000"/>
                          </a:solidFill>
                          <a:effectLst/>
                          <a:latin typeface="Gill Sans MT"/>
                          <a:hlinkClick r:id="rId5"/>
                        </a:rPr>
                        <a:t>Formulario rellenado con datos para la devolución del documento</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Sobre "350g Prepagado" o € 7,00 en sellos.</a:t>
                      </a:r>
                      <a:endParaRPr lang="es-ES" sz="1200" b="1" i="0">
                        <a:solidFill>
                          <a:srgbClr val="FFFFFF"/>
                        </a:solidFill>
                        <a:effectLst/>
                        <a:latin typeface="Gill Sans MT"/>
                      </a:endParaRPr>
                    </a:p>
                    <a:p>
                      <a:pPr marL="342900" lvl="0" indent="-342900" algn="l">
                        <a:buFont typeface="Arial" panose="020B0604020202020204" pitchFamily="34" charset="0"/>
                        <a:buChar char="•"/>
                      </a:pPr>
                      <a:endParaRPr lang="es-ES" sz="1200" b="0" i="0" u="none" strike="noStrike" dirty="0">
                        <a:solidFill>
                          <a:srgbClr val="000000"/>
                        </a:solidFill>
                        <a:effectLst/>
                        <a:latin typeface="Gill Sans MT"/>
                      </a:endParaRPr>
                    </a:p>
                    <a:p>
                      <a:pPr marL="342900" lvl="0" indent="-342900" algn="l" fontAlgn="base">
                        <a:buFont typeface="Arial" panose="020B0604020202020204" pitchFamily="34" charset="0"/>
                        <a:buChar char="•"/>
                      </a:pPr>
                      <a:r>
                        <a:rPr lang="es-ES" sz="1200" b="1" i="0" u="none" strike="noStrike" dirty="0">
                          <a:solidFill>
                            <a:srgbClr val="000000"/>
                          </a:solidFill>
                          <a:effectLst/>
                          <a:latin typeface="Gill Sans MT"/>
                        </a:rPr>
                        <a:t>Paso 2:</a:t>
                      </a:r>
                      <a:r>
                        <a:rPr lang="es-ES" sz="1200" b="0" i="0" u="none" strike="noStrike" dirty="0">
                          <a:solidFill>
                            <a:srgbClr val="000000"/>
                          </a:solidFill>
                          <a:effectLst/>
                          <a:latin typeface="Gill Sans MT"/>
                        </a:rPr>
                        <a:t> Acceda al </a:t>
                      </a:r>
                      <a:r>
                        <a:rPr lang="es-ES" sz="1200" b="0" i="0" u="sng" strike="noStrike" dirty="0">
                          <a:solidFill>
                            <a:srgbClr val="000000"/>
                          </a:solidFill>
                          <a:effectLst/>
                          <a:latin typeface="Gill Sans MT"/>
                          <a:hlinkClick r:id="rId6"/>
                        </a:rPr>
                        <a:t>e-consular</a:t>
                      </a:r>
                      <a:r>
                        <a:rPr lang="es-ES" sz="1200" b="0" i="0" u="none" strike="noStrike" dirty="0">
                          <a:solidFill>
                            <a:srgbClr val="000000"/>
                          </a:solidFill>
                          <a:effectLst/>
                          <a:latin typeface="Gill Sans MT"/>
                        </a:rPr>
                        <a:t> y envíe los documentos ORIGINALES enumerados en el </a:t>
                      </a:r>
                      <a:r>
                        <a:rPr lang="es-ES" sz="1200" b="1" i="0" u="none" strike="noStrike" dirty="0">
                          <a:solidFill>
                            <a:srgbClr val="000000"/>
                          </a:solidFill>
                          <a:effectLst/>
                          <a:latin typeface="Gill Sans MT"/>
                        </a:rPr>
                        <a:t>Paso 1</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1" i="0" u="none" strike="noStrike" dirty="0">
                          <a:solidFill>
                            <a:srgbClr val="000000"/>
                          </a:solidFill>
                          <a:effectLst/>
                          <a:latin typeface="Gill Sans MT"/>
                        </a:rPr>
                        <a:t>Tiempo de tramitación:</a:t>
                      </a:r>
                      <a:r>
                        <a:rPr lang="es-ES" sz="1200" b="0" i="0" u="none" strike="noStrike" dirty="0">
                          <a:solidFill>
                            <a:srgbClr val="000000"/>
                          </a:solidFill>
                          <a:effectLst/>
                          <a:latin typeface="Gill Sans MT"/>
                        </a:rPr>
                        <a:t> hasta 10 días hábiles desde la llegada de la documentación completa al Consulado.</a:t>
                      </a:r>
                      <a:endParaRPr lang="es-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1738500683"/>
                  </a:ext>
                </a:extLst>
              </a:tr>
            </a:tbl>
          </a:graphicData>
        </a:graphic>
      </p:graphicFrame>
      <p:pic>
        <p:nvPicPr>
          <p:cNvPr id="10" name="Imagen 9" descr="Logotipo&#10;&#10;Descripción generada automáticamente">
            <a:extLst>
              <a:ext uri="{FF2B5EF4-FFF2-40B4-BE49-F238E27FC236}">
                <a16:creationId xmlns:a16="http://schemas.microsoft.com/office/drawing/2014/main" id="{C0F8920E-7A7E-2C09-F53D-F5CBCE1B6A7E}"/>
              </a:ext>
            </a:extLst>
          </p:cNvPr>
          <p:cNvPicPr>
            <a:picLocks noChangeAspect="1"/>
          </p:cNvPicPr>
          <p:nvPr/>
        </p:nvPicPr>
        <p:blipFill>
          <a:blip r:embed="rId7"/>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AC7D9FAF-62CD-F75A-C908-8FA018BE2D9C}"/>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7829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55E33294-C810-088A-63A2-736CBAF54132}"/>
              </a:ext>
            </a:extLst>
          </p:cNvPr>
          <p:cNvGraphicFramePr>
            <a:graphicFrameLocks noGrp="1"/>
          </p:cNvGraphicFramePr>
          <p:nvPr>
            <p:extLst>
              <p:ext uri="{D42A27DB-BD31-4B8C-83A1-F6EECF244321}">
                <p14:modId xmlns:p14="http://schemas.microsoft.com/office/powerpoint/2010/main" val="666862991"/>
              </p:ext>
            </p:extLst>
          </p:nvPr>
        </p:nvGraphicFramePr>
        <p:xfrm>
          <a:off x="367862" y="1445172"/>
          <a:ext cx="11481122" cy="3769819"/>
        </p:xfrm>
        <a:graphic>
          <a:graphicData uri="http://schemas.openxmlformats.org/drawingml/2006/table">
            <a:tbl>
              <a:tblPr firstRow="1" bandRow="1">
                <a:tableStyleId>{5C22544A-7EE6-4342-B048-85BDC9FD1C3A}</a:tableStyleId>
              </a:tblPr>
              <a:tblGrid>
                <a:gridCol w="733533">
                  <a:extLst>
                    <a:ext uri="{9D8B030D-6E8A-4147-A177-3AD203B41FA5}">
                      <a16:colId xmlns:a16="http://schemas.microsoft.com/office/drawing/2014/main" val="125083767"/>
                    </a:ext>
                  </a:extLst>
                </a:gridCol>
                <a:gridCol w="3470603">
                  <a:extLst>
                    <a:ext uri="{9D8B030D-6E8A-4147-A177-3AD203B41FA5}">
                      <a16:colId xmlns:a16="http://schemas.microsoft.com/office/drawing/2014/main" val="2695657074"/>
                    </a:ext>
                  </a:extLst>
                </a:gridCol>
                <a:gridCol w="1412327">
                  <a:extLst>
                    <a:ext uri="{9D8B030D-6E8A-4147-A177-3AD203B41FA5}">
                      <a16:colId xmlns:a16="http://schemas.microsoft.com/office/drawing/2014/main" val="571201113"/>
                    </a:ext>
                  </a:extLst>
                </a:gridCol>
                <a:gridCol w="2070199">
                  <a:extLst>
                    <a:ext uri="{9D8B030D-6E8A-4147-A177-3AD203B41FA5}">
                      <a16:colId xmlns:a16="http://schemas.microsoft.com/office/drawing/2014/main" val="3559459573"/>
                    </a:ext>
                  </a:extLst>
                </a:gridCol>
                <a:gridCol w="2530265">
                  <a:extLst>
                    <a:ext uri="{9D8B030D-6E8A-4147-A177-3AD203B41FA5}">
                      <a16:colId xmlns:a16="http://schemas.microsoft.com/office/drawing/2014/main" val="4250457361"/>
                    </a:ext>
                  </a:extLst>
                </a:gridCol>
                <a:gridCol w="1264195">
                  <a:extLst>
                    <a:ext uri="{9D8B030D-6E8A-4147-A177-3AD203B41FA5}">
                      <a16:colId xmlns:a16="http://schemas.microsoft.com/office/drawing/2014/main" val="1911055610"/>
                    </a:ext>
                  </a:extLst>
                </a:gridCol>
              </a:tblGrid>
              <a:tr h="350344">
                <a:tc>
                  <a:txBody>
                    <a:bodyPr/>
                    <a:lstStyle/>
                    <a:p>
                      <a:pPr algn="ctr" fontAlgn="base"/>
                      <a:r>
                        <a:rPr lang="es-ES" sz="1200" b="1" i="0" dirty="0">
                          <a:solidFill>
                            <a:schemeClr val="bg1"/>
                          </a:solidFill>
                          <a:effectLst/>
                          <a:latin typeface="Gill Sans MT"/>
                        </a:rPr>
                        <a:t>País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Consulado/Embajada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ca-ES" sz="1200" b="1" i="0" err="1">
                          <a:solidFill>
                            <a:schemeClr val="bg1"/>
                          </a:solidFill>
                          <a:effectLst/>
                          <a:latin typeface="Gill Sans MT"/>
                        </a:rPr>
                        <a:t>Trámite</a:t>
                      </a:r>
                      <a:endParaRPr lang="ca-ES" sz="1200" b="1" i="0">
                        <a:solidFill>
                          <a:schemeClr val="bg1"/>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 Coste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Observaciones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3060517388"/>
                  </a:ext>
                </a:extLst>
              </a:tr>
              <a:tr h="3419475">
                <a:tc>
                  <a:txBody>
                    <a:bodyPr/>
                    <a:lstStyle/>
                    <a:p>
                      <a:pPr algn="l" fontAlgn="base"/>
                      <a:r>
                        <a:rPr lang="es-ES" sz="1200" b="1" i="0" u="none" dirty="0">
                          <a:solidFill>
                            <a:srgbClr val="000000"/>
                          </a:solidFill>
                          <a:effectLst/>
                          <a:latin typeface="Gill Sans MT"/>
                        </a:rPr>
                        <a:t>Chile</a:t>
                      </a:r>
                      <a:endParaRPr lang="es-ES" sz="1200" b="0" i="0" u="none"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u="none" strike="noStrike" dirty="0">
                          <a:solidFill>
                            <a:srgbClr val="000000"/>
                          </a:solidFill>
                          <a:effectLst/>
                          <a:latin typeface="Gill Sans MT"/>
                        </a:rPr>
                        <a:t>Consulado Honorario en Barcelona</a:t>
                      </a:r>
                      <a:endParaRPr lang="es-ES" sz="1200" b="0" i="0" dirty="0">
                        <a:solidFill>
                          <a:srgbClr val="000000"/>
                        </a:solidFill>
                        <a:effectLst/>
                        <a:latin typeface="Gill Sans MT"/>
                      </a:endParaRPr>
                    </a:p>
                    <a:p>
                      <a:pPr algn="l" fontAlgn="base"/>
                      <a:r>
                        <a:rPr lang="es-ES" sz="1200" b="0" i="1" dirty="0">
                          <a:solidFill>
                            <a:srgbClr val="000000"/>
                          </a:solidFill>
                          <a:effectLst/>
                          <a:latin typeface="Gill Sans MT"/>
                        </a:rPr>
                        <a:t>C/ Consell de Cent </a:t>
                      </a:r>
                      <a:r>
                        <a:rPr lang="es-ES" sz="1200" b="0" i="1" err="1">
                          <a:solidFill>
                            <a:srgbClr val="000000"/>
                          </a:solidFill>
                          <a:effectLst/>
                          <a:latin typeface="Gill Sans MT"/>
                        </a:rPr>
                        <a:t>nº</a:t>
                      </a:r>
                      <a:r>
                        <a:rPr lang="es-ES" sz="1200" b="0" i="1" dirty="0">
                          <a:solidFill>
                            <a:srgbClr val="000000"/>
                          </a:solidFill>
                          <a:effectLst/>
                          <a:latin typeface="Gill Sans MT"/>
                        </a:rPr>
                        <a:t> 357-359- 1ºB.</a:t>
                      </a:r>
                    </a:p>
                    <a:p>
                      <a:pPr algn="l" fontAlgn="base"/>
                      <a:r>
                        <a:rPr lang="es-ES" sz="1200" b="0" i="1" dirty="0">
                          <a:solidFill>
                            <a:srgbClr val="000000"/>
                          </a:solidFill>
                          <a:effectLst/>
                          <a:latin typeface="Gill Sans MT"/>
                        </a:rPr>
                        <a:t>Barcelona, 08007 </a:t>
                      </a:r>
                    </a:p>
                    <a:p>
                      <a:pPr algn="l" fontAlgn="base"/>
                      <a:r>
                        <a:rPr lang="es-ES" sz="1200" b="0" i="1" dirty="0">
                          <a:solidFill>
                            <a:srgbClr val="000000"/>
                          </a:solidFill>
                          <a:effectLst/>
                          <a:latin typeface="Gill Sans MT"/>
                        </a:rPr>
                        <a:t>Teléfono: </a:t>
                      </a:r>
                      <a:r>
                        <a:rPr lang="es-ES" sz="1200" b="0" i="0" dirty="0">
                          <a:solidFill>
                            <a:srgbClr val="000000"/>
                          </a:solidFill>
                          <a:effectLst/>
                          <a:latin typeface="Gill Sans MT"/>
                        </a:rPr>
                        <a:t>93 318 85 86.</a:t>
                      </a:r>
                    </a:p>
                    <a:p>
                      <a:pPr algn="l" fontAlgn="base"/>
                      <a:r>
                        <a:rPr lang="es-ES" sz="1200" b="0" i="1" dirty="0">
                          <a:solidFill>
                            <a:srgbClr val="000000"/>
                          </a:solidFill>
                          <a:effectLst/>
                          <a:latin typeface="Gill Sans MT"/>
                        </a:rPr>
                        <a:t>E-mail: </a:t>
                      </a:r>
                      <a:r>
                        <a:rPr lang="es-ES" sz="1200" b="0" i="0" u="sng" strike="noStrike" dirty="0">
                          <a:solidFill>
                            <a:srgbClr val="000000"/>
                          </a:solidFill>
                          <a:effectLst/>
                          <a:latin typeface="Gill Sans MT"/>
                          <a:hlinkClick r:id="rId2"/>
                        </a:rPr>
                        <a:t>info@consuladochilebarcelona.com</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0" i="0" dirty="0">
                          <a:solidFill>
                            <a:srgbClr val="000000"/>
                          </a:solidFill>
                          <a:effectLst/>
                          <a:latin typeface="Gill Sans MT"/>
                        </a:rPr>
                        <a:t>Para solicitar </a:t>
                      </a:r>
                      <a:r>
                        <a:rPr lang="es-ES" sz="1200" b="0" i="0" u="sng" dirty="0">
                          <a:solidFill>
                            <a:srgbClr val="000000"/>
                          </a:solidFill>
                          <a:effectLst/>
                          <a:latin typeface="Gill Sans MT"/>
                        </a:rPr>
                        <a:t>cita previa</a:t>
                      </a:r>
                      <a:r>
                        <a:rPr lang="es-ES" sz="1200" b="0" i="0" dirty="0">
                          <a:solidFill>
                            <a:srgbClr val="000000"/>
                          </a:solidFill>
                          <a:effectLst/>
                          <a:latin typeface="Gill Sans MT"/>
                        </a:rPr>
                        <a:t>:</a:t>
                      </a:r>
                    </a:p>
                    <a:p>
                      <a:pPr lvl="0" algn="l">
                        <a:buNone/>
                      </a:pPr>
                      <a:r>
                        <a:rPr lang="es-ES" sz="1200" b="1" i="0" dirty="0">
                          <a:solidFill>
                            <a:srgbClr val="000000"/>
                          </a:solidFill>
                          <a:effectLst/>
                          <a:latin typeface="Gill Sans MT"/>
                        </a:rPr>
                        <a:t> </a:t>
                      </a:r>
                      <a:r>
                        <a:rPr lang="es-ES" sz="1200" b="0" i="0" u="sng" strike="noStrike" dirty="0">
                          <a:solidFill>
                            <a:srgbClr val="000000"/>
                          </a:solidFill>
                          <a:effectLst/>
                          <a:latin typeface="Gill Sans MT"/>
                          <a:hlinkClick r:id="rId3"/>
                        </a:rPr>
                        <a:t>barcelona@consulado.gob.cl</a:t>
                      </a:r>
                      <a:endParaRPr lang="es-ES" sz="1200" b="0" i="0">
                        <a:solidFill>
                          <a:srgbClr val="000000"/>
                        </a:solidFill>
                        <a:effectLst/>
                        <a:latin typeface="Gill Sans MT"/>
                      </a:endParaRPr>
                    </a:p>
                    <a:p>
                      <a:pPr algn="l" fontAlgn="base"/>
                      <a:r>
                        <a:rPr lang="es-ES" sz="1200" b="0" i="0" u="none" strike="noStrike" dirty="0">
                          <a:solidFill>
                            <a:srgbClr val="000000"/>
                          </a:solidFill>
                          <a:effectLst/>
                          <a:latin typeface="Gill Sans MT"/>
                        </a:rPr>
                        <a:t>Web: </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4"/>
                        </a:rPr>
                        <a:t>Consulado General de Chile en Barcelona - Chile en el Exterior</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Horarios de atención:</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Con cita previa</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Lunes  a viernes 09:00 a 14:00</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b="1" i="0" dirty="0">
                          <a:solidFill>
                            <a:srgbClr val="000000"/>
                          </a:solidFill>
                          <a:effectLst/>
                          <a:latin typeface="Gill Sans MT"/>
                        </a:rPr>
                        <a:t>-Pasaporte</a:t>
                      </a:r>
                      <a:endParaRPr lang="es-ES" sz="1200" b="0"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lvl="0" algn="just">
                        <a:buNone/>
                      </a:pPr>
                      <a:endParaRPr lang="es-ES" sz="1200" b="1" i="0" dirty="0">
                        <a:solidFill>
                          <a:srgbClr val="000000"/>
                        </a:solidFill>
                        <a:effectLst/>
                        <a:latin typeface="Gill Sans MT"/>
                      </a:endParaRPr>
                    </a:p>
                    <a:p>
                      <a:pPr algn="just" fontAlgn="base"/>
                      <a:r>
                        <a:rPr lang="es-ES" sz="1200" b="1" i="0" dirty="0">
                          <a:solidFill>
                            <a:srgbClr val="000000"/>
                          </a:solidFill>
                          <a:effectLst/>
                          <a:latin typeface="Gill Sans MT"/>
                        </a:rPr>
                        <a:t>-Antecedentes penales</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u="none" strike="noStrike" dirty="0">
                          <a:solidFill>
                            <a:srgbClr val="000000"/>
                          </a:solidFill>
                          <a:effectLst/>
                          <a:latin typeface="Gill Sans MT"/>
                        </a:rPr>
                        <a:t>-De 32 páginas: </a:t>
                      </a:r>
                      <a:r>
                        <a:rPr lang="es-ES" sz="1200" b="1" i="0" u="none" strike="noStrike" dirty="0">
                          <a:solidFill>
                            <a:srgbClr val="000000"/>
                          </a:solidFill>
                          <a:effectLst/>
                          <a:latin typeface="Gill Sans MT"/>
                        </a:rPr>
                        <a:t>US$ 91</a:t>
                      </a:r>
                      <a:r>
                        <a:rPr lang="es-ES" sz="1200" b="0" i="0" u="none" strike="noStrike" dirty="0">
                          <a:solidFill>
                            <a:srgbClr val="000000"/>
                          </a:solidFill>
                          <a:effectLst/>
                          <a:latin typeface="Gill Sans MT"/>
                        </a:rPr>
                        <a:t> o su equivalente en moneda local.</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-De 64 páginas: </a:t>
                      </a:r>
                      <a:r>
                        <a:rPr lang="es-ES" sz="1200" b="1" i="0" u="none" strike="noStrike" dirty="0">
                          <a:solidFill>
                            <a:srgbClr val="000000"/>
                          </a:solidFill>
                          <a:effectLst/>
                          <a:latin typeface="Gill Sans MT"/>
                        </a:rPr>
                        <a:t>US$ 92</a:t>
                      </a:r>
                      <a:r>
                        <a:rPr lang="es-ES" sz="1200" b="0" i="0" u="none" strike="noStrike" dirty="0">
                          <a:solidFill>
                            <a:srgbClr val="000000"/>
                          </a:solidFill>
                          <a:effectLst/>
                          <a:latin typeface="Gill Sans MT"/>
                        </a:rPr>
                        <a:t> o su equivalente en moneda local.</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Los valores indicados mantienen el </a:t>
                      </a:r>
                      <a:r>
                        <a:rPr lang="es-ES" sz="1200" b="1" i="0" u="none" strike="noStrike" dirty="0">
                          <a:solidFill>
                            <a:srgbClr val="000000"/>
                          </a:solidFill>
                          <a:effectLst/>
                          <a:latin typeface="Gill Sans MT"/>
                        </a:rPr>
                        <a:t>arancel consular</a:t>
                      </a:r>
                      <a:r>
                        <a:rPr lang="es-ES" sz="1200" b="0" i="0" u="none" strike="noStrike" dirty="0">
                          <a:solidFill>
                            <a:srgbClr val="000000"/>
                          </a:solidFill>
                          <a:effectLst/>
                          <a:latin typeface="Gill Sans MT"/>
                        </a:rPr>
                        <a:t> adicional de </a:t>
                      </a:r>
                      <a:r>
                        <a:rPr lang="es-ES" sz="1200" b="1" i="0" u="none" strike="noStrike" dirty="0">
                          <a:solidFill>
                            <a:srgbClr val="000000"/>
                          </a:solidFill>
                          <a:effectLst/>
                          <a:latin typeface="Gill Sans MT"/>
                        </a:rPr>
                        <a:t>US$ 3</a:t>
                      </a:r>
                      <a:r>
                        <a:rPr lang="es-ES" sz="1200" b="0" i="0" u="none" strike="noStrike" dirty="0">
                          <a:solidFill>
                            <a:srgbClr val="000000"/>
                          </a:solidFill>
                          <a:effectLst/>
                          <a:latin typeface="Gill Sans MT"/>
                        </a:rPr>
                        <a:t>.</a:t>
                      </a:r>
                      <a:endParaRPr lang="es-ES" sz="1200" b="0" i="0" dirty="0">
                        <a:solidFill>
                          <a:srgbClr val="000000"/>
                        </a:solidFill>
                        <a:effectLst/>
                        <a:latin typeface="Gill Sans MT"/>
                      </a:endParaRPr>
                    </a:p>
                    <a:p>
                      <a:pPr lvl="0" algn="l">
                        <a:buNone/>
                      </a:pPr>
                      <a:endParaRPr lang="es-ES" sz="1200" b="0" i="0" u="none" strike="noStrike" dirty="0">
                        <a:solidFill>
                          <a:srgbClr val="000000"/>
                        </a:solidFill>
                        <a:effectLst/>
                        <a:latin typeface="Gill Sans MT"/>
                      </a:endParaRPr>
                    </a:p>
                    <a:p>
                      <a:pPr lvl="0" algn="l">
                        <a:buNone/>
                      </a:pPr>
                      <a:endParaRPr lang="es-ES" sz="1200" b="0" i="0" u="none" strike="noStrike" dirty="0">
                        <a:solidFill>
                          <a:srgbClr val="000000"/>
                        </a:solidFill>
                        <a:effectLst/>
                        <a:latin typeface="Gill Sans MT"/>
                      </a:endParaRPr>
                    </a:p>
                    <a:p>
                      <a:pPr algn="l" fontAlgn="base"/>
                      <a:r>
                        <a:rPr lang="es-ES" sz="1200" b="0" i="0" dirty="0">
                          <a:solidFill>
                            <a:srgbClr val="000000"/>
                          </a:solidFill>
                          <a:effectLst/>
                          <a:latin typeface="Gill Sans MT"/>
                        </a:rPr>
                        <a:t>-Consultar el costo al momento del trámite.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Nuevo sistema de </a:t>
                      </a:r>
                      <a:r>
                        <a:rPr lang="es-ES" sz="1200" b="1" i="0" dirty="0">
                          <a:solidFill>
                            <a:srgbClr val="000000"/>
                          </a:solidFill>
                          <a:effectLst/>
                          <a:latin typeface="Gill Sans MT"/>
                        </a:rPr>
                        <a:t>agenda electrónica</a:t>
                      </a:r>
                      <a:r>
                        <a:rPr lang="es-ES" sz="1200" b="0" i="0" dirty="0">
                          <a:solidFill>
                            <a:srgbClr val="000000"/>
                          </a:solidFill>
                          <a:effectLst/>
                          <a:latin typeface="Gill Sans MT"/>
                        </a:rPr>
                        <a:t> de trámites: </a:t>
                      </a:r>
                    </a:p>
                    <a:p>
                      <a:pPr algn="l" fontAlgn="base"/>
                      <a:r>
                        <a:rPr lang="es-ES" sz="1200" b="0" i="0" u="sng" strike="noStrike" dirty="0">
                          <a:solidFill>
                            <a:srgbClr val="000000"/>
                          </a:solidFill>
                          <a:effectLst/>
                          <a:latin typeface="Gill Sans MT"/>
                          <a:hlinkClick r:id="rId5"/>
                        </a:rPr>
                        <a:t>Ministerio de Relaciones Exteriores de Chile - Agenda Consular (minrel.gov.cl)</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Esta plataforma se encuentra </a:t>
                      </a:r>
                      <a:r>
                        <a:rPr lang="es-ES" sz="1200" b="1" i="0" u="none" strike="noStrike" dirty="0">
                          <a:solidFill>
                            <a:srgbClr val="000000"/>
                          </a:solidFill>
                          <a:effectLst/>
                          <a:latin typeface="Gill Sans MT"/>
                        </a:rPr>
                        <a:t>en etapa de prueba.</a:t>
                      </a:r>
                      <a:r>
                        <a:rPr lang="es-ES" sz="1200" b="0" i="0" u="none" strike="noStrike" dirty="0">
                          <a:solidFill>
                            <a:srgbClr val="000000"/>
                          </a:solidFill>
                          <a:effectLst/>
                          <a:latin typeface="Gill Sans MT"/>
                        </a:rPr>
                        <a:t> Es posible que el Consulado o el trámite que se desea realizar, aún no esté disponible.  En ese caso, hay que ponerse en contacto directamente con el Consulado. </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auto"/>
                      <a:endParaRPr lang="es-ES" sz="1000" b="0" i="0">
                        <a:solidFill>
                          <a:srgbClr val="000000"/>
                        </a:solidFill>
                        <a:effectLst/>
                        <a:latin typeface="Century Gothic" panose="020B0502020202020204" pitchFamily="34" charset="0"/>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3936602204"/>
                  </a:ext>
                </a:extLst>
              </a:tr>
            </a:tbl>
          </a:graphicData>
        </a:graphic>
      </p:graphicFrame>
      <p:pic>
        <p:nvPicPr>
          <p:cNvPr id="10" name="Imagen 9" descr="Logotipo&#10;&#10;Descripción generada automáticamente">
            <a:extLst>
              <a:ext uri="{FF2B5EF4-FFF2-40B4-BE49-F238E27FC236}">
                <a16:creationId xmlns:a16="http://schemas.microsoft.com/office/drawing/2014/main" id="{E6EBFB3D-431C-5BCC-0602-EBE7BB2A7A2B}"/>
              </a:ext>
            </a:extLst>
          </p:cNvPr>
          <p:cNvPicPr>
            <a:picLocks noChangeAspect="1"/>
          </p:cNvPicPr>
          <p:nvPr/>
        </p:nvPicPr>
        <p:blipFill>
          <a:blip r:embed="rId6"/>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22674CFD-9C4B-5F8E-1DAC-A482E7FFC134}"/>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6823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a:extLst>
              <a:ext uri="{FF2B5EF4-FFF2-40B4-BE49-F238E27FC236}">
                <a16:creationId xmlns:a16="http://schemas.microsoft.com/office/drawing/2014/main" id="{5D19DB93-8B38-243A-71F2-E974025E9B9D}"/>
              </a:ext>
            </a:extLst>
          </p:cNvPr>
          <p:cNvGraphicFramePr>
            <a:graphicFrameLocks noGrp="1"/>
          </p:cNvGraphicFramePr>
          <p:nvPr>
            <p:ph idx="1"/>
            <p:extLst>
              <p:ext uri="{D42A27DB-BD31-4B8C-83A1-F6EECF244321}">
                <p14:modId xmlns:p14="http://schemas.microsoft.com/office/powerpoint/2010/main" val="4228461"/>
              </p:ext>
            </p:extLst>
          </p:nvPr>
        </p:nvGraphicFramePr>
        <p:xfrm>
          <a:off x="95250" y="1352550"/>
          <a:ext cx="11992020" cy="5203235"/>
        </p:xfrm>
        <a:graphic>
          <a:graphicData uri="http://schemas.openxmlformats.org/drawingml/2006/table">
            <a:tbl>
              <a:tblPr firstRow="1" bandRow="1">
                <a:tableStyleId>{5C22544A-7EE6-4342-B048-85BDC9FD1C3A}</a:tableStyleId>
              </a:tblPr>
              <a:tblGrid>
                <a:gridCol w="935665">
                  <a:extLst>
                    <a:ext uri="{9D8B030D-6E8A-4147-A177-3AD203B41FA5}">
                      <a16:colId xmlns:a16="http://schemas.microsoft.com/office/drawing/2014/main" val="3262628363"/>
                    </a:ext>
                  </a:extLst>
                </a:gridCol>
                <a:gridCol w="3604696">
                  <a:extLst>
                    <a:ext uri="{9D8B030D-6E8A-4147-A177-3AD203B41FA5}">
                      <a16:colId xmlns:a16="http://schemas.microsoft.com/office/drawing/2014/main" val="3903282160"/>
                    </a:ext>
                  </a:extLst>
                </a:gridCol>
                <a:gridCol w="2782916">
                  <a:extLst>
                    <a:ext uri="{9D8B030D-6E8A-4147-A177-3AD203B41FA5}">
                      <a16:colId xmlns:a16="http://schemas.microsoft.com/office/drawing/2014/main" val="4173866402"/>
                    </a:ext>
                  </a:extLst>
                </a:gridCol>
                <a:gridCol w="769496">
                  <a:extLst>
                    <a:ext uri="{9D8B030D-6E8A-4147-A177-3AD203B41FA5}">
                      <a16:colId xmlns:a16="http://schemas.microsoft.com/office/drawing/2014/main" val="544315637"/>
                    </a:ext>
                  </a:extLst>
                </a:gridCol>
                <a:gridCol w="2325081">
                  <a:extLst>
                    <a:ext uri="{9D8B030D-6E8A-4147-A177-3AD203B41FA5}">
                      <a16:colId xmlns:a16="http://schemas.microsoft.com/office/drawing/2014/main" val="550176756"/>
                    </a:ext>
                  </a:extLst>
                </a:gridCol>
                <a:gridCol w="1574166">
                  <a:extLst>
                    <a:ext uri="{9D8B030D-6E8A-4147-A177-3AD203B41FA5}">
                      <a16:colId xmlns:a16="http://schemas.microsoft.com/office/drawing/2014/main" val="2189432915"/>
                    </a:ext>
                  </a:extLst>
                </a:gridCol>
              </a:tblGrid>
              <a:tr h="350915">
                <a:tc>
                  <a:txBody>
                    <a:bodyPr/>
                    <a:lstStyle/>
                    <a:p>
                      <a:pPr algn="ctr" fontAlgn="base"/>
                      <a:r>
                        <a:rPr lang="es-ES" sz="1200" b="1" i="0" dirty="0">
                          <a:solidFill>
                            <a:srgbClr val="FFFFFF"/>
                          </a:solidFill>
                          <a:effectLst/>
                          <a:latin typeface="Gill Sans MT"/>
                        </a:rPr>
                        <a:t>País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Consulado/Embajada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 Trámite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Coste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Cita previa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Observación</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2274571277"/>
                  </a:ext>
                </a:extLst>
              </a:tr>
              <a:tr h="2698420">
                <a:tc>
                  <a:txBody>
                    <a:bodyPr/>
                    <a:lstStyle/>
                    <a:p>
                      <a:pPr lvl="0" algn="l">
                        <a:buNone/>
                      </a:pPr>
                      <a:r>
                        <a:rPr lang="ca-ES" sz="1200" b="1" i="0" u="none" dirty="0">
                          <a:solidFill>
                            <a:srgbClr val="000000"/>
                          </a:solidFill>
                          <a:effectLst/>
                          <a:latin typeface="Gill Sans MT"/>
                        </a:rPr>
                        <a:t>Guinea </a:t>
                      </a:r>
                      <a:endParaRPr lang="ca-ES" sz="1200" b="0" i="0" u="none">
                        <a:solidFill>
                          <a:srgbClr val="000000"/>
                        </a:solidFill>
                        <a:effectLst/>
                        <a:latin typeface="Gill Sans MT"/>
                      </a:endParaRPr>
                    </a:p>
                    <a:p>
                      <a:pPr lvl="0" algn="l">
                        <a:buNone/>
                      </a:pPr>
                      <a:r>
                        <a:rPr lang="ca-ES" sz="1200" b="1" i="0" u="none" err="1">
                          <a:solidFill>
                            <a:srgbClr val="000000"/>
                          </a:solidFill>
                          <a:effectLst/>
                          <a:latin typeface="Gill Sans MT"/>
                        </a:rPr>
                        <a:t>Ecuatorial</a:t>
                      </a:r>
                      <a:endParaRPr lang="ca-ES" sz="1200" b="1" i="0" u="none">
                        <a:solidFill>
                          <a:srgbClr val="000000"/>
                        </a:solidFill>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Embajada en Madrid:</a:t>
                      </a:r>
                      <a:endParaRPr lang="es-ES" sz="1200" b="0" i="0" dirty="0">
                        <a:solidFill>
                          <a:srgbClr val="000000"/>
                        </a:solidFill>
                        <a:effectLst/>
                        <a:latin typeface="Gill Sans MT"/>
                      </a:endParaRPr>
                    </a:p>
                    <a:p>
                      <a:pPr algn="l" fontAlgn="base"/>
                      <a:r>
                        <a:rPr lang="es-ES" sz="1200" b="0" i="1" dirty="0">
                          <a:solidFill>
                            <a:srgbClr val="000000"/>
                          </a:solidFill>
                          <a:effectLst/>
                          <a:latin typeface="Gill Sans MT"/>
                        </a:rPr>
                        <a:t>Avda. de Pío XII núm.14 Madrid (28016).    </a:t>
                      </a:r>
                    </a:p>
                    <a:p>
                      <a:pPr lvl="0" algn="l">
                        <a:buNone/>
                      </a:pPr>
                      <a:r>
                        <a:rPr lang="es-ES" sz="1200" b="0" i="1" dirty="0">
                          <a:solidFill>
                            <a:srgbClr val="000000"/>
                          </a:solidFill>
                          <a:effectLst/>
                          <a:latin typeface="Gill Sans MT"/>
                        </a:rPr>
                        <a:t>Teléfono:</a:t>
                      </a:r>
                      <a:r>
                        <a:rPr lang="es-ES" sz="1200" b="0" i="0" dirty="0">
                          <a:solidFill>
                            <a:srgbClr val="000000"/>
                          </a:solidFill>
                          <a:effectLst/>
                          <a:latin typeface="Gill Sans MT"/>
                        </a:rPr>
                        <a:t> 913 53 21 69  </a:t>
                      </a:r>
                    </a:p>
                    <a:p>
                      <a:pPr lvl="0" algn="l">
                        <a:buNone/>
                      </a:pPr>
                      <a:endParaRPr lang="es-ES" sz="1200" b="0" i="0" dirty="0">
                        <a:solidFill>
                          <a:srgbClr val="000000"/>
                        </a:solidFill>
                        <a:effectLst/>
                        <a:latin typeface="Gill Sans MT"/>
                      </a:endParaRPr>
                    </a:p>
                    <a:p>
                      <a:pPr marL="0" indent="0" algn="l" fontAlgn="base">
                        <a:buNone/>
                      </a:pPr>
                      <a:r>
                        <a:rPr lang="es-ES" sz="1200" b="0" i="1" u="none" strike="noStrike" dirty="0">
                          <a:solidFill>
                            <a:srgbClr val="000000"/>
                          </a:solidFill>
                          <a:effectLst/>
                          <a:latin typeface="Gill Sans MT"/>
                        </a:rPr>
                        <a:t>E-mail:</a:t>
                      </a:r>
                      <a:endParaRPr lang="es-ES" sz="1200" b="0" i="0" dirty="0">
                        <a:solidFill>
                          <a:srgbClr val="000000"/>
                        </a:solidFill>
                        <a:effectLst/>
                        <a:latin typeface="Gill Sans MT"/>
                      </a:endParaRPr>
                    </a:p>
                    <a:p>
                      <a:pPr lvl="0" algn="l">
                        <a:buNone/>
                      </a:pPr>
                      <a:r>
                        <a:rPr lang="es-ES" sz="1200" b="0" i="0" u="sng" strike="noStrike" dirty="0">
                          <a:solidFill>
                            <a:srgbClr val="000000"/>
                          </a:solidFill>
                          <a:effectLst/>
                          <a:latin typeface="Gill Sans MT"/>
                          <a:hlinkClick r:id="rId2"/>
                        </a:rPr>
                        <a:t>contacto@embajadadeguineaecuatorialenesp.com</a:t>
                      </a:r>
                      <a:endParaRPr lang="es-ES" sz="1200" b="0" i="0" u="sng" strike="noStrike"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0" i="1" u="none" strike="noStrike" dirty="0">
                          <a:solidFill>
                            <a:srgbClr val="000000"/>
                          </a:solidFill>
                          <a:effectLst/>
                          <a:latin typeface="Gill Sans MT"/>
                        </a:rPr>
                        <a:t>Web: </a:t>
                      </a:r>
                      <a:endParaRPr lang="es-ES" sz="1200" b="0" i="1"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3"/>
                        </a:rPr>
                        <a:t>embajadadeguineaecuatorialenespaa-yfd.com</a:t>
                      </a:r>
                      <a:endParaRPr lang="es-ES" sz="1200" b="0" i="0" u="sng" strike="noStrike"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Horario de atención: </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Lunes a viernes de 09:30-16:45 h  </a:t>
                      </a:r>
                      <a:endParaRPr lang="es-ES" sz="1200" b="0" i="0" dirty="0">
                        <a:solidFill>
                          <a:srgbClr val="000000"/>
                        </a:solidFill>
                        <a:effectLst/>
                        <a:latin typeface="Gill Sans MT"/>
                      </a:endParaRPr>
                    </a:p>
                    <a:p>
                      <a:pPr marL="171450" indent="-171450" algn="l" fontAlgn="base">
                        <a:buFont typeface="Calibri"/>
                        <a:buChar char="-"/>
                      </a:pPr>
                      <a:r>
                        <a:rPr lang="es-ES" sz="1200" b="0" i="0" u="none" strike="noStrike" dirty="0">
                          <a:solidFill>
                            <a:srgbClr val="000000"/>
                          </a:solidFill>
                          <a:effectLst/>
                          <a:latin typeface="Gill Sans MT"/>
                        </a:rPr>
                        <a:t>Depósito de expedientes: 09:00 – 13:00 h</a:t>
                      </a:r>
                      <a:endParaRPr lang="es-ES" sz="1200" b="0" i="0" dirty="0">
                        <a:solidFill>
                          <a:srgbClr val="000000"/>
                        </a:solidFill>
                        <a:effectLst/>
                        <a:latin typeface="Gill Sans MT"/>
                      </a:endParaRPr>
                    </a:p>
                    <a:p>
                      <a:pPr marL="171450" lvl="0" indent="-171450" algn="l">
                        <a:buFont typeface="Calibri"/>
                        <a:buChar char="-"/>
                      </a:pPr>
                      <a:r>
                        <a:rPr lang="es-ES" sz="1200" b="0" i="0" u="none" strike="noStrike" dirty="0">
                          <a:solidFill>
                            <a:srgbClr val="000000"/>
                          </a:solidFill>
                          <a:effectLst/>
                          <a:latin typeface="Gill Sans MT"/>
                        </a:rPr>
                        <a:t>Despacho de documentos: 15:00 -16.30 h</a:t>
                      </a:r>
                      <a:endParaRPr lang="es-ES" sz="1200" b="0" i="0" dirty="0">
                        <a:solidFill>
                          <a:srgbClr val="000000"/>
                        </a:solidFill>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marL="171450" lvl="0" indent="-171450" algn="l" fontAlgn="base">
                        <a:buFont typeface="Calibri"/>
                        <a:buChar char="-"/>
                      </a:pPr>
                      <a:r>
                        <a:rPr lang="es-ES" sz="1200" b="1" i="0" dirty="0">
                          <a:solidFill>
                            <a:srgbClr val="000000"/>
                          </a:solidFill>
                          <a:effectLst/>
                          <a:latin typeface="Gill Sans MT"/>
                        </a:rPr>
                        <a:t>Prórroga de la vigencia Pasaporte por 2 años</a:t>
                      </a:r>
                      <a:endParaRPr lang="es-ES" sz="1200" b="0" i="0" dirty="0">
                        <a:solidFill>
                          <a:srgbClr val="000000"/>
                        </a:solidFill>
                        <a:effectLst/>
                        <a:latin typeface="Gill Sans MT"/>
                      </a:endParaRPr>
                    </a:p>
                    <a:p>
                      <a:pPr marL="171450" lvl="0" indent="-171450" algn="l">
                        <a:buFont typeface="Calibri"/>
                        <a:buChar char="-"/>
                      </a:pPr>
                      <a:endParaRPr lang="es-ES" sz="1200" b="1" i="0" dirty="0">
                        <a:solidFill>
                          <a:srgbClr val="000000"/>
                        </a:solidFill>
                        <a:effectLst/>
                        <a:latin typeface="Gill Sans MT"/>
                      </a:endParaRPr>
                    </a:p>
                    <a:p>
                      <a:pPr marL="171450" lvl="0" indent="-171450" algn="l" fontAlgn="base">
                        <a:buFont typeface="Calibri"/>
                        <a:buChar char="-"/>
                      </a:pPr>
                      <a:r>
                        <a:rPr lang="es-ES" sz="1200" b="1" i="0" dirty="0">
                          <a:solidFill>
                            <a:srgbClr val="000000"/>
                          </a:solidFill>
                          <a:effectLst/>
                          <a:latin typeface="Gill Sans MT"/>
                        </a:rPr>
                        <a:t>Emisión de pasaporte biométrico</a:t>
                      </a:r>
                      <a:endParaRPr lang="es-ES" sz="1200" b="0" i="0" dirty="0">
                        <a:solidFill>
                          <a:srgbClr val="000000"/>
                        </a:solidFill>
                        <a:effectLst/>
                        <a:latin typeface="Gill Sans MT"/>
                      </a:endParaRPr>
                    </a:p>
                    <a:p>
                      <a:pPr marL="171450" lvl="0" indent="-171450" algn="l">
                        <a:buFont typeface="Calibri"/>
                        <a:buChar char="-"/>
                      </a:pPr>
                      <a:endParaRPr lang="es-ES" sz="1200" b="1" i="0" dirty="0">
                        <a:solidFill>
                          <a:srgbClr val="000000"/>
                        </a:solidFill>
                        <a:effectLst/>
                        <a:latin typeface="Gill Sans MT"/>
                      </a:endParaRPr>
                    </a:p>
                    <a:p>
                      <a:pPr marL="171450" lvl="0" indent="-171450" algn="l">
                        <a:buFont typeface="Calibri"/>
                        <a:buChar char="-"/>
                      </a:pPr>
                      <a:endParaRPr lang="es-ES" sz="1200" b="1" i="0" dirty="0">
                        <a:solidFill>
                          <a:srgbClr val="000000"/>
                        </a:solidFill>
                        <a:effectLst/>
                        <a:latin typeface="Gill Sans MT"/>
                      </a:endParaRPr>
                    </a:p>
                    <a:p>
                      <a:pPr marL="171450" lvl="0" indent="-171450" algn="l" fontAlgn="base">
                        <a:buFont typeface="Calibri"/>
                        <a:buChar char="-"/>
                      </a:pPr>
                      <a:r>
                        <a:rPr lang="es-ES" sz="1200" b="1" i="0" dirty="0">
                          <a:solidFill>
                            <a:srgbClr val="000000"/>
                          </a:solidFill>
                          <a:effectLst/>
                          <a:latin typeface="Gill Sans MT"/>
                        </a:rPr>
                        <a:t>Antecedentes penales </a:t>
                      </a:r>
                      <a:r>
                        <a:rPr lang="es-ES" sz="1200" b="0" i="1" dirty="0">
                          <a:solidFill>
                            <a:srgbClr val="000000"/>
                          </a:solidFill>
                          <a:effectLst/>
                          <a:latin typeface="Gill Sans MT"/>
                        </a:rPr>
                        <a:t>(solicitar en país de origen)</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algn="l" fontAlgn="base"/>
                      <a:r>
                        <a:rPr lang="ca-ES" sz="1200" b="0" i="0" dirty="0">
                          <a:solidFill>
                            <a:srgbClr val="000000"/>
                          </a:solidFill>
                          <a:effectLst/>
                          <a:latin typeface="Gill Sans MT"/>
                        </a:rPr>
                        <a:t> - 20 €</a:t>
                      </a:r>
                    </a:p>
                    <a:p>
                      <a:pPr lvl="0" algn="l">
                        <a:buNone/>
                      </a:pPr>
                      <a:endParaRPr lang="ca-ES" sz="1200" b="0" i="0" dirty="0">
                        <a:solidFill>
                          <a:srgbClr val="000000"/>
                        </a:solidFill>
                        <a:effectLst/>
                        <a:latin typeface="Gill Sans MT"/>
                      </a:endParaRPr>
                    </a:p>
                    <a:p>
                      <a:pPr lvl="0" algn="l">
                        <a:buNone/>
                      </a:pPr>
                      <a:endParaRPr lang="ca-ES" sz="1200" b="0" i="0" dirty="0">
                        <a:solidFill>
                          <a:srgbClr val="000000"/>
                        </a:solidFill>
                        <a:effectLst/>
                        <a:latin typeface="Gill Sans MT"/>
                      </a:endParaRPr>
                    </a:p>
                    <a:p>
                      <a:pPr algn="l" fontAlgn="base"/>
                      <a:r>
                        <a:rPr lang="ca-ES" sz="1200" b="0" i="0" dirty="0">
                          <a:solidFill>
                            <a:srgbClr val="000000"/>
                          </a:solidFill>
                          <a:effectLst/>
                          <a:latin typeface="Gill Sans MT"/>
                        </a:rPr>
                        <a:t> - 32 €</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algn="l" fontAlgn="base"/>
                      <a:r>
                        <a:rPr lang="ca-ES" sz="1200" b="1" i="0" dirty="0">
                          <a:solidFill>
                            <a:srgbClr val="000000"/>
                          </a:solidFill>
                          <a:effectLst/>
                          <a:latin typeface="Gill Sans MT"/>
                        </a:rPr>
                        <a:t>Nota: </a:t>
                      </a:r>
                      <a:r>
                        <a:rPr lang="ca-ES" sz="1200" b="0" i="0" dirty="0" err="1">
                          <a:solidFill>
                            <a:srgbClr val="000000"/>
                          </a:solidFill>
                          <a:effectLst/>
                          <a:latin typeface="Gill Sans MT"/>
                        </a:rPr>
                        <a:t>Información</a:t>
                      </a:r>
                      <a:r>
                        <a:rPr lang="ca-ES" sz="1200" b="0" i="0" dirty="0">
                          <a:solidFill>
                            <a:srgbClr val="000000"/>
                          </a:solidFill>
                          <a:effectLst/>
                          <a:latin typeface="Gill Sans MT"/>
                        </a:rPr>
                        <a:t> de la </a:t>
                      </a:r>
                      <a:r>
                        <a:rPr lang="ca-ES" sz="1200" b="0" i="0" dirty="0" err="1">
                          <a:solidFill>
                            <a:srgbClr val="000000"/>
                          </a:solidFill>
                          <a:effectLst/>
                          <a:latin typeface="Gill Sans MT"/>
                        </a:rPr>
                        <a:t>Embajada</a:t>
                      </a:r>
                      <a:endParaRPr lang="ca-ES" sz="1200" b="0" i="0" dirty="0">
                        <a:solidFill>
                          <a:srgbClr val="000000"/>
                        </a:solidFill>
                        <a:effectLst/>
                        <a:latin typeface="Gill Sans MT"/>
                      </a:endParaRPr>
                    </a:p>
                    <a:p>
                      <a:pPr lvl="0" algn="l">
                        <a:buNone/>
                      </a:pPr>
                      <a:endParaRPr lang="ca-ES" sz="1200" b="0" i="0" dirty="0">
                        <a:solidFill>
                          <a:srgbClr val="000000"/>
                        </a:solidFill>
                        <a:effectLst/>
                        <a:latin typeface="Gill Sans MT"/>
                      </a:endParaRPr>
                    </a:p>
                    <a:p>
                      <a:pPr algn="l" fontAlgn="base"/>
                      <a:r>
                        <a:rPr lang="ca-ES" sz="1200" b="0" i="0" u="sng" strike="noStrike" dirty="0">
                          <a:solidFill>
                            <a:srgbClr val="000000"/>
                          </a:solidFill>
                          <a:effectLst/>
                          <a:latin typeface="Gill Sans MT"/>
                          <a:hlinkClick r:id="rId2">
                            <a:extLst>
                              <a:ext uri="{A12FA001-AC4F-418D-AE19-62706E023703}">
                                <ahyp:hlinkClr xmlns:ahyp="http://schemas.microsoft.com/office/drawing/2018/hyperlinkcolor" val="tx"/>
                              </a:ext>
                            </a:extLst>
                          </a:hlinkClick>
                        </a:rPr>
                        <a:t>contacto@embajadadeguineaecuatorialenesp.com</a:t>
                      </a:r>
                      <a:endParaRPr lang="ca-ES" sz="1200" b="0" i="0" dirty="0">
                        <a:solidFill>
                          <a:srgbClr val="000000"/>
                        </a:solidFill>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El certificado de antecedentes</a:t>
                      </a:r>
                    </a:p>
                    <a:p>
                      <a:pPr lvl="0" algn="l">
                        <a:buNone/>
                      </a:pPr>
                      <a:r>
                        <a:rPr lang="es-ES" sz="1200" b="0" i="0" dirty="0">
                          <a:solidFill>
                            <a:srgbClr val="000000"/>
                          </a:solidFill>
                          <a:effectLst/>
                          <a:latin typeface="Gill Sans MT"/>
                        </a:rPr>
                        <a:t> penales se tiene que solicitar en el país de origen  y legalizarlos en Madrid </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2703613597"/>
                  </a:ext>
                </a:extLst>
              </a:tr>
              <a:tr h="2153900">
                <a:tc gridSpan="6">
                  <a:txBody>
                    <a:bodyPr/>
                    <a:lstStyle/>
                    <a:p>
                      <a:pPr algn="l" fontAlgn="base"/>
                      <a:r>
                        <a:rPr lang="ca-ES" sz="1200" b="1" i="0" u="none" strike="noStrike" dirty="0">
                          <a:solidFill>
                            <a:srgbClr val="000000"/>
                          </a:solidFill>
                          <a:effectLst/>
                          <a:latin typeface="Gill Sans MT"/>
                        </a:rPr>
                        <a:t>REQUISITOS PASAPORTE: </a:t>
                      </a:r>
                      <a:r>
                        <a:rPr lang="ca-ES" sz="1200" b="0" i="0" dirty="0">
                          <a:solidFill>
                            <a:srgbClr val="000000"/>
                          </a:solidFill>
                          <a:effectLst/>
                          <a:latin typeface="Gill Sans MT"/>
                        </a:rPr>
                        <a:t> </a:t>
                      </a:r>
                    </a:p>
                    <a:p>
                      <a:pPr marL="171450" lvl="0" indent="-171450" algn="l" fontAlgn="base">
                        <a:buFont typeface="Arial"/>
                        <a:buChar char="•"/>
                      </a:pPr>
                      <a:r>
                        <a:rPr lang="ca-ES" sz="1200" b="1" i="0" u="none" strike="noStrike" dirty="0" err="1">
                          <a:solidFill>
                            <a:srgbClr val="000000"/>
                          </a:solidFill>
                          <a:effectLst/>
                          <a:latin typeface="Gill Sans MT"/>
                        </a:rPr>
                        <a:t>Prórroga</a:t>
                      </a:r>
                      <a:r>
                        <a:rPr lang="ca-ES" sz="1200" b="1" i="0" u="none" strike="noStrike" dirty="0">
                          <a:solidFill>
                            <a:srgbClr val="000000"/>
                          </a:solidFill>
                          <a:effectLst/>
                          <a:latin typeface="Gill Sans MT"/>
                        </a:rPr>
                        <a:t>:</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Formulario</a:t>
                      </a:r>
                      <a:r>
                        <a:rPr lang="ca-ES" sz="1200" b="0" i="0" u="none" strike="noStrike" dirty="0">
                          <a:solidFill>
                            <a:srgbClr val="000000"/>
                          </a:solidFill>
                          <a:effectLst/>
                          <a:latin typeface="Gill Sans MT"/>
                        </a:rPr>
                        <a:t> + </a:t>
                      </a:r>
                      <a:r>
                        <a:rPr lang="ca-ES" sz="1200" b="0" i="0" u="none" strike="noStrike" dirty="0" err="1">
                          <a:solidFill>
                            <a:srgbClr val="000000"/>
                          </a:solidFill>
                          <a:effectLst/>
                          <a:latin typeface="Gill Sans MT"/>
                        </a:rPr>
                        <a:t>pasaporte</a:t>
                      </a:r>
                      <a:r>
                        <a:rPr lang="ca-ES" sz="1200" b="0" i="0" u="none" strike="noStrike" dirty="0">
                          <a:solidFill>
                            <a:srgbClr val="000000"/>
                          </a:solidFill>
                          <a:effectLst/>
                          <a:latin typeface="Gill Sans MT"/>
                        </a:rPr>
                        <a:t> + abono </a:t>
                      </a:r>
                      <a:r>
                        <a:rPr lang="ca-ES" sz="1200" b="0" i="0" u="none" strike="noStrike" dirty="0" err="1">
                          <a:solidFill>
                            <a:srgbClr val="000000"/>
                          </a:solidFill>
                          <a:effectLst/>
                          <a:latin typeface="Gill Sans MT"/>
                        </a:rPr>
                        <a:t>tasa</a:t>
                      </a:r>
                      <a:r>
                        <a:rPr lang="ca-ES" sz="1200" b="0" i="0" u="none" strike="noStrike" dirty="0">
                          <a:solidFill>
                            <a:srgbClr val="000000"/>
                          </a:solidFill>
                          <a:effectLst/>
                          <a:latin typeface="Gill Sans MT"/>
                        </a:rPr>
                        <a:t> (</a:t>
                      </a:r>
                      <a:r>
                        <a:rPr lang="ca-ES" sz="1200" b="0" i="1" u="none" strike="noStrike" dirty="0">
                          <a:solidFill>
                            <a:srgbClr val="000000"/>
                          </a:solidFill>
                          <a:effectLst/>
                          <a:latin typeface="Gill Sans MT"/>
                        </a:rPr>
                        <a:t>en </a:t>
                      </a:r>
                      <a:r>
                        <a:rPr lang="ca-ES" sz="1200" b="0" i="1" u="none" strike="noStrike" dirty="0" err="1">
                          <a:solidFill>
                            <a:srgbClr val="000000"/>
                          </a:solidFill>
                          <a:effectLst/>
                          <a:latin typeface="Gill Sans MT"/>
                        </a:rPr>
                        <a:t>efectivo</a:t>
                      </a:r>
                      <a:r>
                        <a:rPr lang="ca-ES" sz="1200" b="0" i="1" u="none" strike="noStrike" dirty="0">
                          <a:solidFill>
                            <a:srgbClr val="000000"/>
                          </a:solidFill>
                          <a:effectLst/>
                          <a:latin typeface="Gill Sans MT"/>
                        </a:rPr>
                        <a:t> o </a:t>
                      </a:r>
                      <a:r>
                        <a:rPr lang="ca-ES" sz="1200" b="0" i="1" u="none" strike="noStrike" dirty="0" err="1">
                          <a:solidFill>
                            <a:srgbClr val="000000"/>
                          </a:solidFill>
                          <a:effectLst/>
                          <a:latin typeface="Gill Sans MT"/>
                        </a:rPr>
                        <a:t>utilizando</a:t>
                      </a:r>
                      <a:r>
                        <a:rPr lang="ca-ES" sz="1200" b="0" i="1" u="none" strike="noStrike" dirty="0">
                          <a:solidFill>
                            <a:srgbClr val="000000"/>
                          </a:solidFill>
                          <a:effectLst/>
                          <a:latin typeface="Gill Sans MT"/>
                        </a:rPr>
                        <a:t> el pago por </a:t>
                      </a:r>
                      <a:r>
                        <a:rPr lang="ca-ES" sz="1200" b="0" i="1" u="none" strike="noStrike" dirty="0" err="1">
                          <a:solidFill>
                            <a:srgbClr val="000000"/>
                          </a:solidFill>
                          <a:effectLst/>
                          <a:latin typeface="Gill Sans MT"/>
                        </a:rPr>
                        <a:t>vía</a:t>
                      </a:r>
                      <a:r>
                        <a:rPr lang="ca-ES" sz="1200" b="0" i="1" u="none" strike="noStrike" dirty="0">
                          <a:solidFill>
                            <a:srgbClr val="000000"/>
                          </a:solidFill>
                          <a:effectLst/>
                          <a:latin typeface="Gill Sans MT"/>
                        </a:rPr>
                        <a:t> </a:t>
                      </a:r>
                      <a:r>
                        <a:rPr lang="ca-ES" sz="1200" b="0" i="1" u="none" strike="noStrike" dirty="0" err="1">
                          <a:solidFill>
                            <a:srgbClr val="000000"/>
                          </a:solidFill>
                          <a:effectLst/>
                          <a:latin typeface="Gill Sans MT"/>
                        </a:rPr>
                        <a:t>telemática</a:t>
                      </a:r>
                      <a:r>
                        <a:rPr lang="ca-ES" sz="1200" b="0" i="1" u="none" strike="noStrike" dirty="0">
                          <a:solidFill>
                            <a:srgbClr val="000000"/>
                          </a:solidFill>
                          <a:effectLst/>
                          <a:latin typeface="Gill Sans MT"/>
                        </a:rPr>
                        <a:t> en el </a:t>
                      </a:r>
                      <a:r>
                        <a:rPr lang="ca-ES" sz="1200" b="0" i="1" u="none" strike="noStrike" dirty="0" err="1">
                          <a:solidFill>
                            <a:srgbClr val="000000"/>
                          </a:solidFill>
                          <a:effectLst/>
                          <a:latin typeface="Gill Sans MT"/>
                        </a:rPr>
                        <a:t>momento</a:t>
                      </a:r>
                      <a:r>
                        <a:rPr lang="ca-ES" sz="1200" b="0" i="1" u="none" strike="noStrike" dirty="0">
                          <a:solidFill>
                            <a:srgbClr val="000000"/>
                          </a:solidFill>
                          <a:effectLst/>
                          <a:latin typeface="Gill Sans MT"/>
                        </a:rPr>
                        <a:t> de la </a:t>
                      </a:r>
                      <a:r>
                        <a:rPr lang="ca-ES" sz="1200" b="0" i="1" u="none" strike="noStrike" dirty="0" err="1">
                          <a:solidFill>
                            <a:srgbClr val="000000"/>
                          </a:solidFill>
                          <a:effectLst/>
                          <a:latin typeface="Gill Sans MT"/>
                        </a:rPr>
                        <a:t>tramitación</a:t>
                      </a:r>
                      <a:r>
                        <a:rPr lang="ca-ES" sz="1200" b="0" i="0" u="none" strike="noStrike" dirty="0">
                          <a:solidFill>
                            <a:srgbClr val="000000"/>
                          </a:solidFill>
                          <a:effectLst/>
                          <a:latin typeface="Gill Sans MT"/>
                        </a:rPr>
                        <a:t>). </a:t>
                      </a:r>
                      <a:r>
                        <a:rPr lang="ca-ES" sz="1200" b="1" i="0" u="none" strike="noStrike" dirty="0" err="1">
                          <a:solidFill>
                            <a:srgbClr val="000000"/>
                          </a:solidFill>
                          <a:effectLst/>
                          <a:latin typeface="Gill Sans MT"/>
                        </a:rPr>
                        <a:t>Vía</a:t>
                      </a:r>
                      <a:r>
                        <a:rPr lang="ca-ES" sz="1200" b="0" i="0" u="none" strike="noStrike" dirty="0">
                          <a:solidFill>
                            <a:srgbClr val="000000"/>
                          </a:solidFill>
                          <a:effectLst/>
                          <a:latin typeface="Gill Sans MT"/>
                        </a:rPr>
                        <a:t>: Presencial y postal.</a:t>
                      </a:r>
                      <a:endParaRPr lang="ca-ES" sz="1200" b="0" i="0" dirty="0">
                        <a:solidFill>
                          <a:srgbClr val="000000"/>
                        </a:solidFill>
                        <a:effectLst/>
                        <a:latin typeface="Gill Sans MT"/>
                      </a:endParaRPr>
                    </a:p>
                    <a:p>
                      <a:pPr marL="171450" lvl="0" indent="-171450" algn="l" fontAlgn="base">
                        <a:buFont typeface="Arial"/>
                        <a:buChar char="•"/>
                      </a:pPr>
                      <a:r>
                        <a:rPr lang="ca-ES" sz="1200" b="1" i="0" u="none" strike="noStrike" err="1">
                          <a:solidFill>
                            <a:srgbClr val="000000"/>
                          </a:solidFill>
                          <a:effectLst/>
                          <a:latin typeface="Gill Sans MT"/>
                        </a:rPr>
                        <a:t>Nuevas</a:t>
                      </a:r>
                      <a:r>
                        <a:rPr lang="ca-ES" sz="1200" b="1" i="0" u="none" strike="noStrike" dirty="0">
                          <a:solidFill>
                            <a:srgbClr val="000000"/>
                          </a:solidFill>
                          <a:effectLst/>
                          <a:latin typeface="Gill Sans MT"/>
                        </a:rPr>
                        <a:t> </a:t>
                      </a:r>
                      <a:r>
                        <a:rPr lang="ca-ES" sz="1200" b="1" i="0" u="none" strike="noStrike" err="1">
                          <a:solidFill>
                            <a:srgbClr val="000000"/>
                          </a:solidFill>
                          <a:effectLst/>
                          <a:latin typeface="Gill Sans MT"/>
                        </a:rPr>
                        <a:t>expediciones</a:t>
                      </a:r>
                      <a:r>
                        <a:rPr lang="ca-ES" sz="1200" b="1" i="0" u="none" strike="noStrike" dirty="0">
                          <a:solidFill>
                            <a:srgbClr val="000000"/>
                          </a:solidFill>
                          <a:effectLst/>
                          <a:latin typeface="Gill Sans MT"/>
                        </a:rPr>
                        <a:t> (</a:t>
                      </a:r>
                      <a:r>
                        <a:rPr lang="ca-ES" sz="1200" b="1" i="0" u="none" strike="noStrike" err="1">
                          <a:solidFill>
                            <a:srgbClr val="000000"/>
                          </a:solidFill>
                          <a:effectLst/>
                          <a:latin typeface="Gill Sans MT"/>
                        </a:rPr>
                        <a:t>pasaportes</a:t>
                      </a:r>
                      <a:r>
                        <a:rPr lang="ca-ES" sz="1200" b="1" i="0" u="none" strike="noStrike" dirty="0">
                          <a:solidFill>
                            <a:srgbClr val="000000"/>
                          </a:solidFill>
                          <a:effectLst/>
                          <a:latin typeface="Gill Sans MT"/>
                        </a:rPr>
                        <a:t> </a:t>
                      </a:r>
                      <a:r>
                        <a:rPr lang="ca-ES" sz="1200" b="1" i="0" u="none" strike="noStrike" err="1">
                          <a:solidFill>
                            <a:srgbClr val="000000"/>
                          </a:solidFill>
                          <a:effectLst/>
                          <a:latin typeface="Gill Sans MT"/>
                        </a:rPr>
                        <a:t>biométricos</a:t>
                      </a:r>
                      <a:r>
                        <a:rPr lang="ca-ES" sz="1200" b="1" i="0" u="none" strike="noStrike" dirty="0">
                          <a:solidFill>
                            <a:srgbClr val="000000"/>
                          </a:solidFill>
                          <a:effectLst/>
                          <a:latin typeface="Gill Sans MT"/>
                        </a:rPr>
                        <a:t>): </a:t>
                      </a:r>
                      <a:r>
                        <a:rPr lang="ca-ES" sz="1200" b="0" i="0" u="none" strike="noStrike" dirty="0">
                          <a:solidFill>
                            <a:srgbClr val="000000"/>
                          </a:solidFill>
                          <a:effectLst/>
                          <a:latin typeface="Gill Sans MT"/>
                        </a:rPr>
                        <a:t>La consulta de los </a:t>
                      </a:r>
                      <a:r>
                        <a:rPr lang="ca-ES" sz="1200" b="0" i="0" u="sng" err="1">
                          <a:solidFill>
                            <a:srgbClr val="000000"/>
                          </a:solidFill>
                          <a:effectLst/>
                          <a:latin typeface="Gill Sans MT"/>
                        </a:rPr>
                        <a:t>requisitos</a:t>
                      </a:r>
                      <a:r>
                        <a:rPr lang="ca-ES" sz="1200" b="0" i="0" u="sng" dirty="0">
                          <a:solidFill>
                            <a:srgbClr val="000000"/>
                          </a:solidFill>
                          <a:effectLst/>
                          <a:latin typeface="Gill Sans MT"/>
                        </a:rPr>
                        <a:t> y el </a:t>
                      </a:r>
                      <a:r>
                        <a:rPr lang="ca-ES" sz="1200" b="0" i="0" u="sng" err="1">
                          <a:solidFill>
                            <a:srgbClr val="000000"/>
                          </a:solidFill>
                          <a:effectLst/>
                          <a:latin typeface="Gill Sans MT"/>
                        </a:rPr>
                        <a:t>trámite</a:t>
                      </a:r>
                      <a:r>
                        <a:rPr lang="ca-ES" sz="1200" b="0" i="0" u="sng" dirty="0">
                          <a:solidFill>
                            <a:srgbClr val="000000"/>
                          </a:solidFill>
                          <a:effectLst/>
                          <a:latin typeface="Gill Sans MT"/>
                        </a:rPr>
                        <a:t> </a:t>
                      </a:r>
                      <a:r>
                        <a:rPr lang="ca-ES" sz="1200" b="0" i="0" u="none" strike="noStrike" dirty="0">
                          <a:solidFill>
                            <a:srgbClr val="000000"/>
                          </a:solidFill>
                          <a:effectLst/>
                          <a:latin typeface="Gill Sans MT"/>
                        </a:rPr>
                        <a:t>de las </a:t>
                      </a:r>
                      <a:r>
                        <a:rPr lang="ca-ES" sz="1200" b="0" i="0" u="none" strike="noStrike" err="1">
                          <a:solidFill>
                            <a:srgbClr val="000000"/>
                          </a:solidFill>
                          <a:effectLst/>
                          <a:latin typeface="Gill Sans MT"/>
                        </a:rPr>
                        <a:t>solicitudes</a:t>
                      </a:r>
                      <a:r>
                        <a:rPr lang="ca-ES" sz="1200" b="0" i="0" u="none" strike="noStrike" dirty="0">
                          <a:solidFill>
                            <a:srgbClr val="000000"/>
                          </a:solidFill>
                          <a:effectLst/>
                          <a:latin typeface="Gill Sans MT"/>
                        </a:rPr>
                        <a:t> se </a:t>
                      </a:r>
                      <a:r>
                        <a:rPr lang="ca-ES" sz="1200" b="0" i="0" u="none" strike="noStrike" err="1">
                          <a:solidFill>
                            <a:srgbClr val="000000"/>
                          </a:solidFill>
                          <a:effectLst/>
                          <a:latin typeface="Gill Sans MT"/>
                        </a:rPr>
                        <a:t>iniciará</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únicamente</a:t>
                      </a:r>
                      <a:r>
                        <a:rPr lang="ca-ES" sz="1200" b="0" i="0" u="none" strike="noStrike" dirty="0">
                          <a:solidFill>
                            <a:srgbClr val="000000"/>
                          </a:solidFill>
                          <a:effectLst/>
                          <a:latin typeface="Gill Sans MT"/>
                        </a:rPr>
                        <a:t> en la </a:t>
                      </a:r>
                      <a:r>
                        <a:rPr lang="ca-ES" sz="1200" b="0" i="0" u="none" strike="noStrike" err="1">
                          <a:solidFill>
                            <a:srgbClr val="000000"/>
                          </a:solidFill>
                          <a:effectLst/>
                          <a:latin typeface="Gill Sans MT"/>
                        </a:rPr>
                        <a:t>página</a:t>
                      </a:r>
                      <a:r>
                        <a:rPr lang="ca-ES" sz="1200" b="0" i="0" u="none" strike="noStrike" dirty="0">
                          <a:solidFill>
                            <a:srgbClr val="000000"/>
                          </a:solidFill>
                          <a:effectLst/>
                          <a:latin typeface="Gill Sans MT"/>
                        </a:rPr>
                        <a:t> </a:t>
                      </a:r>
                      <a:r>
                        <a:rPr lang="ca-ES" sz="1200" b="0" i="0" u="sng" strike="noStrike" dirty="0">
                          <a:solidFill>
                            <a:srgbClr val="000000"/>
                          </a:solidFill>
                          <a:effectLst/>
                          <a:latin typeface="Gill Sans MT"/>
                          <a:hlinkClick r:id="rId4"/>
                        </a:rPr>
                        <a:t>www.cnedoge.gq</a:t>
                      </a:r>
                      <a:endParaRPr lang="ca-ES" sz="1200" b="0" i="0" dirty="0">
                        <a:solidFill>
                          <a:srgbClr val="000000"/>
                        </a:solidFill>
                        <a:effectLst/>
                        <a:latin typeface="Gill Sans MT"/>
                      </a:endParaRPr>
                    </a:p>
                    <a:p>
                      <a:pPr marL="171450" lvl="0" indent="-171450" algn="l" fontAlgn="base">
                        <a:buFont typeface="Arial"/>
                        <a:buChar char="•"/>
                      </a:pPr>
                      <a:r>
                        <a:rPr lang="ca-ES" sz="1200" b="1" i="0" dirty="0">
                          <a:solidFill>
                            <a:srgbClr val="000000"/>
                          </a:solidFill>
                          <a:effectLst/>
                          <a:latin typeface="Gill Sans MT"/>
                        </a:rPr>
                        <a:t>Primera </a:t>
                      </a:r>
                      <a:r>
                        <a:rPr lang="ca-ES" sz="1200" b="1" i="0" err="1">
                          <a:solidFill>
                            <a:srgbClr val="000000"/>
                          </a:solidFill>
                          <a:effectLst/>
                          <a:latin typeface="Gill Sans MT"/>
                        </a:rPr>
                        <a:t>expedición</a:t>
                      </a:r>
                      <a:r>
                        <a:rPr lang="ca-ES" sz="1200" b="1" i="0" dirty="0">
                          <a:solidFill>
                            <a:srgbClr val="000000"/>
                          </a:solidFill>
                          <a:effectLst/>
                          <a:latin typeface="Gill Sans MT"/>
                        </a:rPr>
                        <a:t>: </a:t>
                      </a:r>
                      <a:endParaRPr lang="ca-ES" sz="1200" b="0" i="0" dirty="0">
                        <a:solidFill>
                          <a:srgbClr val="000000"/>
                        </a:solidFill>
                        <a:effectLst/>
                        <a:latin typeface="Gill Sans MT"/>
                      </a:endParaRPr>
                    </a:p>
                    <a:p>
                      <a:pPr lvl="1" algn="l" fontAlgn="base"/>
                      <a:r>
                        <a:rPr lang="ca-ES" sz="1200" b="0" i="0" dirty="0">
                          <a:solidFill>
                            <a:srgbClr val="000000"/>
                          </a:solidFill>
                          <a:effectLst/>
                          <a:latin typeface="Gill Sans MT"/>
                        </a:rPr>
                        <a:t> - </a:t>
                      </a:r>
                      <a:r>
                        <a:rPr lang="ca-ES" sz="1200" b="0" i="0" err="1">
                          <a:solidFill>
                            <a:srgbClr val="000000"/>
                          </a:solidFill>
                          <a:effectLst/>
                          <a:latin typeface="Gill Sans MT"/>
                        </a:rPr>
                        <a:t>Certificado</a:t>
                      </a:r>
                      <a:r>
                        <a:rPr lang="ca-ES" sz="1200" b="0" i="0" dirty="0">
                          <a:solidFill>
                            <a:srgbClr val="000000"/>
                          </a:solidFill>
                          <a:effectLst/>
                          <a:latin typeface="Gill Sans MT"/>
                        </a:rPr>
                        <a:t> de </a:t>
                      </a:r>
                      <a:r>
                        <a:rPr lang="ca-ES" sz="1200" b="0" i="0" err="1">
                          <a:solidFill>
                            <a:srgbClr val="000000"/>
                          </a:solidFill>
                          <a:effectLst/>
                          <a:latin typeface="Gill Sans MT"/>
                        </a:rPr>
                        <a:t>nacimiento</a:t>
                      </a:r>
                      <a:r>
                        <a:rPr lang="ca-ES" sz="1200" b="0" i="0" dirty="0">
                          <a:solidFill>
                            <a:srgbClr val="000000"/>
                          </a:solidFill>
                          <a:effectLst/>
                          <a:latin typeface="Gill Sans MT"/>
                        </a:rPr>
                        <a:t> original del hospital de </a:t>
                      </a:r>
                      <a:r>
                        <a:rPr lang="ca-ES" sz="1200" b="0" i="0" err="1">
                          <a:solidFill>
                            <a:srgbClr val="000000"/>
                          </a:solidFill>
                          <a:effectLst/>
                          <a:latin typeface="Gill Sans MT"/>
                        </a:rPr>
                        <a:t>nacimiento</a:t>
                      </a:r>
                      <a:endParaRPr lang="ca-ES" sz="1200" b="0" i="0">
                        <a:solidFill>
                          <a:srgbClr val="000000"/>
                        </a:solidFill>
                        <a:effectLst/>
                        <a:latin typeface="Gill Sans MT"/>
                      </a:endParaRPr>
                    </a:p>
                    <a:p>
                      <a:pPr lvl="1" algn="l" fontAlgn="base"/>
                      <a:r>
                        <a:rPr lang="ca-ES" sz="1200" b="0" i="0" u="none" strike="noStrike" dirty="0">
                          <a:solidFill>
                            <a:srgbClr val="000000"/>
                          </a:solidFill>
                          <a:effectLst/>
                          <a:latin typeface="Gill Sans MT"/>
                        </a:rPr>
                        <a:t> - 1 foto </a:t>
                      </a:r>
                      <a:r>
                        <a:rPr lang="ca-ES" sz="1200" b="0" i="0" u="none" strike="noStrike" err="1">
                          <a:solidFill>
                            <a:srgbClr val="000000"/>
                          </a:solidFill>
                          <a:effectLst/>
                          <a:latin typeface="Gill Sans MT"/>
                        </a:rPr>
                        <a:t>tamaño</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carné</a:t>
                      </a:r>
                      <a:endParaRPr lang="ca-ES" sz="1200" b="0" i="0" u="none" strike="noStrike">
                        <a:solidFill>
                          <a:srgbClr val="000000"/>
                        </a:solidFill>
                        <a:effectLst/>
                        <a:latin typeface="Gill Sans MT"/>
                      </a:endParaRPr>
                    </a:p>
                    <a:p>
                      <a:pPr lvl="1" algn="l" fontAlgn="base"/>
                      <a:r>
                        <a:rPr lang="ca-ES" sz="1200" b="0" i="0" u="none" strike="noStrike" dirty="0">
                          <a:solidFill>
                            <a:srgbClr val="000000"/>
                          </a:solidFill>
                          <a:effectLst/>
                          <a:latin typeface="Gill Sans MT"/>
                        </a:rPr>
                        <a:t> - </a:t>
                      </a:r>
                      <a:r>
                        <a:rPr lang="ca-ES" sz="1200" b="0" i="0" u="none" strike="noStrike" err="1">
                          <a:solidFill>
                            <a:srgbClr val="000000"/>
                          </a:solidFill>
                          <a:effectLst/>
                          <a:latin typeface="Gill Sans MT"/>
                        </a:rPr>
                        <a:t>Certificado</a:t>
                      </a:r>
                      <a:r>
                        <a:rPr lang="ca-ES" sz="1200" b="0" i="0" u="none" strike="noStrike" dirty="0">
                          <a:solidFill>
                            <a:srgbClr val="000000"/>
                          </a:solidFill>
                          <a:effectLst/>
                          <a:latin typeface="Gill Sans MT"/>
                        </a:rPr>
                        <a:t> literal de </a:t>
                      </a:r>
                      <a:r>
                        <a:rPr lang="ca-ES" sz="1200" b="0" i="0" u="none" strike="noStrike" err="1">
                          <a:solidFill>
                            <a:srgbClr val="000000"/>
                          </a:solidFill>
                          <a:effectLst/>
                          <a:latin typeface="Gill Sans MT"/>
                        </a:rPr>
                        <a:t>inscripción</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nacimiento</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expedido</a:t>
                      </a:r>
                      <a:r>
                        <a:rPr lang="ca-ES" sz="1200" b="0" i="0" u="none" strike="noStrike" dirty="0">
                          <a:solidFill>
                            <a:srgbClr val="000000"/>
                          </a:solidFill>
                          <a:effectLst/>
                          <a:latin typeface="Gill Sans MT"/>
                        </a:rPr>
                        <a:t> por la </a:t>
                      </a:r>
                      <a:r>
                        <a:rPr lang="ca-ES" sz="1200" b="0" i="0" u="none" strike="noStrike" err="1">
                          <a:solidFill>
                            <a:srgbClr val="000000"/>
                          </a:solidFill>
                          <a:effectLst/>
                          <a:latin typeface="Gill Sans MT"/>
                        </a:rPr>
                        <a:t>misión</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diplomática</a:t>
                      </a:r>
                      <a:r>
                        <a:rPr lang="ca-ES" sz="1200" b="0" i="0" u="none" strike="noStrike" dirty="0">
                          <a:solidFill>
                            <a:srgbClr val="000000"/>
                          </a:solidFill>
                          <a:effectLst/>
                          <a:latin typeface="Gill Sans MT"/>
                        </a:rPr>
                        <a:t>)</a:t>
                      </a:r>
                      <a:endParaRPr lang="ca-ES" sz="1200" b="0" i="0" dirty="0">
                        <a:solidFill>
                          <a:srgbClr val="000000"/>
                        </a:solidFill>
                        <a:effectLst/>
                        <a:latin typeface="Gill Sans MT"/>
                      </a:endParaRPr>
                    </a:p>
                    <a:p>
                      <a:pPr lvl="1" algn="l" fontAlgn="base"/>
                      <a:r>
                        <a:rPr lang="ca-ES" sz="1200" b="0" i="0" u="none" strike="noStrike" dirty="0">
                          <a:solidFill>
                            <a:srgbClr val="000000"/>
                          </a:solidFill>
                          <a:effectLst/>
                          <a:latin typeface="Gill Sans MT"/>
                        </a:rPr>
                        <a:t> - Carné consular</a:t>
                      </a:r>
                      <a:endParaRPr lang="ca-ES" sz="1200" b="0" i="0" dirty="0">
                        <a:solidFill>
                          <a:srgbClr val="000000"/>
                        </a:solidFill>
                        <a:effectLst/>
                        <a:latin typeface="Gill Sans MT"/>
                      </a:endParaRPr>
                    </a:p>
                    <a:p>
                      <a:pPr lvl="1" algn="l" fontAlgn="base"/>
                      <a:r>
                        <a:rPr lang="ca-ES" sz="1200" b="0" i="0" u="none" strike="noStrike" dirty="0">
                          <a:solidFill>
                            <a:srgbClr val="000000"/>
                          </a:solidFill>
                          <a:effectLst/>
                          <a:latin typeface="Gill Sans MT"/>
                        </a:rPr>
                        <a:t> - </a:t>
                      </a:r>
                      <a:r>
                        <a:rPr lang="ca-ES" sz="1200" b="0" i="0" u="none" strike="noStrike" err="1">
                          <a:solidFill>
                            <a:srgbClr val="000000"/>
                          </a:solidFill>
                          <a:effectLst/>
                          <a:latin typeface="Gill Sans MT"/>
                        </a:rPr>
                        <a:t>Autorización</a:t>
                      </a:r>
                      <a:r>
                        <a:rPr lang="ca-ES" sz="1200" b="0" i="0" u="none" strike="noStrike" dirty="0">
                          <a:solidFill>
                            <a:srgbClr val="000000"/>
                          </a:solidFill>
                          <a:effectLst/>
                          <a:latin typeface="Gill Sans MT"/>
                        </a:rPr>
                        <a:t> del </a:t>
                      </a:r>
                      <a:r>
                        <a:rPr lang="ca-ES" sz="1200" b="0" i="0" u="none" strike="noStrike" err="1">
                          <a:solidFill>
                            <a:srgbClr val="000000"/>
                          </a:solidFill>
                          <a:effectLst/>
                          <a:latin typeface="Gill Sans MT"/>
                        </a:rPr>
                        <a:t>padre</a:t>
                      </a:r>
                      <a:r>
                        <a:rPr lang="ca-ES" sz="1200" b="0" i="0" u="none" strike="noStrike" dirty="0">
                          <a:solidFill>
                            <a:srgbClr val="000000"/>
                          </a:solidFill>
                          <a:effectLst/>
                          <a:latin typeface="Gill Sans MT"/>
                        </a:rPr>
                        <a:t> sobre </a:t>
                      </a:r>
                      <a:r>
                        <a:rPr lang="ca-ES" sz="1200" b="0" i="0" u="none" strike="noStrike" err="1">
                          <a:solidFill>
                            <a:srgbClr val="000000"/>
                          </a:solidFill>
                          <a:effectLst/>
                          <a:latin typeface="Gill Sans MT"/>
                        </a:rPr>
                        <a:t>su</a:t>
                      </a:r>
                      <a:r>
                        <a:rPr lang="ca-ES" sz="1200" b="0" i="0" u="none" strike="noStrike" dirty="0">
                          <a:solidFill>
                            <a:srgbClr val="000000"/>
                          </a:solidFill>
                          <a:effectLst/>
                          <a:latin typeface="Gill Sans MT"/>
                        </a:rPr>
                        <a:t> documento en vigor</a:t>
                      </a:r>
                      <a:endParaRPr lang="ca-ES" sz="1200" b="0" i="0" dirty="0">
                        <a:solidFill>
                          <a:srgbClr val="000000"/>
                        </a:solidFill>
                        <a:effectLst/>
                        <a:latin typeface="Gill Sans MT"/>
                      </a:endParaRPr>
                    </a:p>
                    <a:p>
                      <a:pPr lvl="1" algn="l" fontAlgn="base"/>
                      <a:r>
                        <a:rPr lang="ca-ES" sz="1200" b="0" i="0" u="none" strike="noStrike" dirty="0">
                          <a:solidFill>
                            <a:srgbClr val="000000"/>
                          </a:solidFill>
                          <a:effectLst/>
                          <a:latin typeface="Gill Sans MT"/>
                        </a:rPr>
                        <a:t> - </a:t>
                      </a:r>
                      <a:r>
                        <a:rPr lang="ca-ES" sz="1200" b="0" i="0" u="none" strike="noStrike" err="1">
                          <a:solidFill>
                            <a:srgbClr val="000000"/>
                          </a:solidFill>
                          <a:effectLst/>
                          <a:latin typeface="Gill Sans MT"/>
                        </a:rPr>
                        <a:t>Autorización</a:t>
                      </a:r>
                      <a:r>
                        <a:rPr lang="ca-ES" sz="1200" b="0" i="0" u="none" strike="noStrike" dirty="0">
                          <a:solidFill>
                            <a:srgbClr val="000000"/>
                          </a:solidFill>
                          <a:effectLst/>
                          <a:latin typeface="Gill Sans MT"/>
                        </a:rPr>
                        <a:t> de la </a:t>
                      </a:r>
                      <a:r>
                        <a:rPr lang="ca-ES" sz="1200" b="0" i="0" u="none" strike="noStrike" err="1">
                          <a:solidFill>
                            <a:srgbClr val="000000"/>
                          </a:solidFill>
                          <a:effectLst/>
                          <a:latin typeface="Gill Sans MT"/>
                        </a:rPr>
                        <a:t>madre</a:t>
                      </a:r>
                      <a:r>
                        <a:rPr lang="ca-ES" sz="1200" b="0" i="0" u="none" strike="noStrike" dirty="0">
                          <a:solidFill>
                            <a:srgbClr val="000000"/>
                          </a:solidFill>
                          <a:effectLst/>
                          <a:latin typeface="Gill Sans MT"/>
                        </a:rPr>
                        <a:t> sobre </a:t>
                      </a:r>
                      <a:r>
                        <a:rPr lang="ca-ES" sz="1200" b="0" i="0" u="none" strike="noStrike" err="1">
                          <a:solidFill>
                            <a:srgbClr val="000000"/>
                          </a:solidFill>
                          <a:effectLst/>
                          <a:latin typeface="Gill Sans MT"/>
                        </a:rPr>
                        <a:t>su</a:t>
                      </a:r>
                      <a:r>
                        <a:rPr lang="ca-ES" sz="1200" b="0" i="0" u="none" strike="noStrike" dirty="0">
                          <a:solidFill>
                            <a:srgbClr val="000000"/>
                          </a:solidFill>
                          <a:effectLst/>
                          <a:latin typeface="Gill Sans MT"/>
                        </a:rPr>
                        <a:t> documento en vigor</a:t>
                      </a:r>
                      <a:endParaRPr lang="ca-ES" sz="1200" b="0" i="0" dirty="0">
                        <a:solidFill>
                          <a:srgbClr val="000000"/>
                        </a:solidFill>
                        <a:effectLst/>
                        <a:latin typeface="Gill Sans MT"/>
                      </a:endParaRPr>
                    </a:p>
                    <a:p>
                      <a:pPr lvl="1" algn="l" fontAlgn="base"/>
                      <a:r>
                        <a:rPr lang="ca-ES" sz="1200" b="0" i="0" u="none" strike="noStrike" dirty="0">
                          <a:solidFill>
                            <a:srgbClr val="000000"/>
                          </a:solidFill>
                          <a:effectLst/>
                          <a:latin typeface="Gill Sans MT"/>
                        </a:rPr>
                        <a:t> - </a:t>
                      </a:r>
                      <a:r>
                        <a:rPr lang="ca-ES" sz="1200" b="0" i="0" u="none" strike="noStrike" err="1">
                          <a:solidFill>
                            <a:srgbClr val="000000"/>
                          </a:solidFill>
                          <a:effectLst/>
                          <a:latin typeface="Gill Sans MT"/>
                        </a:rPr>
                        <a:t>Certificado</a:t>
                      </a:r>
                      <a:r>
                        <a:rPr lang="ca-ES" sz="1200" b="0" i="0" u="none" strike="noStrike" dirty="0">
                          <a:solidFill>
                            <a:srgbClr val="000000"/>
                          </a:solidFill>
                          <a:effectLst/>
                          <a:latin typeface="Gill Sans MT"/>
                        </a:rPr>
                        <a:t> de tutela </a:t>
                      </a:r>
                      <a:r>
                        <a:rPr lang="ca-ES" sz="1200" b="0" i="0" u="none" strike="noStrike" err="1">
                          <a:solidFill>
                            <a:srgbClr val="000000"/>
                          </a:solidFill>
                          <a:effectLst/>
                          <a:latin typeface="Gill Sans MT"/>
                        </a:rPr>
                        <a:t>válido</a:t>
                      </a:r>
                      <a:r>
                        <a:rPr lang="ca-ES" sz="1200" b="0" i="0" u="none" strike="noStrike" dirty="0">
                          <a:solidFill>
                            <a:srgbClr val="000000"/>
                          </a:solidFill>
                          <a:effectLst/>
                          <a:latin typeface="Gill Sans MT"/>
                        </a:rPr>
                        <a:t> (en caso de </a:t>
                      </a:r>
                      <a:r>
                        <a:rPr lang="ca-ES" sz="1200" b="0" i="0" u="none" strike="noStrike" err="1">
                          <a:solidFill>
                            <a:srgbClr val="000000"/>
                          </a:solidFill>
                          <a:effectLst/>
                          <a:latin typeface="Gill Sans MT"/>
                        </a:rPr>
                        <a:t>único</a:t>
                      </a:r>
                      <a:r>
                        <a:rPr lang="ca-ES" sz="1200" b="0" i="0" u="none" strike="noStrike" dirty="0">
                          <a:solidFill>
                            <a:srgbClr val="000000"/>
                          </a:solidFill>
                          <a:effectLst/>
                          <a:latin typeface="Gill Sans MT"/>
                        </a:rPr>
                        <a:t> tutor legal)</a:t>
                      </a:r>
                      <a:endParaRPr lang="ca-ES" sz="1200" b="0" i="0" dirty="0">
                        <a:solidFill>
                          <a:srgbClr val="000000"/>
                        </a:solidFill>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324445312"/>
                  </a:ext>
                </a:extLst>
              </a:tr>
            </a:tbl>
          </a:graphicData>
        </a:graphic>
      </p:graphicFrame>
      <p:cxnSp>
        <p:nvCxnSpPr>
          <p:cNvPr id="11" name="Conector recto de flecha 10">
            <a:extLst>
              <a:ext uri="{FF2B5EF4-FFF2-40B4-BE49-F238E27FC236}">
                <a16:creationId xmlns:a16="http://schemas.microsoft.com/office/drawing/2014/main" id="{E8F16ADD-5CED-041A-6E45-4875ADA5D930}"/>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pic>
        <p:nvPicPr>
          <p:cNvPr id="13" name="Imagen 12" descr="Logotipo&#10;&#10;Descripción generada automáticamente">
            <a:extLst>
              <a:ext uri="{FF2B5EF4-FFF2-40B4-BE49-F238E27FC236}">
                <a16:creationId xmlns:a16="http://schemas.microsoft.com/office/drawing/2014/main" id="{7A8767B3-A6BC-6505-34A0-FE80B8C4CB0C}"/>
              </a:ext>
            </a:extLst>
          </p:cNvPr>
          <p:cNvPicPr>
            <a:picLocks noChangeAspect="1"/>
          </p:cNvPicPr>
          <p:nvPr/>
        </p:nvPicPr>
        <p:blipFill>
          <a:blip r:embed="rId5"/>
          <a:stretch>
            <a:fillRect/>
          </a:stretch>
        </p:blipFill>
        <p:spPr>
          <a:xfrm>
            <a:off x="9943133" y="-3959"/>
            <a:ext cx="1974229" cy="1462644"/>
          </a:xfrm>
          <a:prstGeom prst="rect">
            <a:avLst/>
          </a:prstGeom>
        </p:spPr>
      </p:pic>
    </p:spTree>
    <p:extLst>
      <p:ext uri="{BB962C8B-B14F-4D97-AF65-F5344CB8AC3E}">
        <p14:creationId xmlns:p14="http://schemas.microsoft.com/office/powerpoint/2010/main" val="394301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551DCC5A-685F-476A-9C4E-2B7B1B115BBE}"/>
              </a:ext>
            </a:extLst>
          </p:cNvPr>
          <p:cNvGraphicFramePr>
            <a:graphicFrameLocks noGrp="1"/>
          </p:cNvGraphicFramePr>
          <p:nvPr>
            <p:extLst>
              <p:ext uri="{D42A27DB-BD31-4B8C-83A1-F6EECF244321}">
                <p14:modId xmlns:p14="http://schemas.microsoft.com/office/powerpoint/2010/main" val="1969171821"/>
              </p:ext>
            </p:extLst>
          </p:nvPr>
        </p:nvGraphicFramePr>
        <p:xfrm>
          <a:off x="324068" y="1515241"/>
          <a:ext cx="11572551" cy="4663440"/>
        </p:xfrm>
        <a:graphic>
          <a:graphicData uri="http://schemas.openxmlformats.org/drawingml/2006/table">
            <a:tbl>
              <a:tblPr firstRow="1" bandRow="1">
                <a:tableStyleId>{5C22544A-7EE6-4342-B048-85BDC9FD1C3A}</a:tableStyleId>
              </a:tblPr>
              <a:tblGrid>
                <a:gridCol w="11572551">
                  <a:extLst>
                    <a:ext uri="{9D8B030D-6E8A-4147-A177-3AD203B41FA5}">
                      <a16:colId xmlns:a16="http://schemas.microsoft.com/office/drawing/2014/main" val="4115705033"/>
                    </a:ext>
                  </a:extLst>
                </a:gridCol>
              </a:tblGrid>
              <a:tr h="3829050">
                <a:tc>
                  <a:txBody>
                    <a:bodyPr/>
                    <a:lstStyle/>
                    <a:p>
                      <a:pPr algn="l" fontAlgn="base"/>
                      <a:r>
                        <a:rPr lang="es-ES" sz="1200" b="0" i="0" dirty="0">
                          <a:solidFill>
                            <a:srgbClr val="000000"/>
                          </a:solidFill>
                          <a:effectLst/>
                          <a:latin typeface="Gill Sans MT"/>
                        </a:rPr>
                        <a:t> </a:t>
                      </a:r>
                      <a:r>
                        <a:rPr lang="es-ES" sz="1200" b="1" i="0" u="none" strike="noStrike" dirty="0">
                          <a:solidFill>
                            <a:srgbClr val="000000"/>
                          </a:solidFill>
                          <a:effectLst/>
                          <a:latin typeface="Gill Sans MT"/>
                        </a:rPr>
                        <a:t>REQUISITOS:</a:t>
                      </a:r>
                      <a:endParaRPr lang="es-ES" sz="1200" b="1" i="0">
                        <a:solidFill>
                          <a:srgbClr val="FFFFFF"/>
                        </a:solidFill>
                        <a:effectLst/>
                        <a:latin typeface="Gill Sans MT"/>
                      </a:endParaRPr>
                    </a:p>
                    <a:p>
                      <a:pPr lvl="0" algn="l">
                        <a:buNone/>
                      </a:pPr>
                      <a:endParaRPr lang="es-ES" sz="1200" b="1" i="0" u="none" strike="noStrike" dirty="0">
                        <a:solidFill>
                          <a:srgbClr val="000000"/>
                        </a:solidFill>
                        <a:effectLst/>
                        <a:latin typeface="Gill Sans MT"/>
                      </a:endParaRPr>
                    </a:p>
                    <a:p>
                      <a:pPr marL="342900" lvl="0" indent="-342900" algn="just" fontAlgn="base">
                        <a:buFont typeface="Arial" panose="020B0604020202020204" pitchFamily="34" charset="0"/>
                        <a:buChar char="•"/>
                      </a:pPr>
                      <a:r>
                        <a:rPr lang="es-ES" sz="1200" b="1" i="0" u="sng" dirty="0">
                          <a:solidFill>
                            <a:srgbClr val="000000"/>
                          </a:solidFill>
                          <a:effectLst/>
                          <a:latin typeface="Gill Sans MT"/>
                        </a:rPr>
                        <a:t>PASAPORTE</a:t>
                      </a:r>
                      <a:r>
                        <a:rPr lang="es-ES" sz="1200" b="1"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2"/>
                        </a:rPr>
                        <a:t>Obtención de pasaporte - Servicios Consulares</a:t>
                      </a:r>
                      <a:endParaRPr lang="es-ES" sz="1200" b="1" i="0">
                        <a:solidFill>
                          <a:srgbClr val="FFFFFF"/>
                        </a:solidFill>
                        <a:effectLst/>
                        <a:latin typeface="Gill Sans MT"/>
                      </a:endParaRPr>
                    </a:p>
                    <a:p>
                      <a:pPr marL="342900" lvl="0" indent="-342900" algn="just">
                        <a:buFont typeface="Arial" panose="020B0604020202020204" pitchFamily="34" charset="0"/>
                        <a:buChar char="•"/>
                      </a:pPr>
                      <a:endParaRPr lang="es-ES" sz="1200" b="0" i="0" u="sng" strike="noStrike" dirty="0">
                        <a:solidFill>
                          <a:srgbClr val="000000"/>
                        </a:solidFill>
                        <a:effectLst/>
                        <a:latin typeface="Gill Sans MT"/>
                      </a:endParaRPr>
                    </a:p>
                    <a:p>
                      <a:pPr marL="342900" lvl="0" indent="-342900" algn="just" fontAlgn="base">
                        <a:buFont typeface="Arial" panose="020B0604020202020204" pitchFamily="34" charset="0"/>
                        <a:buChar char="•"/>
                      </a:pPr>
                      <a:r>
                        <a:rPr lang="es-ES" sz="1200" b="1" i="0" u="none" strike="noStrike" dirty="0">
                          <a:solidFill>
                            <a:srgbClr val="000000"/>
                          </a:solidFill>
                          <a:effectLst/>
                          <a:latin typeface="Gill Sans MT"/>
                        </a:rPr>
                        <a:t>Agendar la cita. </a:t>
                      </a:r>
                      <a:r>
                        <a:rPr lang="es-ES" sz="1200" b="0" i="0" u="none" strike="noStrike" dirty="0">
                          <a:solidFill>
                            <a:srgbClr val="000000"/>
                          </a:solidFill>
                          <a:effectLst/>
                          <a:latin typeface="Gill Sans MT"/>
                        </a:rPr>
                        <a:t>Nuevo sistema de agenda electrónica de trámites: Ministerio de Relaciones Exteriores de Chile - Agenda Consular (minrel.gov.cl) </a:t>
                      </a:r>
                      <a:endParaRPr lang="es-ES" sz="1200" b="1" i="0">
                        <a:solidFill>
                          <a:srgbClr val="FFFFFF"/>
                        </a:solidFill>
                        <a:effectLst/>
                        <a:latin typeface="Gill Sans MT"/>
                      </a:endParaRPr>
                    </a:p>
                    <a:p>
                      <a:pPr algn="just" fontAlgn="base"/>
                      <a:r>
                        <a:rPr lang="es-ES" sz="1200" b="0" i="0" u="none" strike="noStrike" dirty="0">
                          <a:solidFill>
                            <a:srgbClr val="000000"/>
                          </a:solidFill>
                          <a:effectLst/>
                          <a:latin typeface="Gill Sans MT"/>
                        </a:rPr>
                        <a:t>Está en fase de prueba. En caso de no estar disponible, contactar directamente con el Consulado.</a:t>
                      </a:r>
                      <a:endParaRPr lang="es-ES" sz="1200" b="1" i="0">
                        <a:solidFill>
                          <a:srgbClr val="FFFFFF"/>
                        </a:solidFill>
                        <a:effectLst/>
                        <a:latin typeface="Gill Sans MT"/>
                      </a:endParaRPr>
                    </a:p>
                    <a:p>
                      <a:pPr marL="342900" lvl="0" indent="-342900" algn="just" fontAlgn="base">
                        <a:buFont typeface="Arial" panose="020B0604020202020204" pitchFamily="34" charset="0"/>
                        <a:buChar char="•"/>
                      </a:pPr>
                      <a:r>
                        <a:rPr lang="es-ES" sz="1200" b="1" i="0" u="none" strike="noStrike" dirty="0">
                          <a:solidFill>
                            <a:srgbClr val="000000"/>
                          </a:solidFill>
                          <a:effectLst/>
                          <a:latin typeface="Gill Sans MT"/>
                        </a:rPr>
                        <a:t>Documentación:</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Acreditar la nacionalidad chilena, a través de la </a:t>
                      </a:r>
                      <a:r>
                        <a:rPr lang="es-ES" sz="1200" b="0" i="0" u="sng" dirty="0">
                          <a:solidFill>
                            <a:srgbClr val="000000"/>
                          </a:solidFill>
                          <a:effectLst/>
                          <a:latin typeface="Gill Sans MT"/>
                        </a:rPr>
                        <a:t>cédula de identidad o pasaporte anterior.</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Cédula de identidad vigente.</a:t>
                      </a:r>
                      <a:r>
                        <a:rPr lang="es-ES" sz="1200" b="0" i="0" u="none" strike="noStrike" dirty="0">
                          <a:solidFill>
                            <a:srgbClr val="000000"/>
                          </a:solidFill>
                          <a:effectLst/>
                          <a:latin typeface="Gill Sans MT"/>
                        </a:rPr>
                        <a:t> Si expiró, el beneficiario tiene que tramitar ambos documentos.</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Los </a:t>
                      </a:r>
                      <a:r>
                        <a:rPr lang="es-ES" sz="1200" b="1" i="0" u="none" strike="noStrike" dirty="0">
                          <a:solidFill>
                            <a:srgbClr val="000000"/>
                          </a:solidFill>
                          <a:effectLst/>
                          <a:latin typeface="Gill Sans MT"/>
                        </a:rPr>
                        <a:t>menores de 18 años</a:t>
                      </a:r>
                      <a:r>
                        <a:rPr lang="es-ES" sz="1200" b="0" i="0" u="none" strike="noStrike" dirty="0">
                          <a:solidFill>
                            <a:srgbClr val="000000"/>
                          </a:solidFill>
                          <a:effectLst/>
                          <a:latin typeface="Gill Sans MT"/>
                        </a:rPr>
                        <a:t> deben presentarse con </a:t>
                      </a:r>
                      <a:r>
                        <a:rPr lang="es-ES" sz="1200" b="1" i="0" u="none" strike="noStrike" dirty="0">
                          <a:solidFill>
                            <a:srgbClr val="000000"/>
                          </a:solidFill>
                          <a:effectLst/>
                          <a:latin typeface="Gill Sans MT"/>
                        </a:rPr>
                        <a:t>ambos padres</a:t>
                      </a:r>
                      <a:r>
                        <a:rPr lang="es-ES" sz="1200" b="0" i="0" u="none" strike="noStrike" dirty="0">
                          <a:solidFill>
                            <a:srgbClr val="000000"/>
                          </a:solidFill>
                          <a:effectLst/>
                          <a:latin typeface="Gill Sans MT"/>
                        </a:rPr>
                        <a:t>. En caso contrario, con la </a:t>
                      </a:r>
                      <a:r>
                        <a:rPr lang="es-ES" sz="1200" b="0" i="0" u="sng" dirty="0">
                          <a:solidFill>
                            <a:srgbClr val="000000"/>
                          </a:solidFill>
                          <a:effectLst/>
                          <a:latin typeface="Gill Sans MT"/>
                        </a:rPr>
                        <a:t>autorización notarial </a:t>
                      </a:r>
                      <a:r>
                        <a:rPr lang="es-ES" sz="1200" b="0" i="0" u="none" strike="noStrike" dirty="0">
                          <a:solidFill>
                            <a:srgbClr val="000000"/>
                          </a:solidFill>
                          <a:effectLst/>
                          <a:latin typeface="Gill Sans MT"/>
                        </a:rPr>
                        <a:t>del progenitor ausente, o la copia de la </a:t>
                      </a:r>
                      <a:r>
                        <a:rPr lang="es-ES" sz="1200" b="0" i="0" u="sng" dirty="0">
                          <a:solidFill>
                            <a:srgbClr val="000000"/>
                          </a:solidFill>
                          <a:effectLst/>
                          <a:latin typeface="Gill Sans MT"/>
                        </a:rPr>
                        <a:t>sentencia del cuidado personal</a:t>
                      </a:r>
                      <a:r>
                        <a:rPr lang="es-ES" sz="1200" b="0" i="0" u="none" strike="noStrike" dirty="0">
                          <a:solidFill>
                            <a:srgbClr val="000000"/>
                          </a:solidFill>
                          <a:effectLst/>
                          <a:latin typeface="Gill Sans MT"/>
                        </a:rPr>
                        <a:t> del menor.</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En caso de </a:t>
                      </a:r>
                      <a:r>
                        <a:rPr lang="es-ES" sz="1200" b="1" i="0" u="none" strike="noStrike" dirty="0">
                          <a:solidFill>
                            <a:srgbClr val="000000"/>
                          </a:solidFill>
                          <a:effectLst/>
                          <a:latin typeface="Gill Sans MT"/>
                        </a:rPr>
                        <a:t>extravío, robo o hurto</a:t>
                      </a:r>
                      <a:r>
                        <a:rPr lang="es-ES" sz="1200" b="0" i="0" u="none" strike="noStrike" dirty="0">
                          <a:solidFill>
                            <a:srgbClr val="000000"/>
                          </a:solidFill>
                          <a:effectLst/>
                          <a:latin typeface="Gill Sans MT"/>
                        </a:rPr>
                        <a:t> del documento, se requerirá la </a:t>
                      </a:r>
                      <a:r>
                        <a:rPr lang="es-ES" sz="1200" b="0" i="0" u="sng" dirty="0">
                          <a:solidFill>
                            <a:srgbClr val="000000"/>
                          </a:solidFill>
                          <a:effectLst/>
                          <a:latin typeface="Gill Sans MT"/>
                        </a:rPr>
                        <a:t>denuncia policial</a:t>
                      </a:r>
                      <a:r>
                        <a:rPr lang="es-ES" sz="1200" b="0" i="0" u="none" strike="noStrike" dirty="0">
                          <a:solidFill>
                            <a:srgbClr val="000000"/>
                          </a:solidFill>
                          <a:effectLst/>
                          <a:latin typeface="Gill Sans MT"/>
                        </a:rPr>
                        <a:t> respectiva.</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Si el interesado requiere viajar urgente a Chile y no tiene un documento de viaje válido, puede solicitar en el consulado respectivo un </a:t>
                      </a:r>
                      <a:r>
                        <a:rPr lang="es-ES" sz="1200" b="1" i="0" u="sng" strike="noStrike" dirty="0">
                          <a:solidFill>
                            <a:srgbClr val="000000"/>
                          </a:solidFill>
                          <a:effectLst/>
                          <a:latin typeface="Gill Sans MT"/>
                          <a:hlinkClick r:id="rId3"/>
                        </a:rPr>
                        <a:t>salvoconducto</a:t>
                      </a:r>
                      <a:r>
                        <a:rPr lang="es-ES" sz="1200" b="0" i="0" u="none" strike="noStrike" dirty="0">
                          <a:solidFill>
                            <a:srgbClr val="000000"/>
                          </a:solidFill>
                          <a:effectLst/>
                          <a:latin typeface="Gill Sans MT"/>
                        </a:rPr>
                        <a:t>, que se le entregará de manera inmediata y tendrá una duración es de 10 días corridos, desde la fecha de emisión del documento.</a:t>
                      </a:r>
                      <a:endParaRPr lang="es-ES" sz="1200" b="1" i="0">
                        <a:solidFill>
                          <a:srgbClr val="FFFFFF"/>
                        </a:solidFill>
                        <a:effectLst/>
                        <a:latin typeface="Gill Sans MT"/>
                      </a:endParaRPr>
                    </a:p>
                    <a:p>
                      <a:pPr marL="342900" lvl="0" indent="-342900" algn="l">
                        <a:buFont typeface="Arial" panose="020B0604020202020204" pitchFamily="34" charset="0"/>
                        <a:buChar char="•"/>
                      </a:pPr>
                      <a:endParaRPr lang="es-ES" sz="1200" b="0" i="0" u="none" strike="noStrike" dirty="0">
                        <a:solidFill>
                          <a:srgbClr val="000000"/>
                        </a:solidFill>
                        <a:effectLst/>
                        <a:latin typeface="Gill Sans MT"/>
                      </a:endParaRPr>
                    </a:p>
                    <a:p>
                      <a:pPr marL="342900" lvl="0" indent="-342900" algn="l" fontAlgn="base">
                        <a:buFont typeface="Arial" panose="020B0604020202020204" pitchFamily="34" charset="0"/>
                        <a:buChar char="•"/>
                      </a:pPr>
                      <a:r>
                        <a:rPr lang="es-ES" sz="1200" b="1" i="0" u="sng" dirty="0">
                          <a:solidFill>
                            <a:srgbClr val="000000"/>
                          </a:solidFill>
                          <a:effectLst/>
                          <a:latin typeface="Gill Sans MT"/>
                        </a:rPr>
                        <a:t>ANTECEDENTES PENALES</a:t>
                      </a:r>
                      <a:r>
                        <a:rPr lang="es-ES" sz="1200" b="1" i="0" dirty="0">
                          <a:solidFill>
                            <a:srgbClr val="000000"/>
                          </a:solidFill>
                          <a:effectLst/>
                          <a:latin typeface="Gill Sans MT"/>
                        </a:rPr>
                        <a:t>:</a:t>
                      </a:r>
                      <a:r>
                        <a:rPr lang="es-ES" sz="1200" b="0" i="0" dirty="0">
                          <a:solidFill>
                            <a:srgbClr val="000000"/>
                          </a:solidFill>
                          <a:effectLst/>
                          <a:latin typeface="Gill Sans MT"/>
                        </a:rPr>
                        <a:t> </a:t>
                      </a:r>
                      <a:r>
                        <a:rPr lang="es-ES" sz="1200" b="0" i="0" u="sng" strike="noStrike" dirty="0">
                          <a:solidFill>
                            <a:srgbClr val="000000"/>
                          </a:solidFill>
                          <a:effectLst/>
                          <a:latin typeface="Gill Sans MT"/>
                          <a:hlinkClick r:id="rId4"/>
                        </a:rPr>
                        <a:t>Certificado de antecedentes - Servicios Consulares</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1" i="0" u="none" strike="noStrike" dirty="0">
                          <a:solidFill>
                            <a:srgbClr val="000000"/>
                          </a:solidFill>
                          <a:effectLst/>
                          <a:latin typeface="Gill Sans MT"/>
                        </a:rPr>
                        <a:t>Agendar la cita. </a:t>
                      </a:r>
                      <a:r>
                        <a:rPr lang="es-ES" sz="1200" b="0" i="0" u="none" strike="noStrike" dirty="0">
                          <a:solidFill>
                            <a:srgbClr val="000000"/>
                          </a:solidFill>
                          <a:effectLst/>
                          <a:latin typeface="Gill Sans MT"/>
                        </a:rPr>
                        <a:t>Ministerio de Relaciones Exteriores de Chile - Agenda Consular (minrel.gov.cl)</a:t>
                      </a:r>
                      <a:endParaRPr lang="es-ES" sz="1200" b="1" i="0" dirty="0">
                        <a:solidFill>
                          <a:srgbClr val="FFFFFF"/>
                        </a:solidFill>
                        <a:effectLst/>
                        <a:latin typeface="Gill Sans MT"/>
                      </a:endParaRPr>
                    </a:p>
                    <a:p>
                      <a:pPr marL="342900" lvl="0" indent="-342900" algn="just" fontAlgn="base">
                        <a:buFont typeface="Arial" panose="020B0604020202020204" pitchFamily="34" charset="0"/>
                        <a:buChar char="•"/>
                      </a:pPr>
                      <a:r>
                        <a:rPr lang="es-ES" sz="1200" b="1" i="0" u="none" strike="noStrike" dirty="0">
                          <a:solidFill>
                            <a:srgbClr val="000000"/>
                          </a:solidFill>
                          <a:effectLst/>
                          <a:latin typeface="Gill Sans MT"/>
                        </a:rPr>
                        <a:t>Documentación:</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dirty="0">
                          <a:solidFill>
                            <a:srgbClr val="000000"/>
                          </a:solidFill>
                          <a:effectLst/>
                          <a:latin typeface="Gill Sans MT"/>
                        </a:rPr>
                        <a:t>Cédula de identidad o pasaporte vigente.</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Autorización notarial si la solicitud es presentada por un tercero.</a:t>
                      </a:r>
                      <a:endParaRPr lang="es-ES" sz="1200" b="1" i="0" dirty="0">
                        <a:solidFill>
                          <a:srgbClr val="FFFFFF"/>
                        </a:solidFill>
                        <a:effectLst/>
                        <a:latin typeface="Gill Sans MT"/>
                      </a:endParaRPr>
                    </a:p>
                    <a:p>
                      <a:pPr marL="342900" lvl="0" indent="-342900" algn="l">
                        <a:buFont typeface="Arial" panose="020B0604020202020204" pitchFamily="34" charset="0"/>
                        <a:buChar char="•"/>
                      </a:pPr>
                      <a:endParaRPr lang="es-ES" sz="1200" b="0" i="0" u="none" strike="noStrike" dirty="0">
                        <a:solidFill>
                          <a:srgbClr val="000000"/>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Los certificados de Registro Civil (incluidos Antecedentes Penales) que cuentan </a:t>
                      </a:r>
                      <a:r>
                        <a:rPr lang="es-ES" sz="1200" b="1" i="0" u="none" strike="noStrike" dirty="0">
                          <a:solidFill>
                            <a:srgbClr val="000000"/>
                          </a:solidFill>
                          <a:effectLst/>
                          <a:latin typeface="Gill Sans MT"/>
                        </a:rPr>
                        <a:t>con firma electrónica avanzada</a:t>
                      </a:r>
                      <a:r>
                        <a:rPr lang="es-ES" sz="1200" b="0" i="0" u="none" strike="noStrike" dirty="0">
                          <a:solidFill>
                            <a:srgbClr val="000000"/>
                          </a:solidFill>
                          <a:effectLst/>
                          <a:latin typeface="Gill Sans MT"/>
                        </a:rPr>
                        <a:t> se pueden obtener directamente en el sitio web del </a:t>
                      </a:r>
                      <a:r>
                        <a:rPr lang="es-ES" sz="1200" b="0" i="0" u="sng" strike="noStrike" dirty="0">
                          <a:solidFill>
                            <a:srgbClr val="000000"/>
                          </a:solidFill>
                          <a:effectLst/>
                          <a:latin typeface="Gill Sans MT"/>
                          <a:hlinkClick r:id="rId5"/>
                        </a:rPr>
                        <a:t>Servicio de Registro Civil e Identificación</a:t>
                      </a:r>
                      <a:r>
                        <a:rPr lang="es-ES" sz="1200" b="0" i="0" u="none" strike="noStrike" dirty="0">
                          <a:solidFill>
                            <a:srgbClr val="000000"/>
                          </a:solidFill>
                          <a:effectLst/>
                          <a:latin typeface="Gill Sans MT"/>
                        </a:rPr>
                        <a:t> con Clave Única.</a:t>
                      </a:r>
                      <a:br>
                        <a:rPr lang="es-ES" sz="1200" b="1" i="0" dirty="0">
                          <a:solidFill>
                            <a:srgbClr val="000000"/>
                          </a:solidFill>
                          <a:effectLst/>
                          <a:latin typeface="Gill Sans MT"/>
                        </a:rPr>
                      </a:br>
                      <a:r>
                        <a:rPr lang="es-ES" sz="1200" b="0" i="0" u="none" strike="noStrike" dirty="0">
                          <a:solidFill>
                            <a:srgbClr val="000000"/>
                          </a:solidFill>
                          <a:effectLst/>
                          <a:latin typeface="Gill Sans MT"/>
                        </a:rPr>
                        <a:t>Para </a:t>
                      </a:r>
                      <a:r>
                        <a:rPr lang="es-ES" sz="1200" b="1" i="0" u="none" strike="noStrike" dirty="0">
                          <a:solidFill>
                            <a:srgbClr val="000000"/>
                          </a:solidFill>
                          <a:effectLst/>
                          <a:latin typeface="Gill Sans MT"/>
                        </a:rPr>
                        <a:t>apostillar</a:t>
                      </a:r>
                      <a:r>
                        <a:rPr lang="es-ES" sz="1200" b="0" i="0" u="none" strike="noStrike" dirty="0">
                          <a:solidFill>
                            <a:srgbClr val="000000"/>
                          </a:solidFill>
                          <a:effectLst/>
                          <a:latin typeface="Gill Sans MT"/>
                        </a:rPr>
                        <a:t> estos documentos, debe completar el formulario habilitado en la página web </a:t>
                      </a:r>
                      <a:r>
                        <a:rPr lang="es-ES" sz="1200" b="0" i="0" u="sng" strike="noStrike" dirty="0">
                          <a:solidFill>
                            <a:srgbClr val="000000"/>
                          </a:solidFill>
                          <a:effectLst/>
                          <a:latin typeface="Gill Sans MT"/>
                          <a:hlinkClick r:id="rId6"/>
                        </a:rPr>
                        <a:t>www.apostilla.gob.cl</a:t>
                      </a:r>
                      <a:r>
                        <a:rPr lang="es-ES" sz="1200" b="0" i="0" u="none" strike="noStrike" dirty="0">
                          <a:solidFill>
                            <a:srgbClr val="000000"/>
                          </a:solidFill>
                          <a:effectLst/>
                          <a:latin typeface="Gill Sans MT"/>
                        </a:rPr>
                        <a:t>, opción "</a:t>
                      </a:r>
                      <a:r>
                        <a:rPr lang="es-ES" sz="1200" b="0" i="0" u="sng" strike="noStrike" dirty="0">
                          <a:solidFill>
                            <a:srgbClr val="000000"/>
                          </a:solidFill>
                          <a:effectLst/>
                          <a:latin typeface="Gill Sans MT"/>
                          <a:hlinkClick r:id="rId7"/>
                        </a:rPr>
                        <a:t>Solicitud de Apostilla en el exterior</a:t>
                      </a:r>
                      <a:r>
                        <a:rPr lang="es-ES" sz="1200" b="0" i="0" u="none" strike="noStrike" dirty="0">
                          <a:solidFill>
                            <a:srgbClr val="000000"/>
                          </a:solidFill>
                          <a:effectLst/>
                          <a:latin typeface="Gill Sans MT"/>
                        </a:rPr>
                        <a:t>". Este trámite es gratuito.</a:t>
                      </a:r>
                      <a:endParaRPr lang="es-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4183082155"/>
                  </a:ext>
                </a:extLst>
              </a:tr>
            </a:tbl>
          </a:graphicData>
        </a:graphic>
      </p:graphicFrame>
      <p:pic>
        <p:nvPicPr>
          <p:cNvPr id="10" name="Imagen 9" descr="Logotipo&#10;&#10;Descripción generada automáticamente">
            <a:extLst>
              <a:ext uri="{FF2B5EF4-FFF2-40B4-BE49-F238E27FC236}">
                <a16:creationId xmlns:a16="http://schemas.microsoft.com/office/drawing/2014/main" id="{8933B19D-935D-6588-DB4E-850BA37E83FE}"/>
              </a:ext>
            </a:extLst>
          </p:cNvPr>
          <p:cNvPicPr>
            <a:picLocks noChangeAspect="1"/>
          </p:cNvPicPr>
          <p:nvPr/>
        </p:nvPicPr>
        <p:blipFill>
          <a:blip r:embed="rId8"/>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84084610-0A17-BC65-EC9B-0180EDC1E8AC}"/>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05133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0BDC5CAB-FECF-3161-7BD7-FC637763A807}"/>
              </a:ext>
            </a:extLst>
          </p:cNvPr>
          <p:cNvGraphicFramePr>
            <a:graphicFrameLocks noGrp="1"/>
          </p:cNvGraphicFramePr>
          <p:nvPr>
            <p:extLst>
              <p:ext uri="{D42A27DB-BD31-4B8C-83A1-F6EECF244321}">
                <p14:modId xmlns:p14="http://schemas.microsoft.com/office/powerpoint/2010/main" val="2258509575"/>
              </p:ext>
            </p:extLst>
          </p:nvPr>
        </p:nvGraphicFramePr>
        <p:xfrm>
          <a:off x="359103" y="1270000"/>
          <a:ext cx="11573971" cy="5242560"/>
        </p:xfrm>
        <a:graphic>
          <a:graphicData uri="http://schemas.openxmlformats.org/drawingml/2006/table">
            <a:tbl>
              <a:tblPr firstRow="1" bandRow="1">
                <a:tableStyleId>{5C22544A-7EE6-4342-B048-85BDC9FD1C3A}</a:tableStyleId>
              </a:tblPr>
              <a:tblGrid>
                <a:gridCol w="1000717">
                  <a:extLst>
                    <a:ext uri="{9D8B030D-6E8A-4147-A177-3AD203B41FA5}">
                      <a16:colId xmlns:a16="http://schemas.microsoft.com/office/drawing/2014/main" val="3120315226"/>
                    </a:ext>
                  </a:extLst>
                </a:gridCol>
                <a:gridCol w="3426810">
                  <a:extLst>
                    <a:ext uri="{9D8B030D-6E8A-4147-A177-3AD203B41FA5}">
                      <a16:colId xmlns:a16="http://schemas.microsoft.com/office/drawing/2014/main" val="3138633118"/>
                    </a:ext>
                  </a:extLst>
                </a:gridCol>
                <a:gridCol w="2117725">
                  <a:extLst>
                    <a:ext uri="{9D8B030D-6E8A-4147-A177-3AD203B41FA5}">
                      <a16:colId xmlns:a16="http://schemas.microsoft.com/office/drawing/2014/main" val="1331588583"/>
                    </a:ext>
                  </a:extLst>
                </a:gridCol>
                <a:gridCol w="955085">
                  <a:extLst>
                    <a:ext uri="{9D8B030D-6E8A-4147-A177-3AD203B41FA5}">
                      <a16:colId xmlns:a16="http://schemas.microsoft.com/office/drawing/2014/main" val="1079611700"/>
                    </a:ext>
                  </a:extLst>
                </a:gridCol>
                <a:gridCol w="2769913">
                  <a:extLst>
                    <a:ext uri="{9D8B030D-6E8A-4147-A177-3AD203B41FA5}">
                      <a16:colId xmlns:a16="http://schemas.microsoft.com/office/drawing/2014/main" val="985630009"/>
                    </a:ext>
                  </a:extLst>
                </a:gridCol>
                <a:gridCol w="1303721">
                  <a:extLst>
                    <a:ext uri="{9D8B030D-6E8A-4147-A177-3AD203B41FA5}">
                      <a16:colId xmlns:a16="http://schemas.microsoft.com/office/drawing/2014/main" val="3671824910"/>
                    </a:ext>
                  </a:extLst>
                </a:gridCol>
              </a:tblGrid>
              <a:tr h="304800">
                <a:tc>
                  <a:txBody>
                    <a:bodyPr/>
                    <a:lstStyle/>
                    <a:p>
                      <a:pPr algn="ctr" fontAlgn="base"/>
                      <a:r>
                        <a:rPr lang="es-ES" sz="1200" b="1" i="0" dirty="0">
                          <a:solidFill>
                            <a:schemeClr val="bg1"/>
                          </a:solidFill>
                          <a:effectLst/>
                          <a:latin typeface="Gill Sans MT"/>
                        </a:rPr>
                        <a:t>País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Consulado/Embajada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Trámite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 Coste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Observaciones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3281147458"/>
                  </a:ext>
                </a:extLst>
              </a:tr>
              <a:tr h="2276475">
                <a:tc>
                  <a:txBody>
                    <a:bodyPr/>
                    <a:lstStyle/>
                    <a:p>
                      <a:pPr algn="l" fontAlgn="base"/>
                      <a:r>
                        <a:rPr lang="es-ES" sz="1200" b="1" i="0" u="none" dirty="0">
                          <a:solidFill>
                            <a:srgbClr val="000000"/>
                          </a:solidFill>
                          <a:effectLst/>
                          <a:latin typeface="Gill Sans MT"/>
                        </a:rPr>
                        <a:t>El Salvador</a:t>
                      </a:r>
                      <a:endParaRPr lang="es-ES" sz="1200" b="0" i="0" u="none">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Consulado General en Barcelona</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Calle Pedro i Pons 9-11, 5º1ª,</a:t>
                      </a:r>
                      <a:endParaRPr lang="es-ES" sz="1200" b="0" i="1">
                        <a:solidFill>
                          <a:srgbClr val="000000"/>
                        </a:solidFill>
                        <a:effectLst/>
                        <a:latin typeface="Gill Sans MT"/>
                      </a:endParaRPr>
                    </a:p>
                    <a:p>
                      <a:pPr algn="l" fontAlgn="base"/>
                      <a:r>
                        <a:rPr lang="es-ES" sz="1200" b="0" i="1" u="none" strike="noStrike" dirty="0">
                          <a:solidFill>
                            <a:srgbClr val="000000"/>
                          </a:solidFill>
                          <a:effectLst/>
                          <a:latin typeface="Gill Sans MT"/>
                        </a:rPr>
                        <a:t>08034, Barcelona </a:t>
                      </a:r>
                      <a:endParaRPr lang="es-ES" sz="1200" b="0" i="1" dirty="0">
                        <a:solidFill>
                          <a:srgbClr val="000000"/>
                        </a:solidFill>
                        <a:effectLst/>
                        <a:latin typeface="Gill Sans MT"/>
                      </a:endParaRPr>
                    </a:p>
                    <a:p>
                      <a:pPr algn="l" fontAlgn="base"/>
                      <a:r>
                        <a:rPr lang="es-ES" sz="1200" b="0" i="0" u="none" strike="noStrike" dirty="0">
                          <a:solidFill>
                            <a:srgbClr val="000000"/>
                          </a:solidFill>
                          <a:effectLst/>
                          <a:latin typeface="Gill Sans MT"/>
                        </a:rPr>
                        <a:t>(según web Ministerio Asuntos Exteriores de El Salvador y MAEUC)</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Teléfono:</a:t>
                      </a:r>
                      <a:r>
                        <a:rPr lang="es-ES" sz="1200" b="0" i="0" u="none" strike="noStrike" dirty="0">
                          <a:solidFill>
                            <a:srgbClr val="000000"/>
                          </a:solidFill>
                          <a:effectLst/>
                          <a:latin typeface="Gill Sans MT"/>
                        </a:rPr>
                        <a:t> 931 654 108 </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Email: </a:t>
                      </a:r>
                      <a:endParaRPr lang="es-ES" sz="1200" b="0" i="1" dirty="0">
                        <a:solidFill>
                          <a:srgbClr val="000000"/>
                        </a:solidFill>
                        <a:effectLst/>
                        <a:latin typeface="Gill Sans MT"/>
                      </a:endParaRPr>
                    </a:p>
                    <a:p>
                      <a:pPr algn="just" fontAlgn="base"/>
                      <a:r>
                        <a:rPr lang="es-ES" sz="1200" b="0" i="0" u="sng" strike="noStrike" dirty="0">
                          <a:solidFill>
                            <a:srgbClr val="000000"/>
                          </a:solidFill>
                          <a:effectLst/>
                          <a:latin typeface="Gill Sans MT"/>
                          <a:hlinkClick r:id="rId2"/>
                        </a:rPr>
                        <a:t>consuladobarcelona@rree.gob.sv</a:t>
                      </a:r>
                      <a:endParaRPr lang="es-ES" sz="1200" b="0" i="0" dirty="0">
                        <a:solidFill>
                          <a:srgbClr val="000000"/>
                        </a:solidFill>
                        <a:effectLst/>
                        <a:latin typeface="Gill Sans MT"/>
                      </a:endParaRPr>
                    </a:p>
                    <a:p>
                      <a:pPr lvl="0" algn="just">
                        <a:buNone/>
                      </a:pPr>
                      <a:endParaRPr lang="es-ES" sz="1200" b="0" i="0" u="sng"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Horarios de atención:</a:t>
                      </a:r>
                      <a:r>
                        <a:rPr lang="es-ES" sz="1200" b="0" i="0" u="none" strike="noStrike" dirty="0">
                          <a:solidFill>
                            <a:srgbClr val="000000"/>
                          </a:solidFill>
                          <a:effectLst/>
                          <a:latin typeface="Gill Sans MT"/>
                        </a:rPr>
                        <a:t> </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Con cita previa</a:t>
                      </a:r>
                      <a:endParaRPr lang="es-ES" sz="1200" b="0" i="0" dirty="0">
                        <a:solidFill>
                          <a:srgbClr val="000000"/>
                        </a:solidFill>
                        <a:effectLst/>
                        <a:latin typeface="Gill Sans MT"/>
                      </a:endParaRPr>
                    </a:p>
                    <a:p>
                      <a:pPr algn="l" fontAlgn="base"/>
                      <a:r>
                        <a:rPr lang="es-ES" sz="1200" b="0" i="0" dirty="0">
                          <a:solidFill>
                            <a:srgbClr val="000000"/>
                          </a:solidFill>
                          <a:effectLst/>
                          <a:latin typeface="Gill Sans MT"/>
                        </a:rPr>
                        <a:t>Lunes a viernes de 09:00 a 13:45 </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-Renovación Pasaporte</a:t>
                      </a:r>
                      <a:endParaRPr lang="es-ES" sz="1200" b="0"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algn="l" fontAlgn="base"/>
                      <a:r>
                        <a:rPr lang="es-ES" sz="1200" b="1" i="0" u="none" strike="noStrike" dirty="0">
                          <a:solidFill>
                            <a:srgbClr val="000000"/>
                          </a:solidFill>
                          <a:effectLst/>
                          <a:latin typeface="Gill Sans MT"/>
                        </a:rPr>
                        <a:t>-Antecedentes penales</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auto"/>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algn="l" fontAlgn="base"/>
                      <a:r>
                        <a:rPr lang="es-ES" sz="1200" b="1" i="0" dirty="0">
                          <a:solidFill>
                            <a:srgbClr val="000000"/>
                          </a:solidFill>
                          <a:effectLst/>
                          <a:latin typeface="Gill Sans MT"/>
                        </a:rPr>
                        <a:t>-3,00€</a:t>
                      </a:r>
                      <a:endParaRPr lang="es-ES" sz="1200" b="0" i="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u="none" strike="noStrike" dirty="0">
                          <a:solidFill>
                            <a:srgbClr val="000000"/>
                          </a:solidFill>
                          <a:effectLst/>
                          <a:latin typeface="Gill Sans MT"/>
                        </a:rPr>
                        <a:t>Enlace:</a:t>
                      </a:r>
                      <a:endParaRPr lang="es-ES" sz="1200" b="0" i="0">
                        <a:solidFill>
                          <a:srgbClr val="000000"/>
                        </a:solidFill>
                        <a:effectLst/>
                        <a:latin typeface="Gill Sans MT"/>
                      </a:endParaRPr>
                    </a:p>
                    <a:p>
                      <a:pPr algn="l" fontAlgn="base"/>
                      <a:r>
                        <a:rPr lang="es-ES" sz="1200" b="0" i="0" u="sng" strike="noStrike" dirty="0">
                          <a:solidFill>
                            <a:srgbClr val="000000"/>
                          </a:solidFill>
                          <a:effectLst/>
                          <a:latin typeface="Gill Sans MT"/>
                          <a:hlinkClick r:id="rId3"/>
                        </a:rPr>
                        <a:t>Portal Citas (rree.gob.sv)</a:t>
                      </a:r>
                      <a:endParaRPr lang="es-ES" sz="1200" b="0" i="0">
                        <a:solidFill>
                          <a:srgbClr val="000000"/>
                        </a:solidFill>
                        <a:effectLst/>
                        <a:latin typeface="Gill Sans MT"/>
                      </a:endParaRPr>
                    </a:p>
                    <a:p>
                      <a:pPr algn="l" fontAlgn="base"/>
                      <a:r>
                        <a:rPr lang="es-ES" sz="1200" b="0" i="0" u="none" strike="noStrike" dirty="0">
                          <a:solidFill>
                            <a:srgbClr val="000000"/>
                          </a:solidFill>
                          <a:effectLst/>
                          <a:latin typeface="Gill Sans MT"/>
                        </a:rPr>
                        <a:t>Hay que darse de alta en el sistema, con correo electrónico personal.</a:t>
                      </a:r>
                      <a:endParaRPr lang="es-ES" sz="1200" b="0" i="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auto"/>
                      <a:endParaRPr lang="es-ES" sz="1200" b="0" i="0" dirty="0">
                        <a:solidFill>
                          <a:srgbClr val="000000"/>
                        </a:solidFill>
                        <a:effectLst/>
                        <a:latin typeface="Century Gothic"/>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4128337928"/>
                  </a:ext>
                </a:extLst>
              </a:tr>
              <a:tr h="1733550">
                <a:tc gridSpan="6">
                  <a:txBody>
                    <a:bodyPr/>
                    <a:lstStyle/>
                    <a:p>
                      <a:pPr algn="just" fontAlgn="base"/>
                      <a:r>
                        <a:rPr lang="es-ES" sz="1200" b="1" i="0" u="none" strike="noStrike" dirty="0">
                          <a:solidFill>
                            <a:srgbClr val="000000"/>
                          </a:solidFill>
                          <a:effectLst/>
                          <a:latin typeface="Gill Sans MT"/>
                        </a:rPr>
                        <a:t>REQUISITOS:</a:t>
                      </a:r>
                      <a:endParaRPr lang="es-ES" sz="1200" b="0" i="0" dirty="0">
                        <a:solidFill>
                          <a:srgbClr val="000000"/>
                        </a:solidFill>
                        <a:effectLst/>
                        <a:latin typeface="Gill Sans MT"/>
                      </a:endParaRPr>
                    </a:p>
                    <a:p>
                      <a:pPr lvl="0" algn="just">
                        <a:buNone/>
                      </a:pPr>
                      <a:endParaRPr lang="es-ES" sz="1200" b="1" i="0" u="none" strike="noStrike" dirty="0">
                        <a:solidFill>
                          <a:srgbClr val="000000"/>
                        </a:solidFill>
                        <a:effectLst/>
                        <a:latin typeface="Gill Sans MT"/>
                      </a:endParaRPr>
                    </a:p>
                    <a:p>
                      <a:pPr algn="just" fontAlgn="base"/>
                      <a:r>
                        <a:rPr lang="es-ES" sz="1200" b="0" i="0" u="none" strike="noStrike" dirty="0">
                          <a:solidFill>
                            <a:srgbClr val="000000"/>
                          </a:solidFill>
                          <a:effectLst/>
                          <a:latin typeface="Gill Sans MT"/>
                        </a:rPr>
                        <a:t>Para cualquier trámite, hay que registrarse y solicitar </a:t>
                      </a:r>
                      <a:r>
                        <a:rPr lang="es-ES" sz="1200" b="1" i="0" u="none" strike="noStrike" dirty="0">
                          <a:solidFill>
                            <a:srgbClr val="000000"/>
                          </a:solidFill>
                          <a:effectLst/>
                          <a:latin typeface="Gill Sans MT"/>
                        </a:rPr>
                        <a:t>cita previa </a:t>
                      </a:r>
                      <a:r>
                        <a:rPr lang="es-ES" sz="1200" b="0" i="0" u="none" strike="noStrike" dirty="0">
                          <a:solidFill>
                            <a:srgbClr val="000000"/>
                          </a:solidFill>
                          <a:effectLst/>
                          <a:latin typeface="Gill Sans MT"/>
                        </a:rPr>
                        <a:t>en </a:t>
                      </a:r>
                      <a:r>
                        <a:rPr lang="es-ES" sz="1200" b="0" i="0" u="sng" strike="noStrike" dirty="0">
                          <a:solidFill>
                            <a:srgbClr val="000000"/>
                          </a:solidFill>
                          <a:effectLst/>
                          <a:latin typeface="Gill Sans MT"/>
                          <a:hlinkClick r:id="rId3"/>
                        </a:rPr>
                        <a:t>Portal Citas (rree.gob.sv)</a:t>
                      </a:r>
                      <a:endParaRPr lang="es-ES" sz="1200" b="0" i="0" dirty="0">
                        <a:solidFill>
                          <a:srgbClr val="000000"/>
                        </a:solidFill>
                        <a:effectLst/>
                        <a:latin typeface="Gill Sans MT"/>
                      </a:endParaRPr>
                    </a:p>
                    <a:p>
                      <a:pPr lvl="0" algn="just">
                        <a:buNone/>
                      </a:pPr>
                      <a:endParaRPr lang="es-ES" sz="1200" b="0" i="0" u="sng" strike="noStrike" dirty="0">
                        <a:solidFill>
                          <a:srgbClr val="000000"/>
                        </a:solidFill>
                        <a:effectLst/>
                        <a:latin typeface="Gill Sans MT"/>
                      </a:endParaRPr>
                    </a:p>
                    <a:p>
                      <a:pPr marL="342900" lvl="0" indent="-342900" algn="just" fontAlgn="base">
                        <a:buFont typeface="Arial" panose="020B0604020202020204" pitchFamily="34" charset="0"/>
                        <a:buChar char="•"/>
                      </a:pPr>
                      <a:r>
                        <a:rPr lang="es-ES" sz="1200" b="1" i="0" u="sng" dirty="0">
                          <a:solidFill>
                            <a:srgbClr val="000000"/>
                          </a:solidFill>
                          <a:effectLst/>
                          <a:latin typeface="Gill Sans MT"/>
                        </a:rPr>
                        <a:t>PASAPORTE</a:t>
                      </a:r>
                      <a:r>
                        <a:rPr lang="es-ES" sz="1200" b="1" i="0" u="none" strike="noStrike" dirty="0">
                          <a:solidFill>
                            <a:srgbClr val="000000"/>
                          </a:solidFill>
                          <a:effectLst/>
                          <a:latin typeface="Gill Sans MT"/>
                        </a:rPr>
                        <a:t>: </a:t>
                      </a:r>
                      <a:endParaRPr lang="es-ES" sz="1200" b="0" i="0" dirty="0">
                        <a:solidFill>
                          <a:srgbClr val="000000"/>
                        </a:solidFill>
                        <a:effectLst/>
                        <a:latin typeface="Gill Sans MT"/>
                      </a:endParaRPr>
                    </a:p>
                    <a:p>
                      <a:pPr algn="just" fontAlgn="base"/>
                      <a:r>
                        <a:rPr lang="es-ES" sz="1200" b="0" i="0" u="none" strike="noStrike" dirty="0">
                          <a:solidFill>
                            <a:srgbClr val="000000"/>
                          </a:solidFill>
                          <a:effectLst/>
                          <a:latin typeface="Gill Sans MT"/>
                        </a:rPr>
                        <a:t>Hay que pedir la información por email para cada caso concreto. </a:t>
                      </a:r>
                      <a:endParaRPr lang="es-ES" sz="1200" b="0" i="0" dirty="0">
                        <a:solidFill>
                          <a:srgbClr val="000000"/>
                        </a:solidFill>
                        <a:effectLst/>
                        <a:latin typeface="Gill Sans MT"/>
                      </a:endParaRPr>
                    </a:p>
                    <a:p>
                      <a:pPr lvl="0" algn="just">
                        <a:buNone/>
                      </a:pPr>
                      <a:endParaRPr lang="es-ES" sz="1200" b="0" i="0" u="none" strike="noStrike" dirty="0">
                        <a:solidFill>
                          <a:srgbClr val="000000"/>
                        </a:solidFill>
                        <a:effectLst/>
                        <a:latin typeface="Gill Sans MT"/>
                      </a:endParaRPr>
                    </a:p>
                    <a:p>
                      <a:pPr marL="342900" lvl="0" indent="-342900" algn="just" fontAlgn="base">
                        <a:buFont typeface="Arial" panose="020B0604020202020204" pitchFamily="34" charset="0"/>
                        <a:buChar char="•"/>
                      </a:pPr>
                      <a:r>
                        <a:rPr lang="es-ES" sz="1200" b="1" i="0" u="sng" dirty="0">
                          <a:solidFill>
                            <a:srgbClr val="000000"/>
                          </a:solidFill>
                          <a:effectLst/>
                          <a:latin typeface="Gill Sans MT"/>
                        </a:rPr>
                        <a:t>ANTECEDENTES PENALES:</a:t>
                      </a:r>
                      <a:endParaRPr lang="es-ES" sz="1200" b="0" i="0" dirty="0">
                        <a:solidFill>
                          <a:srgbClr val="000000"/>
                        </a:solidFill>
                        <a:effectLst/>
                        <a:latin typeface="Gill Sans MT"/>
                      </a:endParaRPr>
                    </a:p>
                    <a:p>
                      <a:pPr marL="342900" lvl="0" indent="-342900" algn="just" fontAlgn="base">
                        <a:buFont typeface="Arial" panose="020B0604020202020204" pitchFamily="34" charset="0"/>
                        <a:buChar char="•"/>
                      </a:pPr>
                      <a:r>
                        <a:rPr lang="es-ES" sz="1200" b="0" i="0" u="none" strike="noStrike" dirty="0">
                          <a:solidFill>
                            <a:srgbClr val="000000"/>
                          </a:solidFill>
                          <a:effectLst/>
                          <a:latin typeface="Gill Sans MT"/>
                        </a:rPr>
                        <a:t>Pasaporte original vigente con su respectiva copia.</a:t>
                      </a:r>
                      <a:endParaRPr lang="es-ES" sz="1200" b="0" i="0" dirty="0">
                        <a:solidFill>
                          <a:srgbClr val="000000"/>
                        </a:solidFill>
                        <a:effectLst/>
                        <a:latin typeface="Gill Sans MT"/>
                      </a:endParaRPr>
                    </a:p>
                    <a:p>
                      <a:pPr marL="342900" lvl="0" indent="-342900" algn="just" fontAlgn="base">
                        <a:buFont typeface="Arial" panose="020B0604020202020204" pitchFamily="34" charset="0"/>
                        <a:buChar char="•"/>
                      </a:pPr>
                      <a:r>
                        <a:rPr lang="es-ES" sz="1200" b="0" i="0" u="none" strike="noStrike" dirty="0">
                          <a:solidFill>
                            <a:srgbClr val="000000"/>
                          </a:solidFill>
                          <a:effectLst/>
                          <a:latin typeface="Gill Sans MT"/>
                        </a:rPr>
                        <a:t>Llenar el formulario de solicitud (se realiza el día de su cita)</a:t>
                      </a:r>
                      <a:endParaRPr lang="es-ES" sz="1200" b="0" i="0" dirty="0">
                        <a:solidFill>
                          <a:srgbClr val="000000"/>
                        </a:solidFill>
                        <a:effectLst/>
                        <a:latin typeface="Gill Sans MT"/>
                      </a:endParaRPr>
                    </a:p>
                    <a:p>
                      <a:pPr marL="342900" lvl="0" indent="-342900" algn="just" fontAlgn="base">
                        <a:buFont typeface="Arial" panose="020B0604020202020204" pitchFamily="34" charset="0"/>
                        <a:buChar char="•"/>
                      </a:pPr>
                      <a:r>
                        <a:rPr lang="es-ES" sz="1200" b="0" i="0" u="none" strike="noStrike" dirty="0">
                          <a:solidFill>
                            <a:srgbClr val="000000"/>
                          </a:solidFill>
                          <a:effectLst/>
                          <a:latin typeface="Gill Sans MT"/>
                        </a:rPr>
                        <a:t>Cancelar el costo del trámite 3,00€</a:t>
                      </a:r>
                      <a:endParaRPr lang="es-ES" sz="1200" b="0" i="0" dirty="0">
                        <a:solidFill>
                          <a:srgbClr val="000000"/>
                        </a:solidFill>
                        <a:effectLst/>
                        <a:latin typeface="Gill Sans MT"/>
                      </a:endParaRPr>
                    </a:p>
                    <a:p>
                      <a:pPr marL="342900" lvl="0" indent="-342900" algn="just">
                        <a:buFont typeface="Arial" panose="020B0604020202020204" pitchFamily="34" charset="0"/>
                        <a:buChar char="•"/>
                      </a:pPr>
                      <a:endParaRPr lang="es-ES" sz="1200" b="0" i="0" u="none" strike="noStrike" dirty="0">
                        <a:solidFill>
                          <a:srgbClr val="000000"/>
                        </a:solidFill>
                        <a:effectLst/>
                        <a:latin typeface="Gill Sans MT"/>
                      </a:endParaRPr>
                    </a:p>
                    <a:p>
                      <a:pPr algn="just" fontAlgn="base"/>
                      <a:r>
                        <a:rPr lang="es-ES" sz="1200" b="0" i="0" u="none" strike="noStrike" dirty="0">
                          <a:solidFill>
                            <a:srgbClr val="000000"/>
                          </a:solidFill>
                          <a:effectLst/>
                          <a:latin typeface="Gill Sans MT"/>
                        </a:rPr>
                        <a:t>El periodo del trámite es de 2 meses. Una vez se ha notificado al usuario la recepción del documento, tiene 3 meses para retirarlo.</a:t>
                      </a:r>
                      <a:endParaRPr lang="es-ES" sz="1200" b="0" i="0" dirty="0">
                        <a:solidFill>
                          <a:srgbClr val="000000"/>
                        </a:solidFill>
                        <a:effectLst/>
                        <a:latin typeface="Gill Sans MT"/>
                      </a:endParaRPr>
                    </a:p>
                    <a:p>
                      <a:pPr algn="just" fontAlgn="base"/>
                      <a:r>
                        <a:rPr lang="es-ES" sz="1200" b="0" i="0" u="none" strike="noStrike" dirty="0">
                          <a:solidFill>
                            <a:srgbClr val="000000"/>
                          </a:solidFill>
                          <a:effectLst/>
                          <a:latin typeface="Gill Sans MT"/>
                        </a:rPr>
                        <a:t>Cualquier duda o consulta, escribir a </a:t>
                      </a:r>
                      <a:r>
                        <a:rPr lang="es-ES" sz="1200" b="0" i="0" u="sng" strike="noStrike" dirty="0">
                          <a:solidFill>
                            <a:srgbClr val="000000"/>
                          </a:solidFill>
                          <a:effectLst/>
                          <a:latin typeface="Gill Sans MT"/>
                          <a:hlinkClick r:id="rId2"/>
                        </a:rPr>
                        <a:t>consuladobarcelona@rree.gob.sv</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865836090"/>
                  </a:ext>
                </a:extLst>
              </a:tr>
            </a:tbl>
          </a:graphicData>
        </a:graphic>
      </p:graphicFrame>
      <p:pic>
        <p:nvPicPr>
          <p:cNvPr id="10" name="Imagen 9" descr="Logotipo&#10;&#10;Descripción generada automáticamente">
            <a:extLst>
              <a:ext uri="{FF2B5EF4-FFF2-40B4-BE49-F238E27FC236}">
                <a16:creationId xmlns:a16="http://schemas.microsoft.com/office/drawing/2014/main" id="{D72A6BCB-4E70-B026-DA23-42896E42F46A}"/>
              </a:ext>
            </a:extLst>
          </p:cNvPr>
          <p:cNvPicPr>
            <a:picLocks noChangeAspect="1"/>
          </p:cNvPicPr>
          <p:nvPr/>
        </p:nvPicPr>
        <p:blipFill>
          <a:blip r:embed="rId4"/>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24F1FDAB-CB4C-9532-5456-FFD7137FD59D}"/>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80991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C2D425CF-033C-4865-C249-F27676F20737}"/>
              </a:ext>
            </a:extLst>
          </p:cNvPr>
          <p:cNvSpPr/>
          <p:nvPr/>
        </p:nvSpPr>
        <p:spPr>
          <a:xfrm>
            <a:off x="-73575" y="-64732"/>
            <a:ext cx="6173851" cy="6974188"/>
          </a:xfrm>
          <a:prstGeom prst="rect">
            <a:avLst/>
          </a:prstGeom>
          <a:solidFill>
            <a:srgbClr val="CD152A"/>
          </a:solidFill>
          <a:ln>
            <a:solidFill>
              <a:srgbClr val="CD15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CE93BE33-18CD-D757-71E0-A331B52CD498}"/>
              </a:ext>
            </a:extLst>
          </p:cNvPr>
          <p:cNvSpPr/>
          <p:nvPr/>
        </p:nvSpPr>
        <p:spPr>
          <a:xfrm>
            <a:off x="6100866" y="2503"/>
            <a:ext cx="6084204" cy="6850924"/>
          </a:xfrm>
          <a:prstGeom prst="rect">
            <a:avLst/>
          </a:prstGeom>
          <a:noFill/>
          <a:ln w="57150">
            <a:solidFill>
              <a:srgbClr val="CD15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2" name="Imagen 11" descr="Logotipo, nombre de la empresa">
            <a:extLst>
              <a:ext uri="{FF2B5EF4-FFF2-40B4-BE49-F238E27FC236}">
                <a16:creationId xmlns:a16="http://schemas.microsoft.com/office/drawing/2014/main" id="{55A3FB2A-352B-9126-E3D4-241B4B0B427B}"/>
              </a:ext>
            </a:extLst>
          </p:cNvPr>
          <p:cNvPicPr>
            <a:picLocks noChangeAspect="1"/>
          </p:cNvPicPr>
          <p:nvPr/>
        </p:nvPicPr>
        <p:blipFill rotWithShape="1">
          <a:blip r:embed="rId2"/>
          <a:srcRect t="14610" r="-326" b="13961"/>
          <a:stretch/>
        </p:blipFill>
        <p:spPr>
          <a:xfrm>
            <a:off x="10836150" y="5896916"/>
            <a:ext cx="1176982" cy="843424"/>
          </a:xfrm>
          <a:prstGeom prst="rect">
            <a:avLst/>
          </a:prstGeom>
        </p:spPr>
      </p:pic>
      <p:sp>
        <p:nvSpPr>
          <p:cNvPr id="15" name="CuadroTexto 14">
            <a:extLst>
              <a:ext uri="{FF2B5EF4-FFF2-40B4-BE49-F238E27FC236}">
                <a16:creationId xmlns:a16="http://schemas.microsoft.com/office/drawing/2014/main" id="{67E28EFE-368D-1B75-52CF-FA8A30219AD6}"/>
              </a:ext>
            </a:extLst>
          </p:cNvPr>
          <p:cNvSpPr txBox="1"/>
          <p:nvPr/>
        </p:nvSpPr>
        <p:spPr>
          <a:xfrm>
            <a:off x="8272742" y="2952749"/>
            <a:ext cx="1728508" cy="9387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s-ES" sz="5500" b="1" i="1" dirty="0" err="1">
                <a:solidFill>
                  <a:srgbClr val="C00000"/>
                </a:solidFill>
                <a:latin typeface="Gill Sans MT"/>
                <a:cs typeface="Calibri"/>
              </a:rPr>
              <a:t>Ásia</a:t>
            </a:r>
            <a:endParaRPr lang="es-ES" dirty="0" err="1"/>
          </a:p>
        </p:txBody>
      </p:sp>
      <p:pic>
        <p:nvPicPr>
          <p:cNvPr id="4" name="Imagen 3">
            <a:extLst>
              <a:ext uri="{FF2B5EF4-FFF2-40B4-BE49-F238E27FC236}">
                <a16:creationId xmlns:a16="http://schemas.microsoft.com/office/drawing/2014/main" id="{41A2A175-3F10-BB6F-0922-A790ADB324EA}"/>
              </a:ext>
            </a:extLst>
          </p:cNvPr>
          <p:cNvPicPr>
            <a:picLocks noChangeAspect="1"/>
          </p:cNvPicPr>
          <p:nvPr/>
        </p:nvPicPr>
        <p:blipFill>
          <a:blip r:embed="rId3"/>
          <a:stretch>
            <a:fillRect/>
          </a:stretch>
        </p:blipFill>
        <p:spPr>
          <a:xfrm>
            <a:off x="-357314" y="1360394"/>
            <a:ext cx="6743394" cy="5056094"/>
          </a:xfrm>
          <a:prstGeom prst="rect">
            <a:avLst/>
          </a:prstGeom>
        </p:spPr>
      </p:pic>
    </p:spTree>
    <p:extLst>
      <p:ext uri="{BB962C8B-B14F-4D97-AF65-F5344CB8AC3E}">
        <p14:creationId xmlns:p14="http://schemas.microsoft.com/office/powerpoint/2010/main" val="36787362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9EA4C622-26BD-10AB-9F32-82A56A61FE5E}"/>
              </a:ext>
            </a:extLst>
          </p:cNvPr>
          <p:cNvGraphicFramePr>
            <a:graphicFrameLocks noGrp="1"/>
          </p:cNvGraphicFramePr>
          <p:nvPr>
            <p:extLst>
              <p:ext uri="{D42A27DB-BD31-4B8C-83A1-F6EECF244321}">
                <p14:modId xmlns:p14="http://schemas.microsoft.com/office/powerpoint/2010/main" val="436757710"/>
              </p:ext>
            </p:extLst>
          </p:nvPr>
        </p:nvGraphicFramePr>
        <p:xfrm>
          <a:off x="254000" y="1540265"/>
          <a:ext cx="11675373" cy="4053840"/>
        </p:xfrm>
        <a:graphic>
          <a:graphicData uri="http://schemas.openxmlformats.org/drawingml/2006/table">
            <a:tbl>
              <a:tblPr firstRow="1" bandRow="1">
                <a:tableStyleId>{5C22544A-7EE6-4342-B048-85BDC9FD1C3A}</a:tableStyleId>
              </a:tblPr>
              <a:tblGrid>
                <a:gridCol w="929535">
                  <a:extLst>
                    <a:ext uri="{9D8B030D-6E8A-4147-A177-3AD203B41FA5}">
                      <a16:colId xmlns:a16="http://schemas.microsoft.com/office/drawing/2014/main" val="3969772489"/>
                    </a:ext>
                  </a:extLst>
                </a:gridCol>
                <a:gridCol w="2890753">
                  <a:extLst>
                    <a:ext uri="{9D8B030D-6E8A-4147-A177-3AD203B41FA5}">
                      <a16:colId xmlns:a16="http://schemas.microsoft.com/office/drawing/2014/main" val="3522189875"/>
                    </a:ext>
                  </a:extLst>
                </a:gridCol>
                <a:gridCol w="2339161">
                  <a:extLst>
                    <a:ext uri="{9D8B030D-6E8A-4147-A177-3AD203B41FA5}">
                      <a16:colId xmlns:a16="http://schemas.microsoft.com/office/drawing/2014/main" val="180221567"/>
                    </a:ext>
                  </a:extLst>
                </a:gridCol>
                <a:gridCol w="1736495">
                  <a:extLst>
                    <a:ext uri="{9D8B030D-6E8A-4147-A177-3AD203B41FA5}">
                      <a16:colId xmlns:a16="http://schemas.microsoft.com/office/drawing/2014/main" val="1660118171"/>
                    </a:ext>
                  </a:extLst>
                </a:gridCol>
                <a:gridCol w="2321034">
                  <a:extLst>
                    <a:ext uri="{9D8B030D-6E8A-4147-A177-3AD203B41FA5}">
                      <a16:colId xmlns:a16="http://schemas.microsoft.com/office/drawing/2014/main" val="206749590"/>
                    </a:ext>
                  </a:extLst>
                </a:gridCol>
                <a:gridCol w="1458395">
                  <a:extLst>
                    <a:ext uri="{9D8B030D-6E8A-4147-A177-3AD203B41FA5}">
                      <a16:colId xmlns:a16="http://schemas.microsoft.com/office/drawing/2014/main" val="3014505216"/>
                    </a:ext>
                  </a:extLst>
                </a:gridCol>
              </a:tblGrid>
              <a:tr h="304800">
                <a:tc>
                  <a:txBody>
                    <a:bodyPr/>
                    <a:lstStyle/>
                    <a:p>
                      <a:pPr algn="ctr" fontAlgn="base"/>
                      <a:r>
                        <a:rPr lang="es-ES" sz="1200" b="1" i="0" dirty="0">
                          <a:solidFill>
                            <a:schemeClr val="bg1"/>
                          </a:solidFill>
                          <a:effectLst/>
                          <a:latin typeface="Gill Sans MT"/>
                        </a:rPr>
                        <a:t>País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Consulado </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Trámite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 Costo</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Observaciones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1376381384"/>
                  </a:ext>
                </a:extLst>
              </a:tr>
              <a:tr h="2276475">
                <a:tc>
                  <a:txBody>
                    <a:bodyPr/>
                    <a:lstStyle/>
                    <a:p>
                      <a:pPr algn="l" fontAlgn="base"/>
                      <a:r>
                        <a:rPr lang="es-ES" sz="1200" b="1" i="0" u="none" strike="noStrike" dirty="0">
                          <a:solidFill>
                            <a:srgbClr val="000000"/>
                          </a:solidFill>
                          <a:effectLst/>
                          <a:latin typeface="Gill Sans MT"/>
                        </a:rPr>
                        <a:t>Filipinas</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Consulado General de Barcelona </a:t>
                      </a:r>
                      <a:endParaRPr lang="es-ES" sz="1200" b="0" i="0" dirty="0">
                        <a:solidFill>
                          <a:srgbClr val="000000"/>
                        </a:solidFill>
                        <a:effectLst/>
                        <a:latin typeface="Gill Sans MT"/>
                      </a:endParaRPr>
                    </a:p>
                    <a:p>
                      <a:pPr algn="l" fontAlgn="base"/>
                      <a:r>
                        <a:rPr lang="es-ES" sz="1200" b="0" i="1" dirty="0">
                          <a:solidFill>
                            <a:srgbClr val="000000"/>
                          </a:solidFill>
                          <a:effectLst/>
                          <a:latin typeface="Gill Sans MT"/>
                        </a:rPr>
                        <a:t>Rambla de Catalunya 33 Pral.</a:t>
                      </a:r>
                    </a:p>
                    <a:p>
                      <a:pPr algn="l" fontAlgn="base"/>
                      <a:r>
                        <a:rPr lang="es-ES" sz="1200" b="0" i="1" dirty="0">
                          <a:solidFill>
                            <a:srgbClr val="000000"/>
                          </a:solidFill>
                          <a:effectLst/>
                          <a:latin typeface="Gill Sans MT"/>
                        </a:rPr>
                        <a:t>Barcelona, 08007 </a:t>
                      </a:r>
                    </a:p>
                    <a:p>
                      <a:pPr algn="l" fontAlgn="base"/>
                      <a:r>
                        <a:rPr lang="es-ES" sz="1200" b="0" i="1" dirty="0">
                          <a:solidFill>
                            <a:srgbClr val="000000"/>
                          </a:solidFill>
                          <a:effectLst/>
                          <a:latin typeface="Gill Sans MT"/>
                        </a:rPr>
                        <a:t>Teléfonos:</a:t>
                      </a:r>
                      <a:r>
                        <a:rPr lang="es-ES" sz="1200" b="0" i="0" dirty="0">
                          <a:solidFill>
                            <a:srgbClr val="000000"/>
                          </a:solidFill>
                          <a:effectLst/>
                          <a:latin typeface="Gill Sans MT"/>
                        </a:rPr>
                        <a:t> 938 288 312</a:t>
                      </a:r>
                    </a:p>
                    <a:p>
                      <a:pPr algn="l" fontAlgn="base"/>
                      <a:r>
                        <a:rPr lang="es-ES" sz="1200" b="0" i="1" dirty="0">
                          <a:solidFill>
                            <a:srgbClr val="000000"/>
                          </a:solidFill>
                          <a:effectLst/>
                          <a:latin typeface="Gill Sans MT"/>
                        </a:rPr>
                        <a:t>Emergencia</a:t>
                      </a:r>
                      <a:r>
                        <a:rPr lang="es-ES" sz="1200" b="0" i="0" dirty="0">
                          <a:solidFill>
                            <a:srgbClr val="000000"/>
                          </a:solidFill>
                          <a:effectLst/>
                          <a:latin typeface="Gill Sans MT"/>
                        </a:rPr>
                        <a:t>: </a:t>
                      </a:r>
                      <a:r>
                        <a:rPr lang="es-ES" sz="1200" b="0" i="0" u="none" strike="noStrike" dirty="0">
                          <a:solidFill>
                            <a:srgbClr val="000000"/>
                          </a:solidFill>
                          <a:effectLst/>
                          <a:latin typeface="Gill Sans MT"/>
                        </a:rPr>
                        <a:t>679 324 462</a:t>
                      </a:r>
                      <a:r>
                        <a:rPr lang="es-ES" sz="1200" b="0" i="0" dirty="0">
                          <a:solidFill>
                            <a:srgbClr val="000000"/>
                          </a:solidFill>
                          <a:effectLst/>
                          <a:latin typeface="Gill Sans MT"/>
                        </a:rPr>
                        <a:t> </a:t>
                      </a:r>
                    </a:p>
                    <a:p>
                      <a:pPr algn="l" fontAlgn="base"/>
                      <a:r>
                        <a:rPr lang="es-ES" sz="1200" b="0" i="1" dirty="0">
                          <a:solidFill>
                            <a:srgbClr val="000000"/>
                          </a:solidFill>
                          <a:effectLst/>
                          <a:latin typeface="Gill Sans MT"/>
                        </a:rPr>
                        <a:t>E-mail: </a:t>
                      </a:r>
                      <a:r>
                        <a:rPr lang="es-ES" sz="1200" b="0" i="0" u="sng" strike="noStrike" dirty="0">
                          <a:solidFill>
                            <a:srgbClr val="000000"/>
                          </a:solidFill>
                          <a:effectLst/>
                          <a:latin typeface="Gill Sans MT"/>
                          <a:hlinkClick r:id="rId2"/>
                        </a:rPr>
                        <a:t>barcelona.pcg@dfa.gov.ph</a:t>
                      </a:r>
                      <a:r>
                        <a:rPr lang="es-ES" sz="1200" b="0" i="0" u="none" strike="noStrike" dirty="0">
                          <a:solidFill>
                            <a:srgbClr val="000000"/>
                          </a:solidFill>
                          <a:effectLst/>
                          <a:latin typeface="Gill Sans MT"/>
                        </a:rPr>
                        <a:t> </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3"/>
                        </a:rPr>
                        <a:t>barcelonapcg.consular@dfa.gov.ph</a:t>
                      </a:r>
                      <a:br>
                        <a:rPr lang="es-ES" sz="1200" b="0" i="0" dirty="0">
                          <a:solidFill>
                            <a:srgbClr val="000000"/>
                          </a:solidFill>
                          <a:effectLst/>
                          <a:latin typeface="Gill Sans MT"/>
                        </a:rPr>
                      </a:br>
                      <a:r>
                        <a:rPr lang="es-ES" sz="1200" b="0" i="0" u="none" strike="noStrike" dirty="0">
                          <a:solidFill>
                            <a:srgbClr val="000000"/>
                          </a:solidFill>
                          <a:effectLst/>
                          <a:latin typeface="Gill Sans MT"/>
                        </a:rPr>
                        <a:t>(Sección Consular)</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4"/>
                        </a:rPr>
                        <a:t>barcelonapcgatn@gmail.com</a:t>
                      </a:r>
                      <a:br>
                        <a:rPr lang="es-ES" sz="1200" b="0" i="0" dirty="0">
                          <a:solidFill>
                            <a:srgbClr val="000000"/>
                          </a:solidFill>
                          <a:effectLst/>
                          <a:latin typeface="Gill Sans MT"/>
                        </a:rPr>
                      </a:br>
                      <a:r>
                        <a:rPr lang="es-ES" sz="1200" b="0" i="0" u="none" strike="noStrike" dirty="0">
                          <a:solidFill>
                            <a:srgbClr val="000000"/>
                          </a:solidFill>
                          <a:effectLst/>
                          <a:latin typeface="Gill Sans MT"/>
                        </a:rPr>
                        <a:t>(Sección de Asistencia a los Nacionales)</a:t>
                      </a:r>
                      <a:endParaRPr lang="es-ES" sz="1200" b="0" i="0" dirty="0">
                        <a:solidFill>
                          <a:srgbClr val="000000"/>
                        </a:solidFill>
                        <a:effectLst/>
                        <a:latin typeface="Gill Sans MT"/>
                      </a:endParaRPr>
                    </a:p>
                    <a:p>
                      <a:pPr lvl="0" algn="l">
                        <a:buNone/>
                      </a:pPr>
                      <a:endParaRPr lang="es-ES" sz="1200" b="0" i="0" u="none" strike="noStrike" dirty="0">
                        <a:solidFill>
                          <a:srgbClr val="000000"/>
                        </a:solidFill>
                        <a:effectLst/>
                        <a:latin typeface="Gill Sans MT"/>
                      </a:endParaRPr>
                    </a:p>
                    <a:p>
                      <a:pPr lvl="0" algn="l">
                        <a:buNone/>
                      </a:pPr>
                      <a:endParaRPr lang="es-ES" sz="1200" b="0" i="0" u="none" strike="noStrike" dirty="0">
                        <a:solidFill>
                          <a:srgbClr val="000000"/>
                        </a:solidFill>
                        <a:effectLst/>
                        <a:latin typeface="Gill Sans MT"/>
                      </a:endParaRPr>
                    </a:p>
                    <a:p>
                      <a:pPr algn="l" fontAlgn="base"/>
                      <a:r>
                        <a:rPr lang="es-ES" sz="1200" b="1" i="0" dirty="0">
                          <a:solidFill>
                            <a:srgbClr val="000000"/>
                          </a:solidFill>
                          <a:effectLst/>
                          <a:latin typeface="Gill Sans MT"/>
                        </a:rPr>
                        <a:t>Web:</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5"/>
                        </a:rPr>
                        <a:t>The Official Website of the Philippine Consulate General in Barcelona, Spain (dfa.gov.ph)</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1" i="0" dirty="0">
                          <a:solidFill>
                            <a:srgbClr val="000000"/>
                          </a:solidFill>
                          <a:effectLst/>
                          <a:latin typeface="Gill Sans MT"/>
                        </a:rPr>
                        <a:t>Horarios de atención:</a:t>
                      </a:r>
                      <a:endParaRPr lang="es-ES" sz="1200" b="0" i="0" dirty="0">
                        <a:solidFill>
                          <a:srgbClr val="000000"/>
                        </a:solidFill>
                        <a:effectLst/>
                        <a:latin typeface="Gill Sans MT"/>
                      </a:endParaRPr>
                    </a:p>
                    <a:p>
                      <a:pPr algn="l" fontAlgn="base"/>
                      <a:r>
                        <a:rPr lang="es-ES" sz="1200" b="0" i="0" dirty="0">
                          <a:solidFill>
                            <a:srgbClr val="000000"/>
                          </a:solidFill>
                          <a:effectLst/>
                          <a:latin typeface="Gill Sans MT"/>
                        </a:rPr>
                        <a:t>Lunes a viernes de 8:30 a 16:30</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-Pasaporte PH nuevo / Renovación </a:t>
                      </a:r>
                      <a:endParaRPr lang="es-ES" sz="1200" b="0"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algn="l" fontAlgn="base"/>
                      <a:r>
                        <a:rPr lang="es-ES" sz="1200" b="1" i="0" dirty="0">
                          <a:solidFill>
                            <a:srgbClr val="000000"/>
                          </a:solidFill>
                          <a:effectLst/>
                          <a:latin typeface="Gill Sans MT"/>
                        </a:rPr>
                        <a:t>-Renovación pasaporte por pérdida</a:t>
                      </a:r>
                      <a:endParaRPr lang="es-ES" sz="1200" b="0"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algn="l" fontAlgn="base"/>
                      <a:r>
                        <a:rPr lang="es-ES" sz="1200" b="1" i="0" dirty="0">
                          <a:solidFill>
                            <a:srgbClr val="000000"/>
                          </a:solidFill>
                          <a:effectLst/>
                          <a:latin typeface="Gill Sans MT"/>
                        </a:rPr>
                        <a:t>-Declaración jurada de perdida.</a:t>
                      </a:r>
                      <a:endParaRPr lang="es-ES" sz="1200" b="0"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algn="l" fontAlgn="base"/>
                      <a:r>
                        <a:rPr lang="es-ES" sz="1200" b="1" i="0" dirty="0">
                          <a:solidFill>
                            <a:srgbClr val="000000"/>
                          </a:solidFill>
                          <a:effectLst/>
                          <a:latin typeface="Gill Sans MT"/>
                        </a:rPr>
                        <a:t>-Documento de viaje</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-66€</a:t>
                      </a:r>
                      <a:endParaRPr lang="es-ES" sz="1200" b="0" i="0" dirty="0">
                        <a:solidFill>
                          <a:srgbClr val="000000"/>
                        </a:solidFill>
                        <a:effectLst/>
                        <a:latin typeface="Gill Sans MT"/>
                      </a:endParaRPr>
                    </a:p>
                    <a:p>
                      <a:pPr algn="l" fontAlgn="base"/>
                      <a:r>
                        <a:rPr lang="es-ES" sz="1200" b="1" i="0" u="none" strike="noStrike" dirty="0">
                          <a:solidFill>
                            <a:srgbClr val="000000"/>
                          </a:solidFill>
                          <a:effectLst/>
                          <a:latin typeface="Gill Sans MT"/>
                        </a:rPr>
                        <a:t>-165€</a:t>
                      </a:r>
                      <a:endParaRPr lang="es-ES" sz="1200" b="0" i="0" dirty="0">
                        <a:solidFill>
                          <a:srgbClr val="000000"/>
                        </a:solidFill>
                        <a:effectLst/>
                        <a:latin typeface="Gill Sans MT"/>
                      </a:endParaRPr>
                    </a:p>
                    <a:p>
                      <a:pPr lvl="0" algn="l">
                        <a:buNone/>
                      </a:pPr>
                      <a:endParaRPr lang="es-ES" sz="1200" b="1" i="0" u="none" strike="noStrike" dirty="0">
                        <a:solidFill>
                          <a:srgbClr val="000000"/>
                        </a:solidFill>
                        <a:effectLst/>
                        <a:latin typeface="Gill Sans MT"/>
                      </a:endParaRPr>
                    </a:p>
                    <a:p>
                      <a:pPr lvl="0" algn="l">
                        <a:buNone/>
                      </a:pPr>
                      <a:endParaRPr lang="es-ES" sz="1200" b="1" i="0" u="none"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-22, 50€</a:t>
                      </a:r>
                      <a:endParaRPr lang="es-ES" sz="1200" b="0" i="0" dirty="0">
                        <a:solidFill>
                          <a:srgbClr val="000000"/>
                        </a:solidFill>
                        <a:effectLst/>
                        <a:latin typeface="Gill Sans MT"/>
                      </a:endParaRPr>
                    </a:p>
                    <a:p>
                      <a:pPr lvl="0" algn="l">
                        <a:buNone/>
                      </a:pPr>
                      <a:endParaRPr lang="es-ES" sz="1200" b="1" i="0" u="none" strike="noStrike" dirty="0">
                        <a:solidFill>
                          <a:srgbClr val="000000"/>
                        </a:solidFill>
                        <a:effectLst/>
                        <a:latin typeface="Gill Sans MT"/>
                      </a:endParaRPr>
                    </a:p>
                    <a:p>
                      <a:pPr lvl="0" algn="l">
                        <a:buNone/>
                      </a:pPr>
                      <a:endParaRPr lang="es-ES" sz="1200" b="1" i="0" u="none" strike="noStrike" dirty="0">
                        <a:solidFill>
                          <a:srgbClr val="000000"/>
                        </a:solidFill>
                        <a:effectLst/>
                        <a:latin typeface="Gill Sans MT"/>
                      </a:endParaRPr>
                    </a:p>
                    <a:p>
                      <a:pPr lvl="0" algn="l">
                        <a:buNone/>
                      </a:pPr>
                      <a:endParaRPr lang="es-ES" sz="1200" b="1" i="0" u="none"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-33,00€</a:t>
                      </a:r>
                      <a:endParaRPr lang="es-ES" sz="1200" b="0" i="0" dirty="0">
                        <a:solidFill>
                          <a:srgbClr val="000000"/>
                        </a:solidFill>
                        <a:effectLst/>
                        <a:latin typeface="Gill Sans MT"/>
                      </a:endParaRPr>
                    </a:p>
                    <a:p>
                      <a:pPr lvl="0" algn="l">
                        <a:buNone/>
                      </a:pPr>
                      <a:endParaRPr lang="es-ES" sz="1200" b="1" i="0" u="none" strike="noStrike" dirty="0">
                        <a:solidFill>
                          <a:srgbClr val="000000"/>
                        </a:solidFill>
                        <a:effectLst/>
                        <a:latin typeface="Gill Sans MT"/>
                      </a:endParaRPr>
                    </a:p>
                    <a:p>
                      <a:pPr lvl="0" algn="l">
                        <a:buNone/>
                      </a:pPr>
                      <a:endParaRPr lang="es-ES" sz="1200" b="1" i="0" u="none" strike="noStrike" dirty="0">
                        <a:solidFill>
                          <a:srgbClr val="000000"/>
                        </a:solidFill>
                        <a:effectLst/>
                        <a:latin typeface="Gill Sans MT"/>
                      </a:endParaRPr>
                    </a:p>
                    <a:p>
                      <a:pPr lvl="0" algn="l">
                        <a:buNone/>
                      </a:pPr>
                      <a:endParaRPr lang="es-ES" sz="1200" b="1" i="0" u="none"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Tasas consulares: </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6"/>
                        </a:rPr>
                        <a:t>Tasas consulares | Embajada de Filipinas Madrid (philembassymadrid.com)</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u="none" strike="noStrike" dirty="0">
                          <a:solidFill>
                            <a:srgbClr val="000000"/>
                          </a:solidFill>
                          <a:effectLst/>
                          <a:latin typeface="Gill Sans MT"/>
                        </a:rPr>
                        <a:t>Enlace de cita de pasaporte:</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7"/>
                        </a:rPr>
                        <a:t>https://www.passport.gov.ph/</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auto"/>
                      <a:endParaRPr lang="es-ES" sz="10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2795766259"/>
                  </a:ext>
                </a:extLst>
              </a:tr>
            </a:tbl>
          </a:graphicData>
        </a:graphic>
      </p:graphicFrame>
      <p:pic>
        <p:nvPicPr>
          <p:cNvPr id="10" name="Imagen 9" descr="Logotipo&#10;&#10;Descripción generada automáticamente">
            <a:extLst>
              <a:ext uri="{FF2B5EF4-FFF2-40B4-BE49-F238E27FC236}">
                <a16:creationId xmlns:a16="http://schemas.microsoft.com/office/drawing/2014/main" id="{16BC9C93-04B2-0492-20E2-F2E041431CDD}"/>
              </a:ext>
            </a:extLst>
          </p:cNvPr>
          <p:cNvPicPr>
            <a:picLocks noChangeAspect="1"/>
          </p:cNvPicPr>
          <p:nvPr/>
        </p:nvPicPr>
        <p:blipFill>
          <a:blip r:embed="rId8"/>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4364E6E4-3CF8-818B-5F1F-478FC7819CA6}"/>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4509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996D4622-FE27-AF76-6D78-6E1340FBF864}"/>
              </a:ext>
            </a:extLst>
          </p:cNvPr>
          <p:cNvGraphicFramePr>
            <a:graphicFrameLocks noGrp="1"/>
          </p:cNvGraphicFramePr>
          <p:nvPr>
            <p:extLst>
              <p:ext uri="{D42A27DB-BD31-4B8C-83A1-F6EECF244321}">
                <p14:modId xmlns:p14="http://schemas.microsoft.com/office/powerpoint/2010/main" val="4265827723"/>
              </p:ext>
            </p:extLst>
          </p:nvPr>
        </p:nvGraphicFramePr>
        <p:xfrm>
          <a:off x="332827" y="1068551"/>
          <a:ext cx="11550660" cy="5394960"/>
        </p:xfrm>
        <a:graphic>
          <a:graphicData uri="http://schemas.openxmlformats.org/drawingml/2006/table">
            <a:tbl>
              <a:tblPr firstRow="1" bandRow="1">
                <a:tableStyleId>{5C22544A-7EE6-4342-B048-85BDC9FD1C3A}</a:tableStyleId>
              </a:tblPr>
              <a:tblGrid>
                <a:gridCol w="5775330">
                  <a:extLst>
                    <a:ext uri="{9D8B030D-6E8A-4147-A177-3AD203B41FA5}">
                      <a16:colId xmlns:a16="http://schemas.microsoft.com/office/drawing/2014/main" val="3207464551"/>
                    </a:ext>
                  </a:extLst>
                </a:gridCol>
                <a:gridCol w="5775330">
                  <a:extLst>
                    <a:ext uri="{9D8B030D-6E8A-4147-A177-3AD203B41FA5}">
                      <a16:colId xmlns:a16="http://schemas.microsoft.com/office/drawing/2014/main" val="1224447767"/>
                    </a:ext>
                  </a:extLst>
                </a:gridCol>
              </a:tblGrid>
              <a:tr h="4724400">
                <a:tc>
                  <a:txBody>
                    <a:bodyPr/>
                    <a:lstStyle/>
                    <a:p>
                      <a:pPr algn="just" fontAlgn="base"/>
                      <a:r>
                        <a:rPr lang="ca-ES" sz="1200" b="1" i="0" u="none" strike="noStrike" dirty="0">
                          <a:solidFill>
                            <a:srgbClr val="000000"/>
                          </a:solidFill>
                          <a:effectLst/>
                          <a:latin typeface="Gill Sans MT"/>
                        </a:rPr>
                        <a:t>REQUISITOS:</a:t>
                      </a:r>
                      <a:endParaRPr lang="ca-ES" sz="1200" b="1" i="0">
                        <a:solidFill>
                          <a:srgbClr val="FFFFFF"/>
                        </a:solidFill>
                        <a:effectLst/>
                        <a:latin typeface="Gill Sans MT"/>
                      </a:endParaRPr>
                    </a:p>
                    <a:p>
                      <a:pPr lvl="0" algn="just">
                        <a:buNone/>
                      </a:pPr>
                      <a:endParaRPr lang="ca-ES" sz="1200" b="1" i="0" u="none" strike="noStrike" dirty="0">
                        <a:solidFill>
                          <a:srgbClr val="000000"/>
                        </a:solidFill>
                        <a:effectLst/>
                        <a:latin typeface="Gill Sans MT"/>
                      </a:endParaRPr>
                    </a:p>
                    <a:p>
                      <a:pPr marL="342900" lvl="0" indent="-342900" algn="l" fontAlgn="base">
                        <a:buFont typeface="Arial" panose="020B0604020202020204" pitchFamily="34" charset="0"/>
                        <a:buChar char="•"/>
                      </a:pPr>
                      <a:r>
                        <a:rPr lang="ca-ES" sz="1200" b="1" i="0" u="sng" cap="all" dirty="0">
                          <a:solidFill>
                            <a:srgbClr val="000000"/>
                          </a:solidFill>
                          <a:effectLst/>
                          <a:latin typeface="Gill Sans MT"/>
                        </a:rPr>
                        <a:t>PASAPORTE PH NUEVO / RENOVACIÓN:</a:t>
                      </a:r>
                      <a:r>
                        <a:rPr lang="ca-ES" sz="1200" b="0" i="0" u="none" strike="noStrike" cap="all" dirty="0">
                          <a:solidFill>
                            <a:srgbClr val="000000"/>
                          </a:solidFill>
                          <a:effectLst/>
                          <a:latin typeface="Gill Sans MT"/>
                        </a:rPr>
                        <a:t> </a:t>
                      </a:r>
                      <a:r>
                        <a:rPr lang="ca-ES" sz="1200" b="0" i="0" u="sng" strike="noStrike" dirty="0">
                          <a:solidFill>
                            <a:srgbClr val="000000"/>
                          </a:solidFill>
                          <a:effectLst/>
                          <a:latin typeface="Gill Sans MT"/>
                          <a:hlinkClick r:id="rId2"/>
                        </a:rPr>
                        <a:t>Requisitos para el pasaporte PH nuevo / renovación (dfa.gov.ph)</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1" i="0" u="sng" dirty="0">
                          <a:solidFill>
                            <a:srgbClr val="000000"/>
                          </a:solidFill>
                          <a:effectLst/>
                          <a:latin typeface="Gill Sans MT"/>
                        </a:rPr>
                        <a:t>MAYORES DE EDAD (18 </a:t>
                      </a:r>
                      <a:r>
                        <a:rPr lang="ca-ES" sz="1200" b="1" i="0" u="sng" err="1">
                          <a:solidFill>
                            <a:srgbClr val="000000"/>
                          </a:solidFill>
                          <a:effectLst/>
                          <a:latin typeface="Gill Sans MT"/>
                        </a:rPr>
                        <a:t>años</a:t>
                      </a:r>
                      <a:r>
                        <a:rPr lang="ca-ES" sz="1200" b="1" i="0" u="sng" dirty="0">
                          <a:solidFill>
                            <a:srgbClr val="000000"/>
                          </a:solidFill>
                          <a:effectLst/>
                          <a:latin typeface="Gill Sans MT"/>
                        </a:rPr>
                        <a:t> o </a:t>
                      </a:r>
                      <a:r>
                        <a:rPr lang="ca-ES" sz="1200" b="1" i="0" u="sng" err="1">
                          <a:solidFill>
                            <a:srgbClr val="000000"/>
                          </a:solidFill>
                          <a:effectLst/>
                          <a:latin typeface="Gill Sans MT"/>
                        </a:rPr>
                        <a:t>más</a:t>
                      </a:r>
                      <a:r>
                        <a:rPr lang="ca-ES" sz="1200" b="1" i="0" u="sng" dirty="0">
                          <a:solidFill>
                            <a:srgbClr val="000000"/>
                          </a:solidFill>
                          <a:effectLst/>
                          <a:latin typeface="Gill Sans MT"/>
                        </a:rPr>
                        <a:t>)</a:t>
                      </a:r>
                      <a:r>
                        <a:rPr lang="ca-ES" sz="1200" b="1"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err="1">
                          <a:solidFill>
                            <a:srgbClr val="000000"/>
                          </a:solidFill>
                          <a:effectLst/>
                          <a:latin typeface="Gill Sans MT"/>
                        </a:rPr>
                        <a:t>Comparecencia</a:t>
                      </a:r>
                      <a:r>
                        <a:rPr lang="ca-ES" sz="1200" b="0" i="0" u="none" strike="noStrike" dirty="0">
                          <a:solidFill>
                            <a:srgbClr val="000000"/>
                          </a:solidFill>
                          <a:effectLst/>
                          <a:latin typeface="Gill Sans MT"/>
                        </a:rPr>
                        <a:t> personal del </a:t>
                      </a:r>
                      <a:r>
                        <a:rPr lang="ca-ES" sz="1200" b="0" i="0" u="none" strike="noStrike" err="1">
                          <a:solidFill>
                            <a:srgbClr val="000000"/>
                          </a:solidFill>
                          <a:effectLst/>
                          <a:latin typeface="Gill Sans MT"/>
                        </a:rPr>
                        <a:t>solicitante</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sng" strike="noStrike" dirty="0">
                          <a:solidFill>
                            <a:srgbClr val="000000"/>
                          </a:solidFill>
                          <a:effectLst/>
                          <a:latin typeface="Gill Sans MT"/>
                          <a:hlinkClick r:id="rId3"/>
                        </a:rPr>
                        <a:t>Formulario de solicitud de pasaporte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debidamente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cumplimentado</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dirty="0">
                          <a:solidFill>
                            <a:srgbClr val="000000"/>
                          </a:solidFill>
                          <a:effectLst/>
                          <a:latin typeface="Gill Sans MT"/>
                        </a:rPr>
                        <a:t>Original y una (1) fotocopia de la </a:t>
                      </a:r>
                      <a:r>
                        <a:rPr lang="ca-ES" sz="1200" b="0" i="0" u="none" strike="noStrike" err="1">
                          <a:solidFill>
                            <a:srgbClr val="000000"/>
                          </a:solidFill>
                          <a:effectLst/>
                          <a:latin typeface="Gill Sans MT"/>
                        </a:rPr>
                        <a:t>Página</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Datos</a:t>
                      </a:r>
                      <a:r>
                        <a:rPr lang="ca-ES" sz="1200" b="0" i="0" u="none" strike="noStrike" dirty="0">
                          <a:solidFill>
                            <a:srgbClr val="000000"/>
                          </a:solidFill>
                          <a:effectLst/>
                          <a:latin typeface="Gill Sans MT"/>
                        </a:rPr>
                        <a:t> del </a:t>
                      </a:r>
                      <a:r>
                        <a:rPr lang="ca-ES" sz="1200" b="0" i="0" u="none" strike="noStrike" err="1">
                          <a:solidFill>
                            <a:srgbClr val="000000"/>
                          </a:solidFill>
                          <a:effectLst/>
                          <a:latin typeface="Gill Sans MT"/>
                        </a:rPr>
                        <a:t>Pasaporte</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dirty="0">
                          <a:solidFill>
                            <a:srgbClr val="000000"/>
                          </a:solidFill>
                          <a:effectLst/>
                          <a:latin typeface="Gill Sans MT"/>
                        </a:rPr>
                        <a:t>Original y una (1) fotocopia del </a:t>
                      </a:r>
                      <a:r>
                        <a:rPr lang="ca-ES" sz="1200" b="0" i="0" u="none" strike="noStrike" err="1">
                          <a:solidFill>
                            <a:srgbClr val="000000"/>
                          </a:solidFill>
                          <a:effectLst/>
                          <a:latin typeface="Gill Sans MT"/>
                        </a:rPr>
                        <a:t>permiso</a:t>
                      </a:r>
                      <a:r>
                        <a:rPr lang="ca-ES" sz="1200" b="0" i="0" u="none" strike="noStrike" dirty="0">
                          <a:solidFill>
                            <a:srgbClr val="000000"/>
                          </a:solidFill>
                          <a:effectLst/>
                          <a:latin typeface="Gill Sans MT"/>
                        </a:rPr>
                        <a:t> de residencia (</a:t>
                      </a:r>
                      <a:r>
                        <a:rPr lang="ca-ES" sz="1200" b="0" i="0" u="none" strike="noStrike" err="1">
                          <a:solidFill>
                            <a:srgbClr val="000000"/>
                          </a:solidFill>
                          <a:effectLst/>
                          <a:latin typeface="Gill Sans MT"/>
                        </a:rPr>
                        <a:t>back</a:t>
                      </a:r>
                      <a:r>
                        <a:rPr lang="ca-ES" sz="1200" b="0" i="0" u="none" strike="noStrike" dirty="0">
                          <a:solidFill>
                            <a:srgbClr val="000000"/>
                          </a:solidFill>
                          <a:effectLst/>
                          <a:latin typeface="Gill Sans MT"/>
                        </a:rPr>
                        <a:t>-to-</a:t>
                      </a:r>
                      <a:r>
                        <a:rPr lang="ca-ES" sz="1200" b="0" i="0" u="none" strike="noStrike" err="1">
                          <a:solidFill>
                            <a:srgbClr val="000000"/>
                          </a:solidFill>
                          <a:effectLst/>
                          <a:latin typeface="Gill Sans MT"/>
                        </a:rPr>
                        <a:t>back</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dirty="0">
                          <a:solidFill>
                            <a:srgbClr val="000000"/>
                          </a:solidFill>
                          <a:effectLst/>
                          <a:latin typeface="Gill Sans MT"/>
                        </a:rPr>
                        <a:t>Si </a:t>
                      </a:r>
                      <a:r>
                        <a:rPr lang="ca-ES" sz="1200" b="0" i="0" u="none" strike="noStrike" err="1">
                          <a:solidFill>
                            <a:srgbClr val="000000"/>
                          </a:solidFill>
                          <a:effectLst/>
                          <a:latin typeface="Gill Sans MT"/>
                        </a:rPr>
                        <a:t>corresponde</a:t>
                      </a:r>
                      <a:r>
                        <a:rPr lang="ca-ES" sz="1200" b="0" i="0" u="none" strike="noStrike" dirty="0">
                          <a:solidFill>
                            <a:srgbClr val="000000"/>
                          </a:solidFill>
                          <a:effectLst/>
                          <a:latin typeface="Gill Sans MT"/>
                        </a:rPr>
                        <a:t>; Original y una (1) fotocopia de la Doble </a:t>
                      </a:r>
                      <a:r>
                        <a:rPr lang="ca-ES" sz="1200" b="0" i="0" u="none" strike="noStrike" err="1">
                          <a:solidFill>
                            <a:srgbClr val="000000"/>
                          </a:solidFill>
                          <a:effectLst/>
                          <a:latin typeface="Gill Sans MT"/>
                        </a:rPr>
                        <a:t>Ciudadanía</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Certificado</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Identificación</a:t>
                      </a:r>
                      <a:r>
                        <a:rPr lang="ca-ES" sz="1200" b="0" i="0" u="none" strike="noStrike" dirty="0">
                          <a:solidFill>
                            <a:srgbClr val="000000"/>
                          </a:solidFill>
                          <a:effectLst/>
                          <a:latin typeface="Gill Sans MT"/>
                        </a:rPr>
                        <a:t>, Juramento de </a:t>
                      </a:r>
                      <a:r>
                        <a:rPr lang="ca-ES" sz="1200" b="0" i="0" u="none" strike="noStrike" err="1">
                          <a:solidFill>
                            <a:srgbClr val="000000"/>
                          </a:solidFill>
                          <a:effectLst/>
                          <a:latin typeface="Gill Sans MT"/>
                        </a:rPr>
                        <a:t>Lealtad</a:t>
                      </a:r>
                      <a:r>
                        <a:rPr lang="ca-ES" sz="1200" b="0" i="0" u="none" strike="noStrike" dirty="0">
                          <a:solidFill>
                            <a:srgbClr val="000000"/>
                          </a:solidFill>
                          <a:effectLst/>
                          <a:latin typeface="Gill Sans MT"/>
                        </a:rPr>
                        <a:t> u </a:t>
                      </a:r>
                      <a:r>
                        <a:rPr lang="ca-ES" sz="1200" b="0" i="0" u="none" strike="noStrike" err="1">
                          <a:solidFill>
                            <a:srgbClr val="000000"/>
                          </a:solidFill>
                          <a:effectLst/>
                          <a:latin typeface="Gill Sans MT"/>
                        </a:rPr>
                        <a:t>Orden</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Aprobación</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fontAlgn="base">
                        <a:buFont typeface="Arial" panose="020B0604020202020204" pitchFamily="34" charset="0"/>
                        <a:buChar char="•"/>
                      </a:pPr>
                      <a:r>
                        <a:rPr lang="ca-ES" sz="1200" b="0" i="0" u="none" strike="noStrike" dirty="0">
                          <a:solidFill>
                            <a:srgbClr val="000000"/>
                          </a:solidFill>
                          <a:effectLst/>
                          <a:latin typeface="Gill Sans MT"/>
                        </a:rPr>
                        <a:t>Tarifa no </a:t>
                      </a:r>
                      <a:r>
                        <a:rPr lang="ca-ES" sz="1200" b="0" i="0" u="none" strike="noStrike" err="1">
                          <a:solidFill>
                            <a:srgbClr val="000000"/>
                          </a:solidFill>
                          <a:effectLst/>
                          <a:latin typeface="Gill Sans MT"/>
                        </a:rPr>
                        <a:t>reembolsable</a:t>
                      </a:r>
                      <a:r>
                        <a:rPr lang="ca-ES" sz="1200" b="0" i="0" u="none" strike="noStrike" dirty="0">
                          <a:solidFill>
                            <a:srgbClr val="000000"/>
                          </a:solidFill>
                          <a:effectLst/>
                          <a:latin typeface="Gill Sans MT"/>
                        </a:rPr>
                        <a:t> de </a:t>
                      </a:r>
                      <a:r>
                        <a:rPr lang="ca-ES" sz="1200" b="1" i="0" u="none" strike="noStrike" dirty="0">
                          <a:solidFill>
                            <a:srgbClr val="000000"/>
                          </a:solidFill>
                          <a:effectLst/>
                          <a:latin typeface="Gill Sans MT"/>
                        </a:rPr>
                        <a:t>66.00 €</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pagadera</a:t>
                      </a:r>
                      <a:r>
                        <a:rPr lang="ca-ES" sz="1200" b="0" i="0" u="none" strike="noStrike" dirty="0">
                          <a:solidFill>
                            <a:srgbClr val="000000"/>
                          </a:solidFill>
                          <a:effectLst/>
                          <a:latin typeface="Gill Sans MT"/>
                        </a:rPr>
                        <a:t> solo en </a:t>
                      </a:r>
                      <a:r>
                        <a:rPr lang="ca-ES" sz="1200" b="1" i="0" u="none" strike="noStrike" err="1">
                          <a:solidFill>
                            <a:srgbClr val="000000"/>
                          </a:solidFill>
                          <a:effectLst/>
                          <a:latin typeface="Gill Sans MT"/>
                        </a:rPr>
                        <a:t>efectivo</a:t>
                      </a:r>
                      <a:endParaRPr lang="ca-ES" sz="1200" b="1" i="0">
                        <a:solidFill>
                          <a:srgbClr val="FFFFFF"/>
                        </a:solidFill>
                        <a:effectLst/>
                        <a:latin typeface="Gill Sans MT"/>
                      </a:endParaRPr>
                    </a:p>
                    <a:p>
                      <a:pPr marL="342900" lvl="0" indent="-342900" algn="l">
                        <a:buFont typeface="Arial" panose="020B0604020202020204" pitchFamily="34" charset="0"/>
                        <a:buChar char="•"/>
                      </a:pPr>
                      <a:endParaRPr lang="ca-ES" sz="1200" b="1" i="0" u="none" strike="noStrike" dirty="0">
                        <a:solidFill>
                          <a:srgbClr val="000000"/>
                        </a:solidFill>
                        <a:effectLst/>
                        <a:latin typeface="Gill Sans MT"/>
                      </a:endParaRPr>
                    </a:p>
                    <a:p>
                      <a:pPr marL="342900" lvl="0" indent="-342900" algn="l">
                        <a:buFont typeface="Arial" panose="020B0604020202020204" pitchFamily="34" charset="0"/>
                        <a:buChar char="•"/>
                      </a:pPr>
                      <a:endParaRPr lang="ca-ES" sz="1200" b="1" i="0" u="none" strike="noStrike" dirty="0">
                        <a:solidFill>
                          <a:srgbClr val="000000"/>
                        </a:solidFill>
                        <a:effectLst/>
                        <a:latin typeface="Gill Sans MT"/>
                      </a:endParaRPr>
                    </a:p>
                    <a:p>
                      <a:pPr marL="342900" lvl="0" indent="-342900" algn="l" fontAlgn="base">
                        <a:buFont typeface="Arial" panose="020B0604020202020204" pitchFamily="34" charset="0"/>
                        <a:buChar char="•"/>
                      </a:pPr>
                      <a:r>
                        <a:rPr lang="ca-ES" sz="1200" b="1" i="0" u="sng" err="1">
                          <a:solidFill>
                            <a:srgbClr val="000000"/>
                          </a:solidFill>
                          <a:effectLst/>
                          <a:latin typeface="Gill Sans MT"/>
                        </a:rPr>
                        <a:t>Documentación</a:t>
                      </a:r>
                      <a:r>
                        <a:rPr lang="ca-ES" sz="1200" b="1" i="0" u="sng" dirty="0">
                          <a:solidFill>
                            <a:srgbClr val="000000"/>
                          </a:solidFill>
                          <a:effectLst/>
                          <a:latin typeface="Gill Sans MT"/>
                        </a:rPr>
                        <a:t> </a:t>
                      </a:r>
                      <a:r>
                        <a:rPr lang="ca-ES" sz="1200" b="1" i="0" u="sng" err="1">
                          <a:solidFill>
                            <a:srgbClr val="000000"/>
                          </a:solidFill>
                          <a:effectLst/>
                          <a:latin typeface="Gill Sans MT"/>
                        </a:rPr>
                        <a:t>adicional</a:t>
                      </a:r>
                      <a:r>
                        <a:rPr lang="ca-ES" sz="1200" b="1" i="0" u="none" strike="noStrike" dirty="0">
                          <a:solidFill>
                            <a:srgbClr val="000000"/>
                          </a:solidFill>
                          <a:effectLst/>
                          <a:latin typeface="Gill Sans MT"/>
                        </a:rPr>
                        <a:t>: </a:t>
                      </a:r>
                      <a:endParaRPr lang="ca-ES" sz="1200" b="1" i="0">
                        <a:solidFill>
                          <a:srgbClr val="FFFFFF"/>
                        </a:solidFill>
                        <a:effectLst/>
                        <a:latin typeface="Gill Sans MT"/>
                      </a:endParaRPr>
                    </a:p>
                    <a:p>
                      <a:pPr marL="0" lvl="0" indent="0" algn="l" fontAlgn="base">
                        <a:buNone/>
                      </a:pPr>
                      <a:r>
                        <a:rPr lang="ca-ES" sz="1200" b="0" i="0" u="none" strike="noStrike" dirty="0">
                          <a:solidFill>
                            <a:srgbClr val="000000"/>
                          </a:solidFill>
                          <a:effectLst/>
                          <a:latin typeface="Gill Sans MT"/>
                        </a:rPr>
                        <a:t>1.Tiene la </a:t>
                      </a:r>
                      <a:r>
                        <a:rPr lang="ca-ES" sz="1200" b="0" i="0" u="none" strike="noStrike" dirty="0" err="1">
                          <a:solidFill>
                            <a:srgbClr val="000000"/>
                          </a:solidFill>
                          <a:effectLst/>
                          <a:latin typeface="Gill Sans MT"/>
                        </a:rPr>
                        <a:t>intención</a:t>
                      </a:r>
                      <a:r>
                        <a:rPr lang="ca-ES" sz="1200" b="0" i="0" u="none" strike="noStrike" dirty="0">
                          <a:solidFill>
                            <a:srgbClr val="000000"/>
                          </a:solidFill>
                          <a:effectLst/>
                          <a:latin typeface="Gill Sans MT"/>
                        </a:rPr>
                        <a:t> de </a:t>
                      </a:r>
                      <a:r>
                        <a:rPr lang="ca-ES" sz="1200" b="0" i="0" u="sng" dirty="0" err="1">
                          <a:solidFill>
                            <a:srgbClr val="000000"/>
                          </a:solidFill>
                          <a:effectLst/>
                          <a:latin typeface="Gill Sans MT"/>
                        </a:rPr>
                        <a:t>cambiar</a:t>
                      </a:r>
                      <a:r>
                        <a:rPr lang="ca-ES" sz="1200" b="0" i="0" u="sng" dirty="0">
                          <a:solidFill>
                            <a:srgbClr val="000000"/>
                          </a:solidFill>
                          <a:effectLst/>
                          <a:latin typeface="Gill Sans MT"/>
                        </a:rPr>
                        <a:t> </a:t>
                      </a:r>
                      <a:r>
                        <a:rPr lang="ca-ES" sz="1200" b="0" i="0" u="sng" dirty="0" err="1">
                          <a:solidFill>
                            <a:srgbClr val="000000"/>
                          </a:solidFill>
                          <a:effectLst/>
                          <a:latin typeface="Gill Sans MT"/>
                        </a:rPr>
                        <a:t>su</a:t>
                      </a:r>
                      <a:r>
                        <a:rPr lang="ca-ES" sz="1200" b="0" i="0" u="sng" dirty="0">
                          <a:solidFill>
                            <a:srgbClr val="000000"/>
                          </a:solidFill>
                          <a:effectLst/>
                          <a:latin typeface="Gill Sans MT"/>
                        </a:rPr>
                        <a:t> </a:t>
                      </a:r>
                      <a:r>
                        <a:rPr lang="ca-ES" sz="1200" b="0" i="0" u="sng" dirty="0" err="1">
                          <a:solidFill>
                            <a:srgbClr val="000000"/>
                          </a:solidFill>
                          <a:effectLst/>
                          <a:latin typeface="Gill Sans MT"/>
                        </a:rPr>
                        <a:t>estado</a:t>
                      </a:r>
                      <a:r>
                        <a:rPr lang="ca-ES" sz="1200" b="0" i="0" u="sng" dirty="0">
                          <a:solidFill>
                            <a:srgbClr val="000000"/>
                          </a:solidFill>
                          <a:effectLst/>
                          <a:latin typeface="Gill Sans MT"/>
                        </a:rPr>
                        <a:t> civil de </a:t>
                      </a:r>
                      <a:r>
                        <a:rPr lang="ca-ES" sz="1200" b="0" i="0" u="sng" dirty="0" err="1">
                          <a:solidFill>
                            <a:srgbClr val="000000"/>
                          </a:solidFill>
                          <a:effectLst/>
                          <a:latin typeface="Gill Sans MT"/>
                        </a:rPr>
                        <a:t>soltero</a:t>
                      </a:r>
                      <a:r>
                        <a:rPr lang="ca-ES" sz="1200" b="0" i="0" u="sng" dirty="0">
                          <a:solidFill>
                            <a:srgbClr val="000000"/>
                          </a:solidFill>
                          <a:effectLst/>
                          <a:latin typeface="Gill Sans MT"/>
                        </a:rPr>
                        <a:t> a </a:t>
                      </a:r>
                      <a:r>
                        <a:rPr lang="ca-ES" sz="1200" b="0" i="0" u="sng" dirty="0" err="1">
                          <a:solidFill>
                            <a:srgbClr val="000000"/>
                          </a:solidFill>
                          <a:effectLst/>
                          <a:latin typeface="Gill Sans MT"/>
                        </a:rPr>
                        <a:t>casado</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742950" lvl="1" indent="-285750" algn="l" fontAlgn="base">
                        <a:buFont typeface="Arial" panose="020B0604020202020204" pitchFamily="34" charset="0"/>
                        <a:buChar char="•"/>
                      </a:pPr>
                      <a:r>
                        <a:rPr lang="ca-ES" sz="1200" b="0" i="0" u="none" strike="noStrike" err="1">
                          <a:solidFill>
                            <a:srgbClr val="000000"/>
                          </a:solidFill>
                          <a:effectLst/>
                          <a:latin typeface="Gill Sans MT"/>
                        </a:rPr>
                        <a:t>Certificado</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matrimonio</a:t>
                      </a:r>
                      <a:r>
                        <a:rPr lang="ca-ES" sz="1200" b="0" i="0" u="none" strike="noStrike" dirty="0">
                          <a:solidFill>
                            <a:srgbClr val="000000"/>
                          </a:solidFill>
                          <a:effectLst/>
                          <a:latin typeface="Gill Sans MT"/>
                        </a:rPr>
                        <a:t> original </a:t>
                      </a:r>
                      <a:r>
                        <a:rPr lang="ca-ES" sz="1200" b="0" i="0" u="none" strike="noStrike" err="1">
                          <a:solidFill>
                            <a:srgbClr val="000000"/>
                          </a:solidFill>
                          <a:effectLst/>
                          <a:latin typeface="Gill Sans MT"/>
                        </a:rPr>
                        <a:t>emitido</a:t>
                      </a:r>
                      <a:r>
                        <a:rPr lang="ca-ES" sz="1200" b="0" i="0" u="none" strike="noStrike" dirty="0">
                          <a:solidFill>
                            <a:srgbClr val="000000"/>
                          </a:solidFill>
                          <a:effectLst/>
                          <a:latin typeface="Gill Sans MT"/>
                        </a:rPr>
                        <a:t> por PSA</a:t>
                      </a:r>
                      <a:endParaRPr lang="ca-ES" sz="1200" b="1" i="0">
                        <a:solidFill>
                          <a:srgbClr val="FFFFFF"/>
                        </a:solidFill>
                        <a:effectLst/>
                        <a:latin typeface="Gill Sans MT"/>
                      </a:endParaRPr>
                    </a:p>
                    <a:p>
                      <a:pPr marL="742950" lvl="1" indent="-285750" algn="l" fontAlgn="base">
                        <a:buFont typeface="Arial" panose="020B0604020202020204" pitchFamily="34" charset="0"/>
                        <a:buChar char="•"/>
                      </a:pPr>
                      <a:r>
                        <a:rPr lang="ca-ES" sz="1200" b="0" i="0" u="none" strike="noStrike" dirty="0">
                          <a:solidFill>
                            <a:srgbClr val="000000"/>
                          </a:solidFill>
                          <a:effectLst/>
                          <a:latin typeface="Gill Sans MT"/>
                        </a:rPr>
                        <a:t>Una (1) fotocopia de la </a:t>
                      </a:r>
                      <a:r>
                        <a:rPr lang="ca-ES" sz="1200" b="0" i="0" u="none" strike="noStrike" err="1">
                          <a:solidFill>
                            <a:srgbClr val="000000"/>
                          </a:solidFill>
                          <a:effectLst/>
                          <a:latin typeface="Gill Sans MT"/>
                        </a:rPr>
                        <a:t>Página</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Datos</a:t>
                      </a:r>
                      <a:r>
                        <a:rPr lang="ca-ES" sz="1200" b="0" i="0" u="none" strike="noStrike" dirty="0">
                          <a:solidFill>
                            <a:srgbClr val="000000"/>
                          </a:solidFill>
                          <a:effectLst/>
                          <a:latin typeface="Gill Sans MT"/>
                        </a:rPr>
                        <a:t> del </a:t>
                      </a:r>
                      <a:r>
                        <a:rPr lang="ca-ES" sz="1200" b="0" i="0" u="none" strike="noStrike" err="1">
                          <a:solidFill>
                            <a:srgbClr val="000000"/>
                          </a:solidFill>
                          <a:effectLst/>
                          <a:latin typeface="Gill Sans MT"/>
                        </a:rPr>
                        <a:t>Pasaporte</a:t>
                      </a:r>
                      <a:r>
                        <a:rPr lang="ca-ES" sz="1200" b="0" i="0" u="none" strike="noStrike" dirty="0">
                          <a:solidFill>
                            <a:srgbClr val="000000"/>
                          </a:solidFill>
                          <a:effectLst/>
                          <a:latin typeface="Gill Sans MT"/>
                        </a:rPr>
                        <a:t> del marido</a:t>
                      </a:r>
                      <a:endParaRPr lang="ca-ES" sz="1200" b="1" i="0">
                        <a:solidFill>
                          <a:srgbClr val="FFFFFF"/>
                        </a:solidFill>
                        <a:effectLst/>
                        <a:latin typeface="Gill Sans MT"/>
                      </a:endParaRPr>
                    </a:p>
                    <a:p>
                      <a:pPr algn="l" fontAlgn="base"/>
                      <a:r>
                        <a:rPr lang="ca-ES" sz="1200" b="0" i="0" u="none" strike="noStrike" dirty="0">
                          <a:solidFill>
                            <a:srgbClr val="000000"/>
                          </a:solidFill>
                          <a:effectLst/>
                          <a:latin typeface="Gill Sans MT"/>
                        </a:rPr>
                        <a:t>2. </a:t>
                      </a:r>
                      <a:r>
                        <a:rPr lang="ca-ES" sz="1200" b="0" i="0" u="none" strike="noStrike" err="1">
                          <a:solidFill>
                            <a:srgbClr val="000000"/>
                          </a:solidFill>
                          <a:effectLst/>
                          <a:latin typeface="Gill Sans MT"/>
                        </a:rPr>
                        <a:t>Tiene</a:t>
                      </a:r>
                      <a:r>
                        <a:rPr lang="ca-ES" sz="1200" b="0" i="0" u="none" strike="noStrike" dirty="0">
                          <a:solidFill>
                            <a:srgbClr val="000000"/>
                          </a:solidFill>
                          <a:effectLst/>
                          <a:latin typeface="Gill Sans MT"/>
                        </a:rPr>
                        <a:t> la </a:t>
                      </a:r>
                      <a:r>
                        <a:rPr lang="ca-ES" sz="1200" b="0" i="0" u="none" strike="noStrike" err="1">
                          <a:solidFill>
                            <a:srgbClr val="000000"/>
                          </a:solidFill>
                          <a:effectLst/>
                          <a:latin typeface="Gill Sans MT"/>
                        </a:rPr>
                        <a:t>intención</a:t>
                      </a:r>
                      <a:r>
                        <a:rPr lang="ca-ES" sz="1200" b="0" i="0" u="none" strike="noStrike" dirty="0">
                          <a:solidFill>
                            <a:srgbClr val="000000"/>
                          </a:solidFill>
                          <a:effectLst/>
                          <a:latin typeface="Gill Sans MT"/>
                        </a:rPr>
                        <a:t> de </a:t>
                      </a:r>
                      <a:r>
                        <a:rPr lang="ca-ES" sz="1200" b="0" i="0" u="sng" err="1">
                          <a:solidFill>
                            <a:srgbClr val="000000"/>
                          </a:solidFill>
                          <a:effectLst/>
                          <a:latin typeface="Gill Sans MT"/>
                        </a:rPr>
                        <a:t>cambiar</a:t>
                      </a:r>
                      <a:r>
                        <a:rPr lang="ca-ES" sz="1200" b="0" i="0" u="sng" dirty="0">
                          <a:solidFill>
                            <a:srgbClr val="000000"/>
                          </a:solidFill>
                          <a:effectLst/>
                          <a:latin typeface="Gill Sans MT"/>
                        </a:rPr>
                        <a:t> </a:t>
                      </a:r>
                      <a:r>
                        <a:rPr lang="ca-ES" sz="1200" b="0" i="0" u="sng" err="1">
                          <a:solidFill>
                            <a:srgbClr val="000000"/>
                          </a:solidFill>
                          <a:effectLst/>
                          <a:latin typeface="Gill Sans MT"/>
                        </a:rPr>
                        <a:t>su</a:t>
                      </a:r>
                      <a:r>
                        <a:rPr lang="ca-ES" sz="1200" b="0" i="0" u="sng" dirty="0">
                          <a:solidFill>
                            <a:srgbClr val="000000"/>
                          </a:solidFill>
                          <a:effectLst/>
                          <a:latin typeface="Gill Sans MT"/>
                        </a:rPr>
                        <a:t> </a:t>
                      </a:r>
                      <a:r>
                        <a:rPr lang="ca-ES" sz="1200" b="0" i="0" u="sng" err="1">
                          <a:solidFill>
                            <a:srgbClr val="000000"/>
                          </a:solidFill>
                          <a:effectLst/>
                          <a:latin typeface="Gill Sans MT"/>
                        </a:rPr>
                        <a:t>estado</a:t>
                      </a:r>
                      <a:r>
                        <a:rPr lang="ca-ES" sz="1200" b="0" i="0" u="sng" dirty="0">
                          <a:solidFill>
                            <a:srgbClr val="000000"/>
                          </a:solidFill>
                          <a:effectLst/>
                          <a:latin typeface="Gill Sans MT"/>
                        </a:rPr>
                        <a:t> civil de </a:t>
                      </a:r>
                      <a:r>
                        <a:rPr lang="ca-ES" sz="1200" b="0" i="0" u="sng" err="1">
                          <a:solidFill>
                            <a:srgbClr val="000000"/>
                          </a:solidFill>
                          <a:effectLst/>
                          <a:latin typeface="Gill Sans MT"/>
                        </a:rPr>
                        <a:t>casado</a:t>
                      </a:r>
                      <a:r>
                        <a:rPr lang="ca-ES" sz="1200" b="0" i="0" u="sng" dirty="0">
                          <a:solidFill>
                            <a:srgbClr val="000000"/>
                          </a:solidFill>
                          <a:effectLst/>
                          <a:latin typeface="Gill Sans MT"/>
                        </a:rPr>
                        <a:t> a </a:t>
                      </a:r>
                      <a:r>
                        <a:rPr lang="ca-ES" sz="1200" b="0" i="0" u="sng" err="1">
                          <a:solidFill>
                            <a:srgbClr val="000000"/>
                          </a:solidFill>
                          <a:effectLst/>
                          <a:latin typeface="Gill Sans MT"/>
                        </a:rPr>
                        <a:t>soltero</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742950" lvl="1" indent="-285750" algn="l" fontAlgn="base">
                        <a:buFont typeface="Arial" panose="020B0604020202020204" pitchFamily="34" charset="0"/>
                        <a:buChar char="•"/>
                      </a:pPr>
                      <a:r>
                        <a:rPr lang="ca-ES" sz="1200" b="0" i="0" u="none" strike="noStrike" err="1">
                          <a:solidFill>
                            <a:srgbClr val="000000"/>
                          </a:solidFill>
                          <a:effectLst/>
                          <a:latin typeface="Gill Sans MT"/>
                        </a:rPr>
                        <a:t>Certificado</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nacimiento</a:t>
                      </a:r>
                      <a:r>
                        <a:rPr lang="ca-ES" sz="1200" b="0" i="0" u="none" strike="noStrike" dirty="0">
                          <a:solidFill>
                            <a:srgbClr val="000000"/>
                          </a:solidFill>
                          <a:effectLst/>
                          <a:latin typeface="Gill Sans MT"/>
                        </a:rPr>
                        <a:t> original del </a:t>
                      </a:r>
                      <a:r>
                        <a:rPr lang="ca-ES" sz="1200" b="0" i="0" u="none" strike="noStrike" err="1">
                          <a:solidFill>
                            <a:srgbClr val="000000"/>
                          </a:solidFill>
                          <a:effectLst/>
                          <a:latin typeface="Gill Sans MT"/>
                        </a:rPr>
                        <a:t>solicitante</a:t>
                      </a:r>
                      <a:endParaRPr lang="ca-ES" sz="1200" b="1" i="0">
                        <a:solidFill>
                          <a:srgbClr val="FFFFFF"/>
                        </a:solidFill>
                        <a:effectLst/>
                        <a:latin typeface="Gill Sans MT"/>
                      </a:endParaRPr>
                    </a:p>
                    <a:p>
                      <a:pPr marL="742950" lvl="1" indent="-285750" algn="l" fontAlgn="base">
                        <a:buFont typeface="Arial" panose="020B0604020202020204" pitchFamily="34" charset="0"/>
                        <a:buChar char="•"/>
                      </a:pPr>
                      <a:r>
                        <a:rPr lang="ca-ES" sz="1200" b="0" i="0" u="none" strike="noStrike" err="1">
                          <a:solidFill>
                            <a:srgbClr val="000000"/>
                          </a:solidFill>
                          <a:effectLst/>
                          <a:latin typeface="Gill Sans MT"/>
                        </a:rPr>
                        <a:t>Certificado</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matrimonio</a:t>
                      </a:r>
                      <a:r>
                        <a:rPr lang="ca-ES" sz="1200" b="0" i="0" u="none" strike="noStrike" dirty="0">
                          <a:solidFill>
                            <a:srgbClr val="000000"/>
                          </a:solidFill>
                          <a:effectLst/>
                          <a:latin typeface="Gill Sans MT"/>
                        </a:rPr>
                        <a:t> original </a:t>
                      </a:r>
                      <a:r>
                        <a:rPr lang="ca-ES" sz="1200" b="0" i="0" u="none" strike="noStrike" err="1">
                          <a:solidFill>
                            <a:srgbClr val="000000"/>
                          </a:solidFill>
                          <a:effectLst/>
                          <a:latin typeface="Gill Sans MT"/>
                        </a:rPr>
                        <a:t>emitido</a:t>
                      </a:r>
                      <a:r>
                        <a:rPr lang="ca-ES" sz="1200" b="0" i="0" u="none" strike="noStrike" dirty="0">
                          <a:solidFill>
                            <a:srgbClr val="000000"/>
                          </a:solidFill>
                          <a:effectLst/>
                          <a:latin typeface="Gill Sans MT"/>
                        </a:rPr>
                        <a:t> por PSA con </a:t>
                      </a:r>
                      <a:r>
                        <a:rPr lang="ca-ES" sz="1200" b="0" i="0" u="none" strike="noStrike" err="1">
                          <a:solidFill>
                            <a:srgbClr val="000000"/>
                          </a:solidFill>
                          <a:effectLst/>
                          <a:latin typeface="Gill Sans MT"/>
                        </a:rPr>
                        <a:t>anotación</a:t>
                      </a:r>
                      <a:r>
                        <a:rPr lang="ca-ES" sz="1200" b="0" i="0" u="none" strike="noStrike" dirty="0">
                          <a:solidFill>
                            <a:srgbClr val="000000"/>
                          </a:solidFill>
                          <a:effectLst/>
                          <a:latin typeface="Gill Sans MT"/>
                        </a:rPr>
                        <a:t> de </a:t>
                      </a:r>
                      <a:r>
                        <a:rPr lang="ca-ES" sz="1200" b="0" i="0" u="none" strike="noStrike" err="1">
                          <a:solidFill>
                            <a:srgbClr val="000000"/>
                          </a:solidFill>
                          <a:effectLst/>
                          <a:latin typeface="Gill Sans MT"/>
                        </a:rPr>
                        <a:t>anulación</a:t>
                      </a:r>
                      <a:endParaRPr lang="ca-ES" sz="1200" b="1" i="0">
                        <a:solidFill>
                          <a:srgbClr val="FFFFFF"/>
                        </a:solidFill>
                        <a:effectLst/>
                        <a:latin typeface="Gill Sans MT"/>
                      </a:endParaRPr>
                    </a:p>
                    <a:p>
                      <a:pPr marL="742950" lvl="1" indent="-285750" algn="l" fontAlgn="base">
                        <a:buFont typeface="Arial" panose="020B0604020202020204" pitchFamily="34" charset="0"/>
                        <a:buChar char="•"/>
                      </a:pPr>
                      <a:r>
                        <a:rPr lang="ca-ES" sz="1200" b="0" i="0" u="none" strike="noStrike" dirty="0">
                          <a:solidFill>
                            <a:srgbClr val="000000"/>
                          </a:solidFill>
                          <a:effectLst/>
                          <a:latin typeface="Gill Sans MT"/>
                        </a:rPr>
                        <a:t>Original y una (1) fotocopia de la </a:t>
                      </a:r>
                      <a:r>
                        <a:rPr lang="ca-ES" sz="1200" b="0" i="0" u="none" strike="noStrike" err="1">
                          <a:solidFill>
                            <a:srgbClr val="000000"/>
                          </a:solidFill>
                          <a:effectLst/>
                          <a:latin typeface="Gill Sans MT"/>
                        </a:rPr>
                        <a:t>firmeza</a:t>
                      </a:r>
                      <a:r>
                        <a:rPr lang="ca-ES" sz="1200" b="0" i="0" u="none" strike="noStrike" dirty="0">
                          <a:solidFill>
                            <a:srgbClr val="000000"/>
                          </a:solidFill>
                          <a:effectLst/>
                          <a:latin typeface="Gill Sans MT"/>
                        </a:rPr>
                        <a:t> judicial de la </a:t>
                      </a:r>
                      <a:r>
                        <a:rPr lang="ca-ES" sz="1200" b="0" i="0" u="none" strike="noStrike" err="1">
                          <a:solidFill>
                            <a:srgbClr val="000000"/>
                          </a:solidFill>
                          <a:effectLst/>
                          <a:latin typeface="Gill Sans MT"/>
                        </a:rPr>
                        <a:t>anulación</a:t>
                      </a:r>
                      <a:endParaRPr lang="ca-ES" sz="1200" b="1" i="0">
                        <a:solidFill>
                          <a:srgbClr val="FFFFFF"/>
                        </a:solidFill>
                        <a:effectLst/>
                        <a:latin typeface="Gill Sans MT"/>
                      </a:endParaRPr>
                    </a:p>
                    <a:p>
                      <a:pPr algn="l" fontAlgn="base"/>
                      <a:r>
                        <a:rPr lang="ca-ES" sz="1200" b="0" i="0" u="none" strike="noStrike" dirty="0">
                          <a:solidFill>
                            <a:srgbClr val="000000"/>
                          </a:solidFill>
                          <a:effectLst/>
                          <a:latin typeface="Gill Sans MT"/>
                        </a:rPr>
                        <a:t>3. </a:t>
                      </a:r>
                      <a:r>
                        <a:rPr lang="ca-ES" sz="1200" b="0" i="0" u="none" strike="noStrike" err="1">
                          <a:solidFill>
                            <a:srgbClr val="000000"/>
                          </a:solidFill>
                          <a:effectLst/>
                          <a:latin typeface="Gill Sans MT"/>
                        </a:rPr>
                        <a:t>Usted</a:t>
                      </a:r>
                      <a:r>
                        <a:rPr lang="ca-ES" sz="1200" b="0" i="0" u="none" strike="noStrike" dirty="0">
                          <a:solidFill>
                            <a:srgbClr val="000000"/>
                          </a:solidFill>
                          <a:effectLst/>
                          <a:latin typeface="Gill Sans MT"/>
                        </a:rPr>
                        <a:t> es un </a:t>
                      </a:r>
                      <a:r>
                        <a:rPr lang="ca-ES" sz="1200" b="0" i="0" u="sng" err="1">
                          <a:solidFill>
                            <a:srgbClr val="000000"/>
                          </a:solidFill>
                          <a:effectLst/>
                          <a:latin typeface="Gill Sans MT"/>
                        </a:rPr>
                        <a:t>marinero</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742950" lvl="1" indent="-285750" algn="l" fontAlgn="base">
                        <a:buFont typeface="Arial" panose="020B0604020202020204" pitchFamily="34" charset="0"/>
                        <a:buChar char="•"/>
                      </a:pPr>
                      <a:r>
                        <a:rPr lang="ca-ES" sz="1200" b="0" i="0" u="none" strike="noStrike" dirty="0">
                          <a:solidFill>
                            <a:srgbClr val="000000"/>
                          </a:solidFill>
                          <a:effectLst/>
                          <a:latin typeface="Gill Sans MT"/>
                        </a:rPr>
                        <a:t>Original y una (1) fotocopia de la </a:t>
                      </a:r>
                      <a:r>
                        <a:rPr lang="ca-ES" sz="1200" b="0" i="0" u="none" strike="noStrike" dirty="0" err="1">
                          <a:solidFill>
                            <a:srgbClr val="000000"/>
                          </a:solidFill>
                          <a:effectLst/>
                          <a:latin typeface="Gill Sans MT"/>
                        </a:rPr>
                        <a:t>Página</a:t>
                      </a:r>
                      <a:r>
                        <a:rPr lang="ca-ES" sz="1200" b="0" i="0" u="none" strike="noStrike" dirty="0">
                          <a:solidFill>
                            <a:srgbClr val="000000"/>
                          </a:solidFill>
                          <a:effectLst/>
                          <a:latin typeface="Gill Sans MT"/>
                        </a:rPr>
                        <a:t> de </a:t>
                      </a:r>
                      <a:r>
                        <a:rPr lang="ca-ES" sz="1200" b="0" i="0" u="none" strike="noStrike" dirty="0" err="1">
                          <a:solidFill>
                            <a:srgbClr val="000000"/>
                          </a:solidFill>
                          <a:effectLst/>
                          <a:latin typeface="Gill Sans MT"/>
                        </a:rPr>
                        <a:t>Datos</a:t>
                      </a:r>
                      <a:r>
                        <a:rPr lang="ca-ES" sz="1200" b="0" i="0" u="none" strike="noStrike" dirty="0">
                          <a:solidFill>
                            <a:srgbClr val="000000"/>
                          </a:solidFill>
                          <a:effectLst/>
                          <a:latin typeface="Gill Sans MT"/>
                        </a:rPr>
                        <a:t> del </a:t>
                      </a:r>
                      <a:r>
                        <a:rPr lang="ca-ES" sz="1200" b="0" i="0" u="none" strike="noStrike" dirty="0" err="1">
                          <a:solidFill>
                            <a:srgbClr val="000000"/>
                          </a:solidFill>
                          <a:effectLst/>
                          <a:latin typeface="Gill Sans MT"/>
                        </a:rPr>
                        <a:t>Libro</a:t>
                      </a:r>
                      <a:r>
                        <a:rPr lang="ca-ES" sz="1200" b="0" i="0" u="none" strike="noStrike" dirty="0">
                          <a:solidFill>
                            <a:srgbClr val="000000"/>
                          </a:solidFill>
                          <a:effectLst/>
                          <a:latin typeface="Gill Sans MT"/>
                        </a:rPr>
                        <a:t> del Marino</a:t>
                      </a:r>
                      <a:endParaRPr lang="ca-ES" sz="1200" b="1" i="0" dirty="0">
                        <a:solidFill>
                          <a:srgbClr val="FFFFFF"/>
                        </a:solidFill>
                        <a:effectLst/>
                        <a:latin typeface="Gill Sans MT"/>
                      </a:endParaRPr>
                    </a:p>
                    <a:p>
                      <a:pPr marL="742950" lvl="1" indent="-285750" algn="l" fontAlgn="base">
                        <a:buFont typeface="Arial" panose="020B0604020202020204" pitchFamily="34" charset="0"/>
                        <a:buChar char="•"/>
                      </a:pPr>
                      <a:r>
                        <a:rPr lang="ca-ES" sz="1200" b="0" i="0" u="none" strike="noStrike" dirty="0" err="1">
                          <a:solidFill>
                            <a:srgbClr val="000000"/>
                          </a:solidFill>
                          <a:effectLst/>
                          <a:latin typeface="Gill Sans MT"/>
                        </a:rPr>
                        <a:t>Lista</a:t>
                      </a:r>
                      <a:r>
                        <a:rPr lang="ca-ES" sz="1200" b="0" i="0" u="none" strike="noStrike" dirty="0">
                          <a:solidFill>
                            <a:srgbClr val="000000"/>
                          </a:solidFill>
                          <a:effectLst/>
                          <a:latin typeface="Gill Sans MT"/>
                        </a:rPr>
                        <a:t> de </a:t>
                      </a:r>
                      <a:r>
                        <a:rPr lang="ca-ES" sz="1200" b="0" i="0" u="none" strike="noStrike" dirty="0" err="1">
                          <a:solidFill>
                            <a:srgbClr val="000000"/>
                          </a:solidFill>
                          <a:effectLst/>
                          <a:latin typeface="Gill Sans MT"/>
                        </a:rPr>
                        <a:t>tripulantes</a:t>
                      </a:r>
                      <a:endParaRPr lang="ca-ES" sz="1200" b="1" i="0" dirty="0" err="1">
                        <a:solidFill>
                          <a:srgbClr val="FFFFFF"/>
                        </a:solidFill>
                        <a:effectLst/>
                        <a:latin typeface="Gill Sans MT"/>
                      </a:endParaRPr>
                    </a:p>
                    <a:p>
                      <a:pPr marL="742950" lvl="1" indent="-285750" algn="l" fontAlgn="base">
                        <a:buFont typeface="Arial" panose="020B0604020202020204" pitchFamily="34" charset="0"/>
                        <a:buChar char="•"/>
                      </a:pPr>
                      <a:r>
                        <a:rPr lang="ca-ES" sz="1200" b="0" i="0" u="none" strike="noStrike" dirty="0">
                          <a:solidFill>
                            <a:srgbClr val="000000"/>
                          </a:solidFill>
                          <a:effectLst/>
                          <a:latin typeface="Gill Sans MT"/>
                        </a:rPr>
                        <a:t>Carta del </a:t>
                      </a:r>
                      <a:r>
                        <a:rPr lang="ca-ES" sz="1200" b="0" i="0" u="none" strike="noStrike" dirty="0" err="1">
                          <a:solidFill>
                            <a:srgbClr val="000000"/>
                          </a:solidFill>
                          <a:effectLst/>
                          <a:latin typeface="Gill Sans MT"/>
                        </a:rPr>
                        <a:t>capitán</a:t>
                      </a:r>
                      <a:r>
                        <a:rPr lang="ca-ES" sz="1200" b="0" i="0" u="none" strike="noStrike" dirty="0">
                          <a:solidFill>
                            <a:srgbClr val="000000"/>
                          </a:solidFill>
                          <a:effectLst/>
                          <a:latin typeface="Gill Sans MT"/>
                        </a:rPr>
                        <a:t> del </a:t>
                      </a:r>
                      <a:r>
                        <a:rPr lang="ca-ES" sz="1200" b="0" i="0" u="none" strike="noStrike" dirty="0" err="1">
                          <a:solidFill>
                            <a:srgbClr val="000000"/>
                          </a:solidFill>
                          <a:effectLst/>
                          <a:latin typeface="Gill Sans MT"/>
                        </a:rPr>
                        <a:t>buque</a:t>
                      </a:r>
                      <a:r>
                        <a:rPr lang="ca-ES" sz="1200" b="0" i="0" u="none" strike="noStrike" dirty="0">
                          <a:solidFill>
                            <a:srgbClr val="000000"/>
                          </a:solidFill>
                          <a:effectLst/>
                          <a:latin typeface="Gill Sans MT"/>
                        </a:rPr>
                        <a:t> / agencia </a:t>
                      </a:r>
                      <a:r>
                        <a:rPr lang="ca-ES" sz="1200" b="0" i="0" u="none" strike="noStrike" dirty="0" err="1">
                          <a:solidFill>
                            <a:srgbClr val="000000"/>
                          </a:solidFill>
                          <a:effectLst/>
                          <a:latin typeface="Gill Sans MT"/>
                        </a:rPr>
                        <a:t>autorizada</a:t>
                      </a:r>
                      <a:endParaRPr lang="ca-ES" sz="1200" b="1" i="0" dirty="0" err="1">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tc>
                  <a:txBody>
                    <a:bodyPr/>
                    <a:lstStyle/>
                    <a:p>
                      <a:pPr algn="l" fontAlgn="base"/>
                      <a:r>
                        <a:rPr lang="es-ES" sz="1200" b="1" i="0" u="none" strike="noStrike" dirty="0">
                          <a:solidFill>
                            <a:srgbClr val="000000"/>
                          </a:solidFill>
                          <a:effectLst/>
                          <a:latin typeface="Gill Sans MT"/>
                        </a:rPr>
                        <a:t>Nota: Para aquellos que solicitan por PRIMERA VEZ su pasaporte filipino y son mayores de 18 años,</a:t>
                      </a:r>
                      <a:r>
                        <a:rPr lang="es-ES" sz="1200" b="0" i="0" u="none" strike="noStrike" dirty="0">
                          <a:solidFill>
                            <a:srgbClr val="000000"/>
                          </a:solidFill>
                          <a:effectLst/>
                          <a:latin typeface="Gill Sans MT"/>
                        </a:rPr>
                        <a:t> el solicitante deberá presentar un </a:t>
                      </a:r>
                      <a:r>
                        <a:rPr lang="es-ES" sz="1200" b="0" i="0" u="sng" dirty="0">
                          <a:solidFill>
                            <a:srgbClr val="000000"/>
                          </a:solidFill>
                          <a:effectLst/>
                          <a:latin typeface="Gill Sans MT"/>
                        </a:rPr>
                        <a:t>certificado de nacimiento</a:t>
                      </a:r>
                      <a:r>
                        <a:rPr lang="es-ES" sz="1200" b="0" i="0" u="none" strike="noStrike" dirty="0">
                          <a:solidFill>
                            <a:srgbClr val="000000"/>
                          </a:solidFill>
                          <a:effectLst/>
                          <a:latin typeface="Gill Sans MT"/>
                        </a:rPr>
                        <a:t> </a:t>
                      </a:r>
                      <a:r>
                        <a:rPr lang="es-ES" sz="1200" b="0" i="0" u="sng" dirty="0">
                          <a:solidFill>
                            <a:srgbClr val="000000"/>
                          </a:solidFill>
                          <a:effectLst/>
                          <a:latin typeface="Gill Sans MT"/>
                        </a:rPr>
                        <a:t>emitido por PSA.</a:t>
                      </a:r>
                      <a:br>
                        <a:rPr lang="es-ES" sz="1200" b="1" i="0" dirty="0">
                          <a:solidFill>
                            <a:srgbClr val="000000"/>
                          </a:solidFill>
                          <a:effectLst/>
                          <a:latin typeface="Gill Sans MT"/>
                        </a:rPr>
                      </a:b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1" i="0" u="sng" dirty="0">
                          <a:solidFill>
                            <a:srgbClr val="000000"/>
                          </a:solidFill>
                          <a:effectLst/>
                          <a:latin typeface="Gill Sans MT"/>
                        </a:rPr>
                        <a:t>MENORES DE EDAD (17 años o menos)</a:t>
                      </a:r>
                      <a:r>
                        <a:rPr lang="es-ES" sz="1200" b="1" i="0" u="none" strike="noStrike" dirty="0">
                          <a:solidFill>
                            <a:srgbClr val="000000"/>
                          </a:solidFill>
                          <a:effectLst/>
                          <a:latin typeface="Gill Sans MT"/>
                        </a:rPr>
                        <a:t>:</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Comparecencia personal del menor y de los padres.</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sng" strike="noStrike" dirty="0">
                          <a:solidFill>
                            <a:srgbClr val="000000"/>
                          </a:solidFill>
                          <a:effectLst/>
                          <a:latin typeface="Gill Sans MT"/>
                          <a:hlinkClick r:id="rId4"/>
                        </a:rPr>
                        <a:t>Formulario de solicitud de pasaporte</a:t>
                      </a:r>
                      <a:r>
                        <a:rPr lang="es-ES" sz="1200" b="0" i="0" u="none" strike="noStrike" dirty="0">
                          <a:solidFill>
                            <a:srgbClr val="000000"/>
                          </a:solidFill>
                          <a:effectLst/>
                          <a:latin typeface="Gill Sans MT"/>
                        </a:rPr>
                        <a:t> debidamente cumplimentado</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Original y una (1) fotocopia de la Página de Datos del Pasaporte del menor</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Original y una (1) fotocopia del permiso de residencia (espalda con espalda) del menor</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Original y una (1) fotocopia de la Página de Datos del Pasaporte de los padres</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Original y una (1) fotocopia del permiso de residencia (back-</a:t>
                      </a:r>
                      <a:r>
                        <a:rPr lang="es-ES" sz="1200" b="0" i="0" u="none" strike="noStrike" dirty="0" err="1">
                          <a:solidFill>
                            <a:srgbClr val="000000"/>
                          </a:solidFill>
                          <a:effectLst/>
                          <a:latin typeface="Gill Sans MT"/>
                        </a:rPr>
                        <a:t>to</a:t>
                      </a:r>
                      <a:r>
                        <a:rPr lang="es-ES" sz="1200" b="0" i="0" u="none" strike="noStrike" dirty="0">
                          <a:solidFill>
                            <a:srgbClr val="000000"/>
                          </a:solidFill>
                          <a:effectLst/>
                          <a:latin typeface="Gill Sans MT"/>
                        </a:rPr>
                        <a:t>-back) de los padres</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Original y una (1) fotocopia del certificado de nacimiento emitido por PSA o certificado de nacimiento emitido por el Consulado o Embajada de Filipinas</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Si corresponde; Original y una (1) fotocopia del Certificado de Matrimonio emitido por PSA</a:t>
                      </a:r>
                      <a:endParaRPr lang="es-ES" sz="1200" b="1" i="0" dirty="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Si corresponde; Original y una (1) fotocopia del Certificado Dual (Certificado de Identificación, Juramento de Lealtad u Orden de Aprobación)</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Tarifa no reembolsable de </a:t>
                      </a:r>
                      <a:r>
                        <a:rPr lang="es-ES" sz="1200" b="1" i="0" u="none" strike="noStrike" dirty="0">
                          <a:solidFill>
                            <a:srgbClr val="000000"/>
                          </a:solidFill>
                          <a:effectLst/>
                          <a:latin typeface="Gill Sans MT"/>
                        </a:rPr>
                        <a:t>66.00 €</a:t>
                      </a:r>
                      <a:r>
                        <a:rPr lang="es-ES" sz="1200" b="0" i="0" u="none" strike="noStrike" dirty="0">
                          <a:solidFill>
                            <a:srgbClr val="000000"/>
                          </a:solidFill>
                          <a:effectLst/>
                          <a:latin typeface="Gill Sans MT"/>
                        </a:rPr>
                        <a:t>, pagadera solo en </a:t>
                      </a:r>
                      <a:r>
                        <a:rPr lang="es-ES" sz="1200" b="1" i="0" u="none" strike="noStrike" dirty="0">
                          <a:solidFill>
                            <a:srgbClr val="000000"/>
                          </a:solidFill>
                          <a:effectLst/>
                          <a:latin typeface="Gill Sans MT"/>
                        </a:rPr>
                        <a:t>efectivo</a:t>
                      </a:r>
                      <a:endParaRPr lang="es-ES" sz="1200" b="1" i="0" dirty="0">
                        <a:solidFill>
                          <a:srgbClr val="FFFFFF"/>
                        </a:solidFill>
                        <a:effectLst/>
                        <a:latin typeface="Gill Sans MT"/>
                      </a:endParaRPr>
                    </a:p>
                    <a:p>
                      <a:pPr marL="342900" lvl="0" indent="-342900" algn="l">
                        <a:buFont typeface="Arial" panose="020B0604020202020204" pitchFamily="34" charset="0"/>
                        <a:buChar char="•"/>
                      </a:pPr>
                      <a:endParaRPr lang="es-ES" sz="1200" b="1" i="0" u="none"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Nota: Para aquellos que solicitan por PRIMERA VEZ su pasaporte filipino y son menores de 18 años, </a:t>
                      </a:r>
                      <a:r>
                        <a:rPr lang="es-ES" sz="1200" b="0" i="0" u="none" strike="noStrike" dirty="0">
                          <a:solidFill>
                            <a:srgbClr val="000000"/>
                          </a:solidFill>
                          <a:effectLst/>
                          <a:latin typeface="Gill Sans MT"/>
                        </a:rPr>
                        <a:t>los padres deberán hacer el </a:t>
                      </a:r>
                      <a:r>
                        <a:rPr lang="es-ES" sz="1200" b="0" i="0" u="sng" dirty="0">
                          <a:solidFill>
                            <a:srgbClr val="000000"/>
                          </a:solidFill>
                          <a:effectLst/>
                          <a:latin typeface="Gill Sans MT"/>
                        </a:rPr>
                        <a:t>INFORME DE NACIMIENTO</a:t>
                      </a:r>
                      <a:r>
                        <a:rPr lang="es-ES" sz="1200" b="0" i="0" u="none" strike="noStrike" dirty="0">
                          <a:solidFill>
                            <a:srgbClr val="000000"/>
                          </a:solidFill>
                          <a:effectLst/>
                          <a:latin typeface="Gill Sans MT"/>
                        </a:rPr>
                        <a:t> antes de solicitar el pasaporte.</a:t>
                      </a:r>
                      <a:endParaRPr lang="es-ES" sz="1200" b="1" i="0" dirty="0">
                        <a:solidFill>
                          <a:srgbClr val="FFFFFF"/>
                        </a:solidFill>
                        <a:effectLst/>
                        <a:latin typeface="Gill Sans MT"/>
                      </a:endParaRPr>
                    </a:p>
                    <a:p>
                      <a:pPr lvl="0" algn="l">
                        <a:buNone/>
                      </a:pPr>
                      <a:endParaRPr lang="es-ES" sz="1200" b="0" i="0" u="none" strike="noStrike" dirty="0">
                        <a:solidFill>
                          <a:srgbClr val="000000"/>
                        </a:solidFill>
                        <a:effectLst/>
                        <a:latin typeface="Gill Sans MT"/>
                      </a:endParaRPr>
                    </a:p>
                    <a:p>
                      <a:pPr marL="342900" lvl="0" indent="-342900" algn="l" fontAlgn="base">
                        <a:buFont typeface="Arial" panose="020B0604020202020204" pitchFamily="34" charset="0"/>
                        <a:buChar char="•"/>
                      </a:pPr>
                      <a:r>
                        <a:rPr lang="es-ES" sz="1200" b="1" i="0" u="none" strike="noStrike" dirty="0">
                          <a:solidFill>
                            <a:srgbClr val="000000"/>
                          </a:solidFill>
                          <a:effectLst/>
                          <a:latin typeface="Gill Sans MT"/>
                        </a:rPr>
                        <a:t>Consulte la </a:t>
                      </a:r>
                      <a:r>
                        <a:rPr lang="es-ES" sz="1200" b="1" i="0" u="sng" strike="noStrike" dirty="0">
                          <a:solidFill>
                            <a:srgbClr val="000000"/>
                          </a:solidFill>
                          <a:effectLst/>
                          <a:latin typeface="Gill Sans MT"/>
                          <a:hlinkClick r:id="rId5"/>
                        </a:rPr>
                        <a:t>Carta del Ciudadano</a:t>
                      </a:r>
                      <a:r>
                        <a:rPr lang="es-ES" sz="1200" b="1" i="0" u="none" strike="noStrike" dirty="0">
                          <a:solidFill>
                            <a:srgbClr val="000000"/>
                          </a:solidFill>
                          <a:effectLst/>
                          <a:latin typeface="Gill Sans MT"/>
                        </a:rPr>
                        <a:t> </a:t>
                      </a:r>
                      <a:r>
                        <a:rPr lang="es-ES" sz="1200" b="0" i="0" u="none" strike="noStrike" dirty="0">
                          <a:solidFill>
                            <a:srgbClr val="000000"/>
                          </a:solidFill>
                          <a:effectLst/>
                          <a:latin typeface="Gill Sans MT"/>
                        </a:rPr>
                        <a:t>para obtener más información.</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El procesamiento del pasaporte </a:t>
                      </a:r>
                      <a:r>
                        <a:rPr lang="es-ES" sz="1200" b="1" i="0" u="none" strike="noStrike" dirty="0">
                          <a:solidFill>
                            <a:srgbClr val="000000"/>
                          </a:solidFill>
                          <a:effectLst/>
                          <a:latin typeface="Gill Sans MT"/>
                        </a:rPr>
                        <a:t>toma de 4 a 6 semanas</a:t>
                      </a:r>
                      <a:r>
                        <a:rPr lang="es-ES" sz="1200" b="0" i="0" u="none" strike="noStrike" dirty="0">
                          <a:solidFill>
                            <a:srgbClr val="000000"/>
                          </a:solidFill>
                          <a:effectLst/>
                          <a:latin typeface="Gill Sans MT"/>
                        </a:rPr>
                        <a:t>. Como un pasaporte con al menos 6 meses de validez es un requisito para viajes internacionales, es aconsejable que los solicitantes renueven sus pasaportes anticipadamente para evitar inconvenientes. </a:t>
                      </a:r>
                      <a:endParaRPr lang="es-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616601241"/>
                  </a:ext>
                </a:extLst>
              </a:tr>
            </a:tbl>
          </a:graphicData>
        </a:graphic>
      </p:graphicFrame>
      <p:pic>
        <p:nvPicPr>
          <p:cNvPr id="10" name="Imagen 9" descr="Logotipo&#10;&#10;Descripción generada automáticamente">
            <a:extLst>
              <a:ext uri="{FF2B5EF4-FFF2-40B4-BE49-F238E27FC236}">
                <a16:creationId xmlns:a16="http://schemas.microsoft.com/office/drawing/2014/main" id="{42495BDE-64A3-DF0C-3397-37F8E44F17FA}"/>
              </a:ext>
            </a:extLst>
          </p:cNvPr>
          <p:cNvPicPr>
            <a:picLocks noChangeAspect="1"/>
          </p:cNvPicPr>
          <p:nvPr/>
        </p:nvPicPr>
        <p:blipFill>
          <a:blip r:embed="rId6"/>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DC7F5DA7-3BF6-23D3-D44B-ADC3360E0BE7}"/>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4088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80E92C94-2830-F781-C0EE-911B9059DA3B}"/>
              </a:ext>
            </a:extLst>
          </p:cNvPr>
          <p:cNvGraphicFramePr>
            <a:graphicFrameLocks noGrp="1"/>
          </p:cNvGraphicFramePr>
          <p:nvPr>
            <p:extLst>
              <p:ext uri="{D42A27DB-BD31-4B8C-83A1-F6EECF244321}">
                <p14:modId xmlns:p14="http://schemas.microsoft.com/office/powerpoint/2010/main" val="1672180887"/>
              </p:ext>
            </p:extLst>
          </p:nvPr>
        </p:nvGraphicFramePr>
        <p:xfrm>
          <a:off x="376620" y="1217448"/>
          <a:ext cx="11506861" cy="4419600"/>
        </p:xfrm>
        <a:graphic>
          <a:graphicData uri="http://schemas.openxmlformats.org/drawingml/2006/table">
            <a:tbl>
              <a:tblPr firstRow="1" bandRow="1">
                <a:tableStyleId>{5C22544A-7EE6-4342-B048-85BDC9FD1C3A}</a:tableStyleId>
              </a:tblPr>
              <a:tblGrid>
                <a:gridCol w="11506861">
                  <a:extLst>
                    <a:ext uri="{9D8B030D-6E8A-4147-A177-3AD203B41FA5}">
                      <a16:colId xmlns:a16="http://schemas.microsoft.com/office/drawing/2014/main" val="394169786"/>
                    </a:ext>
                  </a:extLst>
                </a:gridCol>
              </a:tblGrid>
              <a:tr h="4419600">
                <a:tc>
                  <a:txBody>
                    <a:bodyPr/>
                    <a:lstStyle/>
                    <a:p>
                      <a:pPr marL="342900" lvl="0" indent="-342900" algn="l" fontAlgn="base">
                        <a:buFont typeface="Arial" panose="020B0604020202020204" pitchFamily="34" charset="0"/>
                        <a:buChar char="•"/>
                      </a:pPr>
                      <a:r>
                        <a:rPr lang="es-ES" sz="1200" b="1" i="0" u="sng" cap="all" dirty="0">
                          <a:solidFill>
                            <a:srgbClr val="000000"/>
                          </a:solidFill>
                          <a:effectLst/>
                          <a:latin typeface="Gill Sans MT"/>
                        </a:rPr>
                        <a:t>DECLARACIÓN JURADA POR LA PÉRDIDA DE UN PASAPORTE PH:</a:t>
                      </a:r>
                      <a:r>
                        <a:rPr lang="es-ES" sz="1200" b="0" i="0" u="none" strike="noStrike" cap="all" dirty="0">
                          <a:solidFill>
                            <a:srgbClr val="000000"/>
                          </a:solidFill>
                          <a:effectLst/>
                          <a:latin typeface="Gill Sans MT"/>
                        </a:rPr>
                        <a:t> </a:t>
                      </a:r>
                      <a:r>
                        <a:rPr lang="es-ES" sz="1200" b="0" i="0" u="sng" strike="noStrike" dirty="0">
                          <a:solidFill>
                            <a:srgbClr val="000000"/>
                          </a:solidFill>
                          <a:effectLst/>
                          <a:latin typeface="Gill Sans MT"/>
                          <a:hlinkClick r:id="rId2"/>
                        </a:rPr>
                        <a:t>Declaración jurada por la pérdida de un pasaporte PH (dfa.gov.ph)</a:t>
                      </a:r>
                      <a:endParaRPr lang="es-ES" sz="1200" b="1" i="0">
                        <a:solidFill>
                          <a:srgbClr val="FFFFFF"/>
                        </a:solidFill>
                        <a:effectLst/>
                        <a:latin typeface="Gill Sans MT"/>
                      </a:endParaRPr>
                    </a:p>
                    <a:p>
                      <a:pPr algn="l" fontAlgn="base"/>
                      <a:r>
                        <a:rPr lang="es-ES" sz="1200" b="0" i="0" u="none" strike="noStrike" dirty="0">
                          <a:solidFill>
                            <a:srgbClr val="000000"/>
                          </a:solidFill>
                          <a:effectLst/>
                          <a:latin typeface="Gill Sans MT"/>
                        </a:rPr>
                        <a:t>Original y copia de los siguientes documentos, si el pasaporte es válido:</a:t>
                      </a:r>
                      <a:endParaRPr lang="es-ES" sz="1200" b="1" i="0">
                        <a:solidFill>
                          <a:srgbClr val="FFFFFF"/>
                        </a:solidFill>
                        <a:effectLst/>
                        <a:latin typeface="Gill Sans MT"/>
                      </a:endParaRPr>
                    </a:p>
                    <a:p>
                      <a:pPr lvl="0" algn="l">
                        <a:buNone/>
                      </a:pPr>
                      <a:endParaRPr lang="es-ES" sz="1200" b="0" i="0" u="none" strike="noStrike" dirty="0">
                        <a:solidFill>
                          <a:srgbClr val="000000"/>
                        </a:solidFill>
                        <a:effectLst/>
                        <a:latin typeface="Gill Sans MT"/>
                      </a:endParaRPr>
                    </a:p>
                    <a:p>
                      <a:pPr marL="342900" lvl="0" indent="-342900" algn="l" fontAlgn="base">
                        <a:buFont typeface="Arial" panose="020B0604020202020204" pitchFamily="34" charset="0"/>
                        <a:buChar char="•"/>
                      </a:pPr>
                      <a:r>
                        <a:rPr lang="es-ES" sz="1200" b="0" i="0" u="sng" strike="noStrike" dirty="0">
                          <a:solidFill>
                            <a:srgbClr val="000000"/>
                          </a:solidFill>
                          <a:effectLst/>
                          <a:latin typeface="Gill Sans MT"/>
                          <a:hlinkClick r:id="rId3">
                            <a:extLst>
                              <a:ext uri="{A12FA001-AC4F-418D-AE19-62706E023703}">
                                <ahyp:hlinkClr xmlns:ahyp="http://schemas.microsoft.com/office/drawing/2018/hyperlinkcolor" val="tx"/>
                              </a:ext>
                            </a:extLst>
                          </a:hlinkClick>
                        </a:rPr>
                        <a:t>Declaración jurada de pérdida</a:t>
                      </a:r>
                      <a:r>
                        <a:rPr lang="es-ES" sz="1200" b="0" i="0" u="none" strike="noStrike" dirty="0">
                          <a:solidFill>
                            <a:srgbClr val="000000"/>
                          </a:solidFill>
                          <a:effectLst/>
                          <a:latin typeface="Gill Sans MT"/>
                        </a:rPr>
                        <a:t> a ser ejecutada en el Consulado</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Certificado de nacimiento emitido por PSA/NSO</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Certificado de matrimonio emitido por PSA / NSO (si está casado y usa el APELLIDO del esposo)</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Fotocopia de la página de datos del pasaporte perdido</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Dos (2) identificaciones válidas emitidas por el Gobierno de Filipinas</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Informe policial en inglés</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Tarifa no reembolsable de</a:t>
                      </a:r>
                      <a:r>
                        <a:rPr lang="es-ES" sz="1200" b="1" i="0" u="none" strike="noStrike" dirty="0">
                          <a:solidFill>
                            <a:srgbClr val="000000"/>
                          </a:solidFill>
                          <a:effectLst/>
                          <a:latin typeface="Gill Sans MT"/>
                        </a:rPr>
                        <a:t> 22,50 €</a:t>
                      </a:r>
                      <a:r>
                        <a:rPr lang="es-ES" sz="1200" b="0" i="0" u="none" strike="noStrike" dirty="0">
                          <a:solidFill>
                            <a:srgbClr val="000000"/>
                          </a:solidFill>
                          <a:effectLst/>
                          <a:latin typeface="Gill Sans MT"/>
                        </a:rPr>
                        <a:t>, pagadera solo en </a:t>
                      </a:r>
                      <a:r>
                        <a:rPr lang="es-ES" sz="1200" b="1" i="0" u="none" strike="noStrike" dirty="0">
                          <a:solidFill>
                            <a:srgbClr val="000000"/>
                          </a:solidFill>
                          <a:effectLst/>
                          <a:latin typeface="Gill Sans MT"/>
                        </a:rPr>
                        <a:t>efectivo</a:t>
                      </a:r>
                      <a:endParaRPr lang="es-ES" sz="1200" b="1" i="0">
                        <a:solidFill>
                          <a:srgbClr val="FFFFFF"/>
                        </a:solidFill>
                        <a:effectLst/>
                        <a:latin typeface="Gill Sans MT"/>
                      </a:endParaRPr>
                    </a:p>
                    <a:p>
                      <a:pPr marL="342900" lvl="0" indent="-342900" algn="l">
                        <a:buFont typeface="Arial" panose="020B0604020202020204" pitchFamily="34" charset="0"/>
                        <a:buChar char="•"/>
                      </a:pPr>
                      <a:endParaRPr lang="es-ES" sz="1200" b="1" i="0" u="none" strike="noStrike" dirty="0">
                        <a:solidFill>
                          <a:srgbClr val="000000"/>
                        </a:solidFill>
                        <a:effectLst/>
                        <a:latin typeface="Gill Sans MT"/>
                      </a:endParaRPr>
                    </a:p>
                    <a:p>
                      <a:pPr marL="342900" lvl="0" indent="-342900" algn="l">
                        <a:buFont typeface="Arial" panose="020B0604020202020204" pitchFamily="34" charset="0"/>
                        <a:buChar char="•"/>
                      </a:pPr>
                      <a:endParaRPr lang="es-ES" sz="1200" b="1" i="0" u="none" strike="noStrike" dirty="0">
                        <a:solidFill>
                          <a:srgbClr val="000000"/>
                        </a:solidFill>
                        <a:effectLst/>
                        <a:latin typeface="Gill Sans MT"/>
                      </a:endParaRPr>
                    </a:p>
                    <a:p>
                      <a:pPr algn="l" fontAlgn="base"/>
                      <a:r>
                        <a:rPr lang="es-ES" sz="1200" b="0" i="0" u="none" strike="noStrike" dirty="0">
                          <a:solidFill>
                            <a:srgbClr val="000000"/>
                          </a:solidFill>
                          <a:effectLst/>
                          <a:latin typeface="Gill Sans MT"/>
                        </a:rPr>
                        <a:t>Hay un período de autorización de 15 días antes de poder solicitar un nuevo pasaporte. Si se pierde un pasaporte válido, primero hay que solicitar una declaración jurada de pérdida. </a:t>
                      </a:r>
                      <a:endParaRPr lang="es-ES" sz="1200" b="1" i="0">
                        <a:solidFill>
                          <a:srgbClr val="FFFFFF"/>
                        </a:solidFill>
                        <a:effectLst/>
                        <a:latin typeface="Gill Sans MT"/>
                      </a:endParaRPr>
                    </a:p>
                    <a:p>
                      <a:pPr lvl="0" algn="l">
                        <a:buNone/>
                      </a:pPr>
                      <a:endParaRPr lang="es-ES" sz="1200" b="0" i="0" u="none" strike="noStrike" dirty="0">
                        <a:solidFill>
                          <a:srgbClr val="000000"/>
                        </a:solidFill>
                        <a:effectLst/>
                        <a:latin typeface="Gill Sans MT"/>
                      </a:endParaRPr>
                    </a:p>
                    <a:p>
                      <a:pPr lvl="0" algn="l">
                        <a:buNone/>
                      </a:pPr>
                      <a:endParaRPr lang="es-ES" sz="1200" b="0" i="0" u="none" strike="noStrike" dirty="0">
                        <a:solidFill>
                          <a:srgbClr val="000000"/>
                        </a:solidFill>
                        <a:effectLst/>
                        <a:latin typeface="Gill Sans MT"/>
                      </a:endParaRPr>
                    </a:p>
                    <a:p>
                      <a:pPr marL="342900" lvl="0" indent="-342900" algn="just" fontAlgn="base">
                        <a:buFont typeface="Arial" panose="020B0604020202020204" pitchFamily="34" charset="0"/>
                        <a:buChar char="•"/>
                      </a:pPr>
                      <a:r>
                        <a:rPr lang="es-ES" sz="1200" b="1" i="0" u="none" strike="noStrike" dirty="0">
                          <a:solidFill>
                            <a:srgbClr val="000000"/>
                          </a:solidFill>
                          <a:effectLst/>
                          <a:latin typeface="Gill Sans MT"/>
                        </a:rPr>
                        <a:t>SOLICITUD DE DOCUMENTO DE VIAJE: </a:t>
                      </a:r>
                      <a:r>
                        <a:rPr lang="es-ES" sz="1200" b="0" i="0" u="sng" strike="noStrike" dirty="0">
                          <a:solidFill>
                            <a:srgbClr val="000000"/>
                          </a:solidFill>
                          <a:effectLst/>
                          <a:latin typeface="Gill Sans MT"/>
                          <a:hlinkClick r:id="rId4"/>
                        </a:rPr>
                        <a:t>Solicitud de documento de viaje (dfa.gov.ph)</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Comparecencia personal del solicitante. </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sng" strike="noStrike" dirty="0">
                          <a:solidFill>
                            <a:srgbClr val="000000"/>
                          </a:solidFill>
                          <a:effectLst/>
                          <a:latin typeface="Gill Sans MT"/>
                          <a:hlinkClick r:id="rId5"/>
                        </a:rPr>
                        <a:t>Formulario de solicitud</a:t>
                      </a:r>
                      <a:r>
                        <a:rPr lang="es-ES" sz="1200" b="0" i="0" u="none" strike="noStrike" dirty="0">
                          <a:solidFill>
                            <a:srgbClr val="000000"/>
                          </a:solidFill>
                          <a:effectLst/>
                          <a:latin typeface="Gill Sans MT"/>
                        </a:rPr>
                        <a:t> debidamente cumplimentado</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Original y una (1) fotocopia de la página de datos del </a:t>
                      </a:r>
                      <a:r>
                        <a:rPr lang="es-ES" sz="1200" b="0" i="0" u="sng" dirty="0">
                          <a:solidFill>
                            <a:srgbClr val="000000"/>
                          </a:solidFill>
                          <a:effectLst/>
                          <a:latin typeface="Gill Sans MT"/>
                        </a:rPr>
                        <a:t>pasaporte filipino</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T</a:t>
                      </a:r>
                      <a:r>
                        <a:rPr lang="es-ES" sz="1200" b="0" i="0" u="sng" dirty="0">
                          <a:solidFill>
                            <a:srgbClr val="000000"/>
                          </a:solidFill>
                          <a:effectLst/>
                          <a:latin typeface="Gill Sans MT"/>
                        </a:rPr>
                        <a:t>res (3) fotos</a:t>
                      </a:r>
                      <a:r>
                        <a:rPr lang="es-ES" sz="1200" b="0" i="0" u="none" strike="noStrike" dirty="0">
                          <a:solidFill>
                            <a:srgbClr val="000000"/>
                          </a:solidFill>
                          <a:effectLst/>
                          <a:latin typeface="Gill Sans MT"/>
                        </a:rPr>
                        <a:t> de pasaporte de 4,5 cm x 3,5 cm de tamaño, tomadas en los últimos seis (6) meses con fondo blanco</a:t>
                      </a:r>
                      <a:endParaRPr lang="es-ES" sz="1200" b="1" i="0">
                        <a:solidFill>
                          <a:srgbClr val="FFFFFF"/>
                        </a:solidFill>
                        <a:effectLst/>
                        <a:latin typeface="Gill Sans MT"/>
                      </a:endParaRPr>
                    </a:p>
                    <a:p>
                      <a:pPr marL="342900" lvl="0" indent="-342900" algn="l" fontAlgn="base">
                        <a:buFont typeface="Arial" panose="020B0604020202020204" pitchFamily="34" charset="0"/>
                        <a:buChar char="•"/>
                      </a:pPr>
                      <a:r>
                        <a:rPr lang="es-ES" sz="1200" b="0" i="0" u="none" strike="noStrike" dirty="0">
                          <a:solidFill>
                            <a:srgbClr val="000000"/>
                          </a:solidFill>
                          <a:effectLst/>
                          <a:latin typeface="Gill Sans MT"/>
                        </a:rPr>
                        <a:t>Tasa no reembolsable de </a:t>
                      </a:r>
                      <a:r>
                        <a:rPr lang="es-ES" sz="1200" b="1" i="0" u="none" strike="noStrike" dirty="0">
                          <a:solidFill>
                            <a:srgbClr val="000000"/>
                          </a:solidFill>
                          <a:effectLst/>
                          <a:latin typeface="Gill Sans MT"/>
                        </a:rPr>
                        <a:t>33,00€</a:t>
                      </a:r>
                      <a:r>
                        <a:rPr lang="es-ES" sz="1200" b="0" i="0" u="none" strike="noStrike" dirty="0">
                          <a:solidFill>
                            <a:srgbClr val="000000"/>
                          </a:solidFill>
                          <a:effectLst/>
                          <a:latin typeface="Gill Sans MT"/>
                        </a:rPr>
                        <a:t>, a pagar en </a:t>
                      </a:r>
                      <a:r>
                        <a:rPr lang="es-ES" sz="1200" b="1" i="0" u="none" strike="noStrike" dirty="0">
                          <a:solidFill>
                            <a:srgbClr val="000000"/>
                          </a:solidFill>
                          <a:effectLst/>
                          <a:latin typeface="Gill Sans MT"/>
                        </a:rPr>
                        <a:t>efectivo</a:t>
                      </a:r>
                      <a:endParaRPr lang="es-ES" sz="1200" b="1" i="0">
                        <a:solidFill>
                          <a:srgbClr val="FFFFFF"/>
                        </a:solidFill>
                        <a:effectLst/>
                        <a:latin typeface="Gill Sans MT"/>
                      </a:endParaRPr>
                    </a:p>
                    <a:p>
                      <a:pPr marL="342900" lvl="0" indent="-342900" algn="l">
                        <a:buFont typeface="Arial" panose="020B0604020202020204" pitchFamily="34" charset="0"/>
                        <a:buChar char="•"/>
                      </a:pPr>
                      <a:endParaRPr lang="es-ES" sz="1200" b="1" i="0" u="none"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Nota: En caso de pérdida / robo del pasaporte, </a:t>
                      </a:r>
                      <a:r>
                        <a:rPr lang="es-ES" sz="1200" b="0" i="0" u="none" strike="noStrike" dirty="0">
                          <a:solidFill>
                            <a:srgbClr val="000000"/>
                          </a:solidFill>
                          <a:effectLst/>
                          <a:latin typeface="Gill Sans MT"/>
                        </a:rPr>
                        <a:t>el solicitante deberá solicitar una </a:t>
                      </a:r>
                      <a:r>
                        <a:rPr lang="es-ES" sz="1200" b="1" i="0" u="none" strike="noStrike" dirty="0">
                          <a:solidFill>
                            <a:srgbClr val="000000"/>
                          </a:solidFill>
                          <a:effectLst/>
                          <a:latin typeface="Gill Sans MT"/>
                        </a:rPr>
                        <a:t>Declaración jurada</a:t>
                      </a:r>
                      <a:r>
                        <a:rPr lang="es-ES" sz="1200" b="0" i="0" u="none" strike="noStrike" dirty="0">
                          <a:solidFill>
                            <a:srgbClr val="000000"/>
                          </a:solidFill>
                          <a:effectLst/>
                          <a:latin typeface="Gill Sans MT"/>
                        </a:rPr>
                        <a:t> de pasaporte perdido y presentarla para la solicitud </a:t>
                      </a:r>
                      <a:r>
                        <a:rPr lang="es-ES" sz="1200" b="0" i="0" u="none" strike="noStrike" dirty="0">
                          <a:solidFill>
                            <a:srgbClr val="0A0A0A"/>
                          </a:solidFill>
                          <a:effectLst/>
                          <a:latin typeface="Gill Sans MT"/>
                        </a:rPr>
                        <a:t>de documento. </a:t>
                      </a:r>
                      <a:endParaRPr lang="es-ES" sz="1200"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2632897686"/>
                  </a:ext>
                </a:extLst>
              </a:tr>
            </a:tbl>
          </a:graphicData>
        </a:graphic>
      </p:graphicFrame>
      <p:pic>
        <p:nvPicPr>
          <p:cNvPr id="10" name="Imagen 9" descr="Logotipo&#10;&#10;Descripción generada automáticamente">
            <a:extLst>
              <a:ext uri="{FF2B5EF4-FFF2-40B4-BE49-F238E27FC236}">
                <a16:creationId xmlns:a16="http://schemas.microsoft.com/office/drawing/2014/main" id="{22C1C94A-890C-E90B-9FEF-12FA4009A18E}"/>
              </a:ext>
            </a:extLst>
          </p:cNvPr>
          <p:cNvPicPr>
            <a:picLocks noChangeAspect="1"/>
          </p:cNvPicPr>
          <p:nvPr/>
        </p:nvPicPr>
        <p:blipFill>
          <a:blip r:embed="rId6"/>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7D1CDFBD-C73B-BC63-963C-3A5FFF373B9F}"/>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6570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F529B991-74FC-46DE-897F-028998712E29}"/>
              </a:ext>
            </a:extLst>
          </p:cNvPr>
          <p:cNvGraphicFramePr>
            <a:graphicFrameLocks noGrp="1"/>
          </p:cNvGraphicFramePr>
          <p:nvPr>
            <p:extLst>
              <p:ext uri="{D42A27DB-BD31-4B8C-83A1-F6EECF244321}">
                <p14:modId xmlns:p14="http://schemas.microsoft.com/office/powerpoint/2010/main" val="2635714796"/>
              </p:ext>
            </p:extLst>
          </p:nvPr>
        </p:nvGraphicFramePr>
        <p:xfrm>
          <a:off x="245241" y="1042276"/>
          <a:ext cx="11712048" cy="5628014"/>
        </p:xfrm>
        <a:graphic>
          <a:graphicData uri="http://schemas.openxmlformats.org/drawingml/2006/table">
            <a:tbl>
              <a:tblPr firstRow="1" bandRow="1">
                <a:tableStyleId>{5C22544A-7EE6-4342-B048-85BDC9FD1C3A}</a:tableStyleId>
              </a:tblPr>
              <a:tblGrid>
                <a:gridCol w="689741">
                  <a:extLst>
                    <a:ext uri="{9D8B030D-6E8A-4147-A177-3AD203B41FA5}">
                      <a16:colId xmlns:a16="http://schemas.microsoft.com/office/drawing/2014/main" val="2376964776"/>
                    </a:ext>
                  </a:extLst>
                </a:gridCol>
                <a:gridCol w="3678620">
                  <a:extLst>
                    <a:ext uri="{9D8B030D-6E8A-4147-A177-3AD203B41FA5}">
                      <a16:colId xmlns:a16="http://schemas.microsoft.com/office/drawing/2014/main" val="2644694075"/>
                    </a:ext>
                  </a:extLst>
                </a:gridCol>
                <a:gridCol w="1803929">
                  <a:extLst>
                    <a:ext uri="{9D8B030D-6E8A-4147-A177-3AD203B41FA5}">
                      <a16:colId xmlns:a16="http://schemas.microsoft.com/office/drawing/2014/main" val="3731670959"/>
                    </a:ext>
                  </a:extLst>
                </a:gridCol>
                <a:gridCol w="1744564">
                  <a:extLst>
                    <a:ext uri="{9D8B030D-6E8A-4147-A177-3AD203B41FA5}">
                      <a16:colId xmlns:a16="http://schemas.microsoft.com/office/drawing/2014/main" val="708480551"/>
                    </a:ext>
                  </a:extLst>
                </a:gridCol>
                <a:gridCol w="1673150">
                  <a:extLst>
                    <a:ext uri="{9D8B030D-6E8A-4147-A177-3AD203B41FA5}">
                      <a16:colId xmlns:a16="http://schemas.microsoft.com/office/drawing/2014/main" val="2017358456"/>
                    </a:ext>
                  </a:extLst>
                </a:gridCol>
                <a:gridCol w="2122044">
                  <a:extLst>
                    <a:ext uri="{9D8B030D-6E8A-4147-A177-3AD203B41FA5}">
                      <a16:colId xmlns:a16="http://schemas.microsoft.com/office/drawing/2014/main" val="3480663400"/>
                    </a:ext>
                  </a:extLst>
                </a:gridCol>
              </a:tblGrid>
              <a:tr h="349566">
                <a:tc>
                  <a:txBody>
                    <a:bodyPr/>
                    <a:lstStyle/>
                    <a:p>
                      <a:pPr algn="l" fontAlgn="base"/>
                      <a:r>
                        <a:rPr lang="es-ES" sz="1200" b="1" i="0" dirty="0">
                          <a:solidFill>
                            <a:schemeClr val="bg1"/>
                          </a:solidFill>
                          <a:effectLst/>
                          <a:latin typeface="Gill Sans MT"/>
                        </a:rPr>
                        <a:t>País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Consulado/Embajada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ca-ES" sz="1200" b="1" i="0" err="1">
                          <a:solidFill>
                            <a:schemeClr val="bg1"/>
                          </a:solidFill>
                          <a:effectLst/>
                          <a:latin typeface="Gill Sans MT"/>
                        </a:rPr>
                        <a:t>Trámite</a:t>
                      </a:r>
                      <a:endParaRPr lang="ca-ES" sz="1200" b="1" i="0">
                        <a:solidFill>
                          <a:schemeClr val="bg1"/>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 Coste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Observaciones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2241230015"/>
                  </a:ext>
                </a:extLst>
              </a:tr>
              <a:tr h="5278448">
                <a:tc>
                  <a:txBody>
                    <a:bodyPr/>
                    <a:lstStyle/>
                    <a:p>
                      <a:pPr algn="l" fontAlgn="base"/>
                      <a:r>
                        <a:rPr lang="es-ES" sz="1200" b="1" i="0" u="none" strike="noStrike" dirty="0">
                          <a:solidFill>
                            <a:srgbClr val="000000"/>
                          </a:solidFill>
                          <a:effectLst/>
                          <a:latin typeface="Gill Sans MT"/>
                        </a:rPr>
                        <a:t>India</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Embajada en Madrid</a:t>
                      </a:r>
                      <a:endParaRPr lang="es-ES" sz="1200" b="0"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algn="l" fontAlgn="base"/>
                      <a:r>
                        <a:rPr lang="es-ES" sz="1200" b="0" i="1" u="none" strike="noStrike" dirty="0">
                          <a:solidFill>
                            <a:srgbClr val="000000"/>
                          </a:solidFill>
                          <a:effectLst/>
                          <a:latin typeface="Gill Sans MT"/>
                        </a:rPr>
                        <a:t>Avenida de Pio XII, n. 30-32</a:t>
                      </a:r>
                      <a:endParaRPr lang="es-ES" sz="1200" b="0" i="1">
                        <a:solidFill>
                          <a:srgbClr val="000000"/>
                        </a:solidFill>
                        <a:effectLst/>
                        <a:latin typeface="Gill Sans MT"/>
                      </a:endParaRPr>
                    </a:p>
                    <a:p>
                      <a:pPr algn="l" fontAlgn="base"/>
                      <a:r>
                        <a:rPr lang="es-ES" sz="1200" b="0" i="1" u="none" strike="noStrike" dirty="0">
                          <a:solidFill>
                            <a:srgbClr val="000000"/>
                          </a:solidFill>
                          <a:effectLst/>
                          <a:latin typeface="Gill Sans MT"/>
                        </a:rPr>
                        <a:t>28016, Madrid  </a:t>
                      </a:r>
                      <a:endParaRPr lang="es-ES" sz="1200" b="0" i="1" dirty="0">
                        <a:solidFill>
                          <a:srgbClr val="000000"/>
                        </a:solidFill>
                        <a:effectLst/>
                        <a:latin typeface="Gill Sans MT"/>
                      </a:endParaRPr>
                    </a:p>
                    <a:p>
                      <a:pPr algn="l" fontAlgn="base"/>
                      <a:r>
                        <a:rPr lang="es-ES" sz="1200" b="0" i="1" u="none" strike="noStrike" dirty="0">
                          <a:solidFill>
                            <a:srgbClr val="000000"/>
                          </a:solidFill>
                          <a:effectLst/>
                          <a:latin typeface="Gill Sans MT"/>
                        </a:rPr>
                        <a:t>Teléfono: </a:t>
                      </a:r>
                      <a:r>
                        <a:rPr lang="es-ES" sz="1200" b="0" i="0" u="none" strike="noStrike" dirty="0">
                          <a:solidFill>
                            <a:srgbClr val="000000"/>
                          </a:solidFill>
                          <a:effectLst/>
                          <a:latin typeface="Gill Sans MT"/>
                        </a:rPr>
                        <a:t>913 098 882 (09:30 a 13:00 </a:t>
                      </a:r>
                      <a:r>
                        <a:rPr lang="es-ES" sz="1200" b="0" i="0" u="none" strike="noStrike" err="1">
                          <a:solidFill>
                            <a:srgbClr val="000000"/>
                          </a:solidFill>
                          <a:effectLst/>
                          <a:latin typeface="Gill Sans MT"/>
                        </a:rPr>
                        <a:t>hrs</a:t>
                      </a:r>
                      <a:r>
                        <a:rPr lang="es-ES" sz="1200" b="0" i="0" u="none" strike="noStrike" dirty="0">
                          <a:solidFill>
                            <a:srgbClr val="000000"/>
                          </a:solidFill>
                          <a:effectLst/>
                          <a:latin typeface="Gill Sans MT"/>
                        </a:rPr>
                        <a:t>, y de14:00 a 17:00 </a:t>
                      </a:r>
                      <a:r>
                        <a:rPr lang="es-ES" sz="1200" b="0" i="0" u="none" strike="noStrike" err="1">
                          <a:solidFill>
                            <a:srgbClr val="000000"/>
                          </a:solidFill>
                          <a:effectLst/>
                          <a:latin typeface="Gill Sans MT"/>
                        </a:rPr>
                        <a:t>hrs</a:t>
                      </a:r>
                      <a:r>
                        <a:rPr lang="es-ES" sz="1200" b="0" i="0" u="none" strike="noStrike" dirty="0">
                          <a:solidFill>
                            <a:srgbClr val="000000"/>
                          </a:solidFill>
                          <a:effectLst/>
                          <a:latin typeface="Gill Sans MT"/>
                        </a:rPr>
                        <a:t>.)</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E-mail:</a:t>
                      </a:r>
                      <a:r>
                        <a:rPr lang="es-ES" sz="1200" b="1"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2"/>
                        </a:rPr>
                        <a:t>hoc.madrid@mea.gov.in</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Web:</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3"/>
                        </a:rPr>
                        <a:t>Bienvenido a Embajada de India, Madrid, España (eoimadrid.gov.in)</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0" i="0" u="none" strike="noStrike" dirty="0">
                          <a:solidFill>
                            <a:srgbClr val="000000"/>
                          </a:solidFill>
                          <a:effectLst/>
                          <a:latin typeface="Gill Sans MT"/>
                        </a:rPr>
                        <a:t>-Se ha </a:t>
                      </a:r>
                      <a:r>
                        <a:rPr lang="es-ES" sz="1200" b="1" i="0" u="none" strike="noStrike" dirty="0">
                          <a:solidFill>
                            <a:srgbClr val="000000"/>
                          </a:solidFill>
                          <a:effectLst/>
                          <a:latin typeface="Gill Sans MT"/>
                        </a:rPr>
                        <a:t>externalizado</a:t>
                      </a:r>
                      <a:r>
                        <a:rPr lang="es-ES" sz="1200" b="0" i="0" u="none" strike="noStrike" dirty="0">
                          <a:solidFill>
                            <a:srgbClr val="000000"/>
                          </a:solidFill>
                          <a:effectLst/>
                          <a:latin typeface="Gill Sans MT"/>
                        </a:rPr>
                        <a:t> los Servicios Consulares también a </a:t>
                      </a:r>
                      <a:r>
                        <a:rPr lang="es-ES" sz="1200" b="1" i="0" u="none" strike="noStrike" dirty="0">
                          <a:solidFill>
                            <a:srgbClr val="000000"/>
                          </a:solidFill>
                          <a:effectLst/>
                          <a:latin typeface="Gill Sans MT"/>
                        </a:rPr>
                        <a:t>VFS Global:</a:t>
                      </a:r>
                      <a:endParaRPr lang="es-ES" sz="1200" b="0" i="0" dirty="0">
                        <a:solidFill>
                          <a:srgbClr val="000000"/>
                        </a:solidFill>
                        <a:effectLst/>
                        <a:latin typeface="Gill Sans MT"/>
                      </a:endParaRPr>
                    </a:p>
                    <a:p>
                      <a:pPr marL="171450" lvl="0" indent="-171450" algn="just" fontAlgn="base">
                        <a:buFont typeface="Arial"/>
                        <a:buChar char="•"/>
                      </a:pPr>
                      <a:r>
                        <a:rPr lang="es-ES" sz="1200" b="1" i="0" u="sng" dirty="0">
                          <a:solidFill>
                            <a:srgbClr val="000000"/>
                          </a:solidFill>
                          <a:effectLst/>
                          <a:latin typeface="Gill Sans MT"/>
                        </a:rPr>
                        <a:t>Madrid:</a:t>
                      </a:r>
                      <a:r>
                        <a:rPr lang="es-ES" sz="1200" b="0" i="0" u="none" strike="noStrike" dirty="0">
                          <a:solidFill>
                            <a:srgbClr val="000000"/>
                          </a:solidFill>
                          <a:effectLst/>
                          <a:latin typeface="Gill Sans MT"/>
                        </a:rPr>
                        <a:t> </a:t>
                      </a:r>
                      <a:r>
                        <a:rPr lang="es-ES" sz="1200" b="0" i="1" u="none" strike="noStrike" dirty="0">
                          <a:solidFill>
                            <a:srgbClr val="000000"/>
                          </a:solidFill>
                          <a:effectLst/>
                          <a:latin typeface="Gill Sans MT"/>
                        </a:rPr>
                        <a:t>Calle del Cardenal Marcelo </a:t>
                      </a:r>
                      <a:r>
                        <a:rPr lang="es-ES" sz="1200" b="0" i="1" u="none" strike="noStrike" err="1">
                          <a:solidFill>
                            <a:srgbClr val="000000"/>
                          </a:solidFill>
                          <a:effectLst/>
                          <a:latin typeface="Gill Sans MT"/>
                        </a:rPr>
                        <a:t>Spinola</a:t>
                      </a:r>
                      <a:r>
                        <a:rPr lang="es-ES" sz="1200" b="0" i="1" u="none" strike="noStrike" dirty="0">
                          <a:solidFill>
                            <a:srgbClr val="000000"/>
                          </a:solidFill>
                          <a:effectLst/>
                          <a:latin typeface="Gill Sans MT"/>
                        </a:rPr>
                        <a:t> 2, Planta Baja, 28016 Madrid</a:t>
                      </a:r>
                      <a:endParaRPr lang="es-ES" sz="1200" b="0" i="1" dirty="0">
                        <a:solidFill>
                          <a:srgbClr val="000000"/>
                        </a:solidFill>
                        <a:effectLst/>
                        <a:latin typeface="Gill Sans MT"/>
                      </a:endParaRPr>
                    </a:p>
                    <a:p>
                      <a:pPr marL="171450" lvl="0" indent="-171450" algn="just" fontAlgn="base">
                        <a:buFont typeface="Arial"/>
                        <a:buChar char="•"/>
                      </a:pPr>
                      <a:r>
                        <a:rPr lang="es-ES" sz="1200" b="1" i="0" u="sng" dirty="0">
                          <a:solidFill>
                            <a:srgbClr val="000000"/>
                          </a:solidFill>
                          <a:effectLst/>
                          <a:latin typeface="Gill Sans MT"/>
                        </a:rPr>
                        <a:t>Barcelona:</a:t>
                      </a:r>
                      <a:r>
                        <a:rPr lang="es-ES" sz="1200" b="0" i="0" u="none" strike="noStrike" dirty="0">
                          <a:solidFill>
                            <a:srgbClr val="000000"/>
                          </a:solidFill>
                          <a:effectLst/>
                          <a:latin typeface="Gill Sans MT"/>
                        </a:rPr>
                        <a:t> </a:t>
                      </a:r>
                      <a:r>
                        <a:rPr lang="es-ES" sz="1200" b="0" i="1" u="none" strike="noStrike" err="1">
                          <a:solidFill>
                            <a:srgbClr val="000000"/>
                          </a:solidFill>
                          <a:effectLst/>
                          <a:latin typeface="Gill Sans MT"/>
                        </a:rPr>
                        <a:t>Carrer</a:t>
                      </a:r>
                      <a:r>
                        <a:rPr lang="es-ES" sz="1200" b="0" i="1" u="none" strike="noStrike" dirty="0">
                          <a:solidFill>
                            <a:srgbClr val="000000"/>
                          </a:solidFill>
                          <a:effectLst/>
                          <a:latin typeface="Gill Sans MT"/>
                        </a:rPr>
                        <a:t> de </a:t>
                      </a:r>
                      <a:r>
                        <a:rPr lang="es-ES" sz="1200" b="0" i="1" u="none" strike="noStrike" err="1">
                          <a:solidFill>
                            <a:srgbClr val="000000"/>
                          </a:solidFill>
                          <a:effectLst/>
                          <a:latin typeface="Gill Sans MT"/>
                        </a:rPr>
                        <a:t>Sardenya</a:t>
                      </a:r>
                      <a:r>
                        <a:rPr lang="es-ES" sz="1200" b="0" i="1" u="none" strike="noStrike" dirty="0">
                          <a:solidFill>
                            <a:srgbClr val="000000"/>
                          </a:solidFill>
                          <a:effectLst/>
                          <a:latin typeface="Gill Sans MT"/>
                        </a:rPr>
                        <a:t> 229, Piso 3, Oficina No.1, 08013 Barcelona</a:t>
                      </a:r>
                      <a:endParaRPr lang="es-ES" sz="1200" b="0" i="1" dirty="0">
                        <a:solidFill>
                          <a:srgbClr val="000000"/>
                        </a:solidFill>
                        <a:effectLst/>
                        <a:latin typeface="Gill Sans MT"/>
                      </a:endParaRPr>
                    </a:p>
                    <a:p>
                      <a:pPr marL="171450" lvl="0" indent="-171450" algn="just">
                        <a:buFont typeface="Arial"/>
                        <a:buChar char="•"/>
                      </a:pPr>
                      <a:endParaRPr lang="es-ES" sz="1200" b="0" i="0" u="none" strike="noStrike" dirty="0">
                        <a:solidFill>
                          <a:srgbClr val="000000"/>
                        </a:solidFill>
                        <a:effectLst/>
                        <a:latin typeface="Gill Sans MT"/>
                      </a:endParaRPr>
                    </a:p>
                    <a:p>
                      <a:pPr algn="l" fontAlgn="base"/>
                      <a:r>
                        <a:rPr lang="es-ES" sz="1200" b="0" i="0" u="none" strike="noStrike" dirty="0">
                          <a:solidFill>
                            <a:srgbClr val="000000"/>
                          </a:solidFill>
                          <a:effectLst/>
                          <a:latin typeface="Gill Sans MT"/>
                        </a:rPr>
                        <a:t>Para obtener información detallada sobre los Servicios Consulares, visitar:</a:t>
                      </a:r>
                      <a:br>
                        <a:rPr lang="es-ES" sz="1200" b="0" i="0" dirty="0">
                          <a:solidFill>
                            <a:srgbClr val="000000"/>
                          </a:solidFill>
                          <a:effectLst/>
                          <a:latin typeface="Gill Sans MT"/>
                        </a:rPr>
                      </a:br>
                      <a:r>
                        <a:rPr lang="es-ES" sz="1200" b="0" i="0" u="sng" strike="noStrike" dirty="0">
                          <a:solidFill>
                            <a:srgbClr val="000000"/>
                          </a:solidFill>
                          <a:effectLst/>
                          <a:latin typeface="Gill Sans MT"/>
                          <a:hlinkClick r:id="rId4"/>
                        </a:rPr>
                        <a:t>http://www.vfsglobal.com/india/spain</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0" i="1" u="none" strike="noStrike" dirty="0">
                          <a:solidFill>
                            <a:srgbClr val="000000"/>
                          </a:solidFill>
                          <a:effectLst/>
                          <a:latin typeface="Gill Sans MT"/>
                        </a:rPr>
                        <a:t>Contacto: </a:t>
                      </a:r>
                      <a:r>
                        <a:rPr lang="es-ES" sz="1200" b="0" i="0" u="none" strike="noStrike" dirty="0">
                          <a:solidFill>
                            <a:srgbClr val="000000"/>
                          </a:solidFill>
                          <a:effectLst/>
                          <a:latin typeface="Gill Sans MT"/>
                        </a:rPr>
                        <a:t>917 693 741</a:t>
                      </a:r>
                      <a:br>
                        <a:rPr lang="es-ES" sz="1200" b="0" i="0" dirty="0">
                          <a:solidFill>
                            <a:srgbClr val="000000"/>
                          </a:solidFill>
                          <a:effectLst/>
                          <a:latin typeface="Gill Sans MT"/>
                        </a:rPr>
                      </a:br>
                      <a:r>
                        <a:rPr lang="es-ES" sz="1200" b="0" i="1" u="none" strike="noStrike" dirty="0">
                          <a:solidFill>
                            <a:srgbClr val="000000"/>
                          </a:solidFill>
                          <a:effectLst/>
                          <a:latin typeface="Gill Sans MT"/>
                        </a:rPr>
                        <a:t>E-mail</a:t>
                      </a:r>
                      <a:r>
                        <a:rPr lang="es-ES" sz="1200" b="0" i="1" u="sng" strike="noStrike" dirty="0">
                          <a:solidFill>
                            <a:srgbClr val="000000"/>
                          </a:solidFill>
                          <a:effectLst/>
                          <a:latin typeface="Gill Sans MT"/>
                          <a:hlinkClick r:id="rId5"/>
                        </a:rPr>
                        <a:t>:</a:t>
                      </a:r>
                      <a:r>
                        <a:rPr lang="es-ES" sz="1200" b="0" i="0" u="sng" strike="noStrike" dirty="0">
                          <a:solidFill>
                            <a:srgbClr val="000000"/>
                          </a:solidFill>
                          <a:effectLst/>
                          <a:latin typeface="Gill Sans MT"/>
                          <a:hlinkClick r:id="rId5"/>
                        </a:rPr>
                        <a:t> info.eoispain@vfshelpline.com</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Si su consulta no se responde dentro de una semana, póngase en contacto con el Segundo Secretario (Contras) en el correo electrónico </a:t>
                      </a:r>
                      <a:r>
                        <a:rPr lang="es-ES" sz="1200" b="0" i="0" u="sng" strike="noStrike" dirty="0">
                          <a:solidFill>
                            <a:srgbClr val="000000"/>
                          </a:solidFill>
                          <a:effectLst/>
                          <a:latin typeface="Gill Sans MT"/>
                          <a:hlinkClick r:id="rId6"/>
                        </a:rPr>
                        <a:t>cons.madrid@mea.gov.in</a:t>
                      </a:r>
                      <a:r>
                        <a:rPr lang="es-ES" sz="1200" b="0" i="0" u="none" strike="noStrike" dirty="0">
                          <a:solidFill>
                            <a:srgbClr val="000000"/>
                          </a:solidFill>
                          <a:effectLst/>
                          <a:latin typeface="Gill Sans MT"/>
                        </a:rPr>
                        <a:t> </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-Acceso a plantilla de cita previa</a:t>
                      </a:r>
                      <a:endParaRPr lang="es-ES" sz="1200" b="0" i="0" dirty="0">
                        <a:solidFill>
                          <a:srgbClr val="000000"/>
                        </a:solidFill>
                        <a:effectLst/>
                        <a:latin typeface="Gill Sans MT"/>
                      </a:endParaRPr>
                    </a:p>
                    <a:p>
                      <a:pPr algn="just" fontAlgn="base"/>
                      <a:r>
                        <a:rPr lang="es-ES" sz="1200" b="1" i="0" dirty="0">
                          <a:solidFill>
                            <a:srgbClr val="000000"/>
                          </a:solidFill>
                          <a:effectLst/>
                          <a:latin typeface="Gill Sans MT"/>
                        </a:rPr>
                        <a:t>- Pasaporte</a:t>
                      </a:r>
                      <a:endParaRPr lang="es-ES" sz="1200" b="0" i="0" dirty="0">
                        <a:solidFill>
                          <a:srgbClr val="000000"/>
                        </a:solidFill>
                        <a:effectLst/>
                        <a:latin typeface="Gill Sans MT"/>
                      </a:endParaRPr>
                    </a:p>
                    <a:p>
                      <a:pPr algn="just" fontAlgn="base"/>
                      <a:endParaRPr lang="es-ES" sz="1200" b="1" i="0" dirty="0">
                        <a:solidFill>
                          <a:srgbClr val="000000"/>
                        </a:solidFill>
                        <a:effectLst/>
                        <a:latin typeface="Gill Sans MT"/>
                      </a:endParaRPr>
                    </a:p>
                    <a:p>
                      <a:pPr lvl="0" algn="just">
                        <a:buNone/>
                      </a:pPr>
                      <a:r>
                        <a:rPr lang="es-ES" sz="1200" b="1" i="0" dirty="0">
                          <a:solidFill>
                            <a:srgbClr val="000000"/>
                          </a:solidFill>
                          <a:effectLst/>
                          <a:latin typeface="Gill Sans MT"/>
                        </a:rPr>
                        <a:t>C</a:t>
                      </a:r>
                      <a:r>
                        <a:rPr lang="es-ES" sz="1200" b="1" i="0" u="none" strike="noStrike" dirty="0">
                          <a:solidFill>
                            <a:srgbClr val="000000"/>
                          </a:solidFill>
                          <a:effectLst/>
                          <a:latin typeface="Gill Sans MT"/>
                        </a:rPr>
                        <a:t>ertificado suplementario de antecedentes penales (PCC)</a:t>
                      </a:r>
                      <a:r>
                        <a:rPr lang="es-ES" sz="1200" b="0" i="0" u="none" strike="noStrike" dirty="0">
                          <a:solidFill>
                            <a:srgbClr val="000000"/>
                          </a:solidFill>
                          <a:effectLst/>
                          <a:latin typeface="Gill Sans MT"/>
                        </a:rPr>
                        <a:t> </a:t>
                      </a:r>
                      <a:r>
                        <a:rPr lang="es-ES" sz="1200" b="1" i="0" u="none" strike="noStrike" dirty="0">
                          <a:solidFill>
                            <a:srgbClr val="000000"/>
                          </a:solidFill>
                          <a:effectLst/>
                          <a:latin typeface="Gill Sans MT"/>
                        </a:rPr>
                        <a:t>+</a:t>
                      </a:r>
                      <a:endParaRPr lang="es-ES" sz="1200" b="0" i="0">
                        <a:solidFill>
                          <a:srgbClr val="000000"/>
                        </a:solidFill>
                        <a:effectLst/>
                        <a:latin typeface="Gill Sans MT"/>
                      </a:endParaRPr>
                    </a:p>
                    <a:p>
                      <a:pPr algn="just" fontAlgn="base"/>
                      <a:r>
                        <a:rPr lang="es-ES" sz="1200" b="1" i="0" u="none" strike="noStrike" dirty="0">
                          <a:solidFill>
                            <a:srgbClr val="000000"/>
                          </a:solidFill>
                          <a:effectLst/>
                          <a:latin typeface="Gill Sans MT"/>
                        </a:rPr>
                        <a:t>Certificado complementario</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-15€</a:t>
                      </a:r>
                      <a:endParaRPr lang="es-ES" sz="1200" b="0"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algn="l" fontAlgn="base"/>
                      <a:r>
                        <a:rPr lang="es-ES" sz="1200" b="0" i="0" u="none" strike="noStrike" dirty="0">
                          <a:solidFill>
                            <a:srgbClr val="000000"/>
                          </a:solidFill>
                          <a:effectLst/>
                          <a:latin typeface="Gill Sans MT"/>
                        </a:rPr>
                        <a:t>-El precio cada trámite se compone de cargos de servicio fijos y cargos consulares variables.</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Para </a:t>
                      </a:r>
                      <a:r>
                        <a:rPr lang="es-ES" sz="1200" b="1" i="0" u="none" strike="noStrike" dirty="0">
                          <a:solidFill>
                            <a:srgbClr val="000000"/>
                          </a:solidFill>
                          <a:effectLst/>
                          <a:latin typeface="Gill Sans MT"/>
                        </a:rPr>
                        <a:t>calcular el importe total</a:t>
                      </a:r>
                      <a:r>
                        <a:rPr lang="es-ES" sz="1200" b="0" i="0" u="none" strike="noStrike" dirty="0">
                          <a:solidFill>
                            <a:srgbClr val="000000"/>
                          </a:solidFill>
                          <a:effectLst/>
                          <a:latin typeface="Gill Sans MT"/>
                        </a:rPr>
                        <a:t>, hay que acceder a la siguiente tabla de tarifas:</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7"/>
                        </a:rPr>
                        <a:t>https://visa.vfsglobal.com/one-pager/india/spain/spanish/passport-information/pdf/F_OPS_INDIANFEESBROCHURE_ES-EN_02%2019-05-2023.pdf</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Servicios de Pasaporte – página web </a:t>
                      </a:r>
                      <a:r>
                        <a:rPr lang="es-ES" sz="1200" b="1" i="0" dirty="0">
                          <a:solidFill>
                            <a:srgbClr val="000000"/>
                          </a:solidFill>
                          <a:effectLst/>
                          <a:latin typeface="Gill Sans MT"/>
                        </a:rPr>
                        <a:t>VFS</a:t>
                      </a:r>
                      <a:r>
                        <a:rPr lang="es-ES" sz="1200" b="0" i="0" dirty="0">
                          <a:solidFill>
                            <a:srgbClr val="000000"/>
                          </a:solidFill>
                          <a:effectLst/>
                          <a:latin typeface="Gill Sans MT"/>
                        </a:rPr>
                        <a:t>:</a:t>
                      </a:r>
                    </a:p>
                    <a:p>
                      <a:pPr algn="l" fontAlgn="base"/>
                      <a:r>
                        <a:rPr lang="es-ES" sz="1200" b="0" i="0" u="sng" strike="noStrike" dirty="0">
                          <a:solidFill>
                            <a:srgbClr val="000000"/>
                          </a:solidFill>
                          <a:effectLst/>
                          <a:latin typeface="Gill Sans MT"/>
                          <a:hlinkClick r:id="rId8"/>
                        </a:rPr>
                        <a:t>Servicios de pasaportes | vfsglobal</a:t>
                      </a:r>
                      <a:endParaRPr lang="es-ES" sz="1200" b="0" i="0" dirty="0">
                        <a:solidFill>
                          <a:srgbClr val="000000"/>
                        </a:solidFill>
                        <a:effectLst/>
                        <a:latin typeface="Gill Sans MT"/>
                      </a:endParaRPr>
                    </a:p>
                    <a:p>
                      <a:pPr algn="l" fontAlgn="base"/>
                      <a:r>
                        <a:rPr lang="es-ES" sz="1200" b="0" i="0" dirty="0">
                          <a:solidFill>
                            <a:srgbClr val="000000"/>
                          </a:solidFill>
                          <a:effectLst/>
                          <a:latin typeface="Gill Sans MT"/>
                        </a:rPr>
                        <a:t>Rellenar formulario para reservar </a:t>
                      </a:r>
                      <a:r>
                        <a:rPr lang="es-ES" sz="1200" b="1" i="0" dirty="0">
                          <a:solidFill>
                            <a:srgbClr val="000000"/>
                          </a:solidFill>
                          <a:effectLst/>
                          <a:latin typeface="Gill Sans MT"/>
                        </a:rPr>
                        <a:t>cita</a:t>
                      </a:r>
                      <a:r>
                        <a:rPr lang="es-ES" sz="1200" b="0" i="0" dirty="0">
                          <a:solidFill>
                            <a:srgbClr val="000000"/>
                          </a:solidFill>
                          <a:effectLst/>
                          <a:latin typeface="Gill Sans MT"/>
                        </a:rPr>
                        <a:t>. </a:t>
                      </a:r>
                    </a:p>
                    <a:p>
                      <a:pPr algn="l" fontAlgn="base"/>
                      <a:r>
                        <a:rPr lang="es-ES" sz="1200" b="0" i="0" u="sng" strike="noStrike" dirty="0">
                          <a:solidFill>
                            <a:srgbClr val="000000"/>
                          </a:solidFill>
                          <a:effectLst/>
                          <a:latin typeface="Gill Sans MT"/>
                          <a:hlinkClick r:id="rId9"/>
                        </a:rPr>
                        <a:t>Reservar una cita | vfsglobal</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El Consulado  General Honorario  implica limitación en los servicios consulares, ofrece a: </a:t>
                      </a:r>
                    </a:p>
                    <a:p>
                      <a:pPr algn="l" fontAlgn="base"/>
                      <a:r>
                        <a:rPr lang="es-ES" sz="1200" b="0" i="0" dirty="0">
                          <a:solidFill>
                            <a:srgbClr val="000000"/>
                          </a:solidFill>
                          <a:effectLst/>
                          <a:latin typeface="Gill Sans MT"/>
                        </a:rPr>
                        <a:t>VFS Global como socio oficial de la Embajada de la India, España</a:t>
                      </a:r>
                    </a:p>
                    <a:p>
                      <a:pPr algn="l" fontAlgn="base"/>
                      <a:r>
                        <a:rPr lang="es-ES" sz="1200" b="1" i="0" dirty="0">
                          <a:solidFill>
                            <a:srgbClr val="000000"/>
                          </a:solidFill>
                          <a:effectLst/>
                          <a:latin typeface="Gill Sans MT"/>
                        </a:rPr>
                        <a:t>Consulado  General Honorario</a:t>
                      </a:r>
                      <a:endParaRPr lang="es-ES" sz="1200" b="0" i="0" dirty="0">
                        <a:solidFill>
                          <a:srgbClr val="000000"/>
                        </a:solidFill>
                        <a:effectLst/>
                        <a:latin typeface="Gill Sans MT"/>
                      </a:endParaRPr>
                    </a:p>
                    <a:p>
                      <a:pPr algn="l" fontAlgn="base"/>
                      <a:r>
                        <a:rPr lang="es-ES" sz="1200" b="0" i="0" dirty="0">
                          <a:solidFill>
                            <a:srgbClr val="000000"/>
                          </a:solidFill>
                          <a:effectLst/>
                          <a:latin typeface="Gill Sans MT"/>
                        </a:rPr>
                        <a:t>C/ Doctor Fleming 21, entrada B, local 1.  </a:t>
                      </a:r>
                    </a:p>
                    <a:p>
                      <a:pPr algn="l" fontAlgn="base"/>
                      <a:r>
                        <a:rPr lang="es-ES" sz="1200" b="1" i="0" dirty="0">
                          <a:solidFill>
                            <a:srgbClr val="000000"/>
                          </a:solidFill>
                          <a:effectLst/>
                          <a:latin typeface="Gill Sans MT"/>
                        </a:rPr>
                        <a:t>CP:</a:t>
                      </a:r>
                      <a:r>
                        <a:rPr lang="es-ES" sz="1200" b="0" i="0" dirty="0">
                          <a:solidFill>
                            <a:srgbClr val="000000"/>
                          </a:solidFill>
                          <a:effectLst/>
                          <a:latin typeface="Gill Sans MT"/>
                        </a:rPr>
                        <a:t> 08017 </a:t>
                      </a:r>
                    </a:p>
                    <a:p>
                      <a:pPr algn="l" fontAlgn="base"/>
                      <a:r>
                        <a:rPr lang="es-ES" sz="1200" b="1" i="0" dirty="0">
                          <a:solidFill>
                            <a:srgbClr val="000000"/>
                          </a:solidFill>
                          <a:effectLst/>
                          <a:latin typeface="Gill Sans MT"/>
                        </a:rPr>
                        <a:t>Teléfono:</a:t>
                      </a:r>
                      <a:r>
                        <a:rPr lang="es-ES" sz="1200" b="0" i="0" dirty="0">
                          <a:solidFill>
                            <a:srgbClr val="000000"/>
                          </a:solidFill>
                          <a:effectLst/>
                          <a:latin typeface="Gill Sans MT"/>
                        </a:rPr>
                        <a:t> 93 212 09 16.</a:t>
                      </a:r>
                    </a:p>
                    <a:p>
                      <a:pPr algn="l" fontAlgn="base"/>
                      <a:r>
                        <a:rPr lang="es-ES" sz="1200" b="1" i="0" dirty="0">
                          <a:solidFill>
                            <a:srgbClr val="000000"/>
                          </a:solidFill>
                          <a:effectLst/>
                          <a:latin typeface="Gill Sans MT"/>
                        </a:rPr>
                        <a:t>Fax:</a:t>
                      </a:r>
                      <a:r>
                        <a:rPr lang="es-ES" sz="1200" b="0" i="0" dirty="0">
                          <a:solidFill>
                            <a:srgbClr val="000000"/>
                          </a:solidFill>
                          <a:effectLst/>
                          <a:latin typeface="Gill Sans MT"/>
                        </a:rPr>
                        <a:t> 93 212 03 54.</a:t>
                      </a:r>
                    </a:p>
                    <a:p>
                      <a:pPr algn="l" fontAlgn="base"/>
                      <a:r>
                        <a:rPr lang="es-ES" sz="1200" b="1" i="0" dirty="0">
                          <a:solidFill>
                            <a:srgbClr val="000000"/>
                          </a:solidFill>
                          <a:effectLst/>
                          <a:latin typeface="Gill Sans MT"/>
                        </a:rPr>
                        <a:t>Correo:</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10"/>
                        </a:rPr>
                        <a:t>hcg.barcelona@embassyindia.es</a:t>
                      </a:r>
                      <a:endParaRPr lang="es-ES" sz="1200" b="0" i="0" dirty="0">
                        <a:solidFill>
                          <a:srgbClr val="000000"/>
                        </a:solidFill>
                        <a:effectLst/>
                        <a:latin typeface="Gill Sans MT"/>
                      </a:endParaRPr>
                    </a:p>
                    <a:p>
                      <a:pPr algn="l" fontAlgn="base"/>
                      <a:r>
                        <a:rPr lang="es-ES" sz="1200" b="1" i="0" dirty="0">
                          <a:solidFill>
                            <a:srgbClr val="000000"/>
                          </a:solidFill>
                          <a:effectLst/>
                          <a:latin typeface="Gill Sans MT"/>
                        </a:rPr>
                        <a:t>Web:</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11"/>
                        </a:rPr>
                        <a:t>Consulado General de India en Barcelona, España (embassypages.com)</a:t>
                      </a:r>
                      <a:endParaRPr lang="es-ES" sz="1200" b="0" i="0" dirty="0">
                        <a:solidFill>
                          <a:srgbClr val="000000"/>
                        </a:solidFill>
                        <a:effectLst/>
                        <a:latin typeface="Gill Sans MT"/>
                      </a:endParaRPr>
                    </a:p>
                    <a:p>
                      <a:pPr algn="l" fontAlgn="base"/>
                      <a:r>
                        <a:rPr lang="es-ES" sz="1200" b="1" i="0" u="none" strike="noStrike" dirty="0">
                          <a:solidFill>
                            <a:srgbClr val="000000"/>
                          </a:solidFill>
                          <a:effectLst/>
                          <a:latin typeface="Gill Sans MT"/>
                        </a:rPr>
                        <a:t>Horarios de atención:</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Lunes a viernes</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11:00 a 14:00 h .</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890678265"/>
                  </a:ext>
                </a:extLst>
              </a:tr>
            </a:tbl>
          </a:graphicData>
        </a:graphic>
      </p:graphicFrame>
      <p:pic>
        <p:nvPicPr>
          <p:cNvPr id="10" name="Imagen 9" descr="Logotipo&#10;&#10;Descripción generada automáticamente">
            <a:extLst>
              <a:ext uri="{FF2B5EF4-FFF2-40B4-BE49-F238E27FC236}">
                <a16:creationId xmlns:a16="http://schemas.microsoft.com/office/drawing/2014/main" id="{4A28A085-B028-3BE3-2009-B9BA8B0FCE11}"/>
              </a:ext>
            </a:extLst>
          </p:cNvPr>
          <p:cNvPicPr>
            <a:picLocks noChangeAspect="1"/>
          </p:cNvPicPr>
          <p:nvPr/>
        </p:nvPicPr>
        <p:blipFill>
          <a:blip r:embed="rId12"/>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52F86D34-02FA-6BD3-6F30-3ABC0DD02CC3}"/>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43525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0ABD3C22-AF03-51EB-4835-754069082398}"/>
              </a:ext>
            </a:extLst>
          </p:cNvPr>
          <p:cNvGraphicFramePr>
            <a:graphicFrameLocks noGrp="1"/>
          </p:cNvGraphicFramePr>
          <p:nvPr>
            <p:extLst>
              <p:ext uri="{D42A27DB-BD31-4B8C-83A1-F6EECF244321}">
                <p14:modId xmlns:p14="http://schemas.microsoft.com/office/powerpoint/2010/main" val="3548458207"/>
              </p:ext>
            </p:extLst>
          </p:nvPr>
        </p:nvGraphicFramePr>
        <p:xfrm>
          <a:off x="266967" y="1390231"/>
          <a:ext cx="11671086" cy="4663440"/>
        </p:xfrm>
        <a:graphic>
          <a:graphicData uri="http://schemas.openxmlformats.org/drawingml/2006/table">
            <a:tbl>
              <a:tblPr firstRow="1" bandRow="1">
                <a:tableStyleId>{5C22544A-7EE6-4342-B048-85BDC9FD1C3A}</a:tableStyleId>
              </a:tblPr>
              <a:tblGrid>
                <a:gridCol w="11671086">
                  <a:extLst>
                    <a:ext uri="{9D8B030D-6E8A-4147-A177-3AD203B41FA5}">
                      <a16:colId xmlns:a16="http://schemas.microsoft.com/office/drawing/2014/main" val="2387297504"/>
                    </a:ext>
                  </a:extLst>
                </a:gridCol>
              </a:tblGrid>
              <a:tr h="2990850">
                <a:tc>
                  <a:txBody>
                    <a:bodyPr/>
                    <a:lstStyle/>
                    <a:p>
                      <a:pPr lvl="0" algn="l">
                        <a:buNone/>
                      </a:pPr>
                      <a:r>
                        <a:rPr lang="ca-ES" sz="1200" b="1" i="0" err="1">
                          <a:solidFill>
                            <a:srgbClr val="000000"/>
                          </a:solidFill>
                          <a:effectLst/>
                          <a:latin typeface="Gill Sans MT"/>
                        </a:rPr>
                        <a:t>Requisitos</a:t>
                      </a:r>
                      <a:r>
                        <a:rPr lang="ca-ES" sz="1200" b="1" i="0" dirty="0">
                          <a:solidFill>
                            <a:srgbClr val="000000"/>
                          </a:solidFill>
                          <a:effectLst/>
                          <a:latin typeface="Gill Sans MT"/>
                        </a:rPr>
                        <a:t>:  </a:t>
                      </a:r>
                      <a:endParaRPr lang="ca-ES" sz="1200" b="1" i="0">
                        <a:solidFill>
                          <a:srgbClr val="FFFFFF"/>
                        </a:solidFill>
                        <a:effectLst/>
                        <a:latin typeface="Gill Sans MT"/>
                      </a:endParaRPr>
                    </a:p>
                    <a:p>
                      <a:pPr lvl="0" algn="l">
                        <a:buNone/>
                      </a:pPr>
                      <a:endParaRPr lang="ca-ES" sz="1200" b="1" i="0" dirty="0">
                        <a:solidFill>
                          <a:srgbClr val="000000"/>
                        </a:solidFill>
                        <a:effectLst/>
                        <a:latin typeface="Gill Sans MT"/>
                      </a:endParaRPr>
                    </a:p>
                    <a:p>
                      <a:pPr marL="342900" lvl="0" indent="-342900" algn="l">
                        <a:buFont typeface="Arial" panose="020B0604020202020204" pitchFamily="34" charset="0"/>
                        <a:buChar char="•"/>
                      </a:pPr>
                      <a:r>
                        <a:rPr lang="ca-ES" sz="1200" b="1" i="0" u="sng" dirty="0">
                          <a:solidFill>
                            <a:srgbClr val="000000"/>
                          </a:solidFill>
                          <a:effectLst/>
                          <a:latin typeface="Gill Sans MT"/>
                        </a:rPr>
                        <a:t>SERVICIOS DE PASAPORTES:</a:t>
                      </a:r>
                      <a:r>
                        <a:rPr lang="ca-ES" sz="1200" b="1" i="0" dirty="0">
                          <a:solidFill>
                            <a:srgbClr val="000000"/>
                          </a:solidFill>
                          <a:effectLst/>
                          <a:latin typeface="Gill Sans MT"/>
                        </a:rPr>
                        <a:t> </a:t>
                      </a:r>
                      <a:endParaRPr lang="ca-ES" sz="1200" b="1" i="0">
                        <a:solidFill>
                          <a:srgbClr val="FFFFFF"/>
                        </a:solidFill>
                        <a:effectLst/>
                        <a:latin typeface="Gill Sans MT"/>
                      </a:endParaRPr>
                    </a:p>
                    <a:p>
                      <a:pPr lvl="0" algn="l">
                        <a:buNone/>
                      </a:pPr>
                      <a:r>
                        <a:rPr lang="ca-ES" sz="1200" b="1" i="0" dirty="0">
                          <a:solidFill>
                            <a:srgbClr val="000000"/>
                          </a:solidFill>
                          <a:effectLst/>
                          <a:latin typeface="Gill Sans MT"/>
                        </a:rPr>
                        <a:t>VFS Global</a:t>
                      </a:r>
                      <a:r>
                        <a:rPr lang="ca-ES" sz="1200" b="0" i="0" dirty="0">
                          <a:solidFill>
                            <a:srgbClr val="000000"/>
                          </a:solidFill>
                          <a:effectLst/>
                          <a:latin typeface="Gill Sans MT"/>
                        </a:rPr>
                        <a:t> ha </a:t>
                      </a:r>
                      <a:r>
                        <a:rPr lang="ca-ES" sz="1200" b="0" i="0" err="1">
                          <a:solidFill>
                            <a:srgbClr val="000000"/>
                          </a:solidFill>
                          <a:effectLst/>
                          <a:latin typeface="Gill Sans MT"/>
                        </a:rPr>
                        <a:t>sido</a:t>
                      </a:r>
                      <a:r>
                        <a:rPr lang="ca-ES" sz="1200" b="0" i="0" dirty="0">
                          <a:solidFill>
                            <a:srgbClr val="000000"/>
                          </a:solidFill>
                          <a:effectLst/>
                          <a:latin typeface="Gill Sans MT"/>
                        </a:rPr>
                        <a:t> </a:t>
                      </a:r>
                      <a:r>
                        <a:rPr lang="ca-ES" sz="1200" b="0" i="0" err="1">
                          <a:solidFill>
                            <a:srgbClr val="000000"/>
                          </a:solidFill>
                          <a:effectLst/>
                          <a:latin typeface="Gill Sans MT"/>
                        </a:rPr>
                        <a:t>autorizado</a:t>
                      </a:r>
                      <a:r>
                        <a:rPr lang="ca-ES" sz="1200" b="0" i="0" dirty="0">
                          <a:solidFill>
                            <a:srgbClr val="000000"/>
                          </a:solidFill>
                          <a:effectLst/>
                          <a:latin typeface="Gill Sans MT"/>
                        </a:rPr>
                        <a:t> por la </a:t>
                      </a:r>
                      <a:r>
                        <a:rPr lang="ca-ES" sz="1200" b="0" i="0" err="1">
                          <a:solidFill>
                            <a:srgbClr val="000000"/>
                          </a:solidFill>
                          <a:effectLst/>
                          <a:latin typeface="Gill Sans MT"/>
                        </a:rPr>
                        <a:t>embajada</a:t>
                      </a:r>
                      <a:r>
                        <a:rPr lang="ca-ES" sz="1200" b="0" i="0" dirty="0">
                          <a:solidFill>
                            <a:srgbClr val="000000"/>
                          </a:solidFill>
                          <a:effectLst/>
                          <a:latin typeface="Gill Sans MT"/>
                        </a:rPr>
                        <a:t> de la </a:t>
                      </a:r>
                      <a:r>
                        <a:rPr lang="ca-ES" sz="1200" b="0" i="0" err="1">
                          <a:solidFill>
                            <a:srgbClr val="000000"/>
                          </a:solidFill>
                          <a:effectLst/>
                          <a:latin typeface="Gill Sans MT"/>
                        </a:rPr>
                        <a:t>India</a:t>
                      </a:r>
                      <a:r>
                        <a:rPr lang="ca-ES" sz="1200" b="0" i="0" dirty="0">
                          <a:solidFill>
                            <a:srgbClr val="000000"/>
                          </a:solidFill>
                          <a:effectLst/>
                          <a:latin typeface="Gill Sans MT"/>
                        </a:rPr>
                        <a:t> para </a:t>
                      </a:r>
                      <a:r>
                        <a:rPr lang="ca-ES" sz="1200" b="0" i="0" err="1">
                          <a:solidFill>
                            <a:srgbClr val="000000"/>
                          </a:solidFill>
                          <a:effectLst/>
                          <a:latin typeface="Gill Sans MT"/>
                        </a:rPr>
                        <a:t>aceptar</a:t>
                      </a:r>
                      <a:r>
                        <a:rPr lang="ca-ES" sz="1200" b="0" i="0" dirty="0">
                          <a:solidFill>
                            <a:srgbClr val="000000"/>
                          </a:solidFill>
                          <a:effectLst/>
                          <a:latin typeface="Gill Sans MT"/>
                        </a:rPr>
                        <a:t> </a:t>
                      </a:r>
                      <a:r>
                        <a:rPr lang="ca-ES" sz="1200" b="0" i="0" err="1">
                          <a:solidFill>
                            <a:srgbClr val="000000"/>
                          </a:solidFill>
                          <a:effectLst/>
                          <a:latin typeface="Gill Sans MT"/>
                        </a:rPr>
                        <a:t>solicitudes</a:t>
                      </a:r>
                      <a:r>
                        <a:rPr lang="ca-ES" sz="1200" b="0" i="0" dirty="0">
                          <a:solidFill>
                            <a:srgbClr val="000000"/>
                          </a:solidFill>
                          <a:effectLst/>
                          <a:latin typeface="Gill Sans MT"/>
                        </a:rPr>
                        <a:t> de </a:t>
                      </a:r>
                      <a:r>
                        <a:rPr lang="ca-ES" sz="1200" b="0" i="0" err="1">
                          <a:solidFill>
                            <a:srgbClr val="000000"/>
                          </a:solidFill>
                          <a:effectLst/>
                          <a:latin typeface="Gill Sans MT"/>
                        </a:rPr>
                        <a:t>servicios</a:t>
                      </a:r>
                      <a:r>
                        <a:rPr lang="ca-ES" sz="1200" b="0" i="0" dirty="0">
                          <a:solidFill>
                            <a:srgbClr val="000000"/>
                          </a:solidFill>
                          <a:effectLst/>
                          <a:latin typeface="Gill Sans MT"/>
                        </a:rPr>
                        <a:t> de </a:t>
                      </a:r>
                      <a:r>
                        <a:rPr lang="ca-ES" sz="1200" b="0" i="0" err="1">
                          <a:solidFill>
                            <a:srgbClr val="000000"/>
                          </a:solidFill>
                          <a:effectLst/>
                          <a:latin typeface="Gill Sans MT"/>
                        </a:rPr>
                        <a:t>Passport</a:t>
                      </a:r>
                      <a:r>
                        <a:rPr lang="ca-ES" sz="1200" b="0" i="0" dirty="0">
                          <a:solidFill>
                            <a:srgbClr val="000000"/>
                          </a:solidFill>
                          <a:effectLst/>
                          <a:latin typeface="Gill Sans MT"/>
                        </a:rPr>
                        <a:t> y cobrar </a:t>
                      </a:r>
                      <a:r>
                        <a:rPr lang="ca-ES" sz="1200" b="0" i="0" err="1">
                          <a:solidFill>
                            <a:srgbClr val="000000"/>
                          </a:solidFill>
                          <a:effectLst/>
                          <a:latin typeface="Gill Sans MT"/>
                        </a:rPr>
                        <a:t>tarifas</a:t>
                      </a:r>
                      <a:r>
                        <a:rPr lang="ca-ES" sz="1200" b="0" i="0" dirty="0">
                          <a:solidFill>
                            <a:srgbClr val="000000"/>
                          </a:solidFill>
                          <a:effectLst/>
                          <a:latin typeface="Gill Sans MT"/>
                        </a:rPr>
                        <a:t>/</a:t>
                      </a:r>
                      <a:r>
                        <a:rPr lang="ca-ES" sz="1200" b="0" i="0" err="1">
                          <a:solidFill>
                            <a:srgbClr val="000000"/>
                          </a:solidFill>
                          <a:effectLst/>
                          <a:latin typeface="Gill Sans MT"/>
                        </a:rPr>
                        <a:t>cargos</a:t>
                      </a:r>
                      <a:r>
                        <a:rPr lang="ca-ES" sz="1200" b="0" i="0" dirty="0">
                          <a:solidFill>
                            <a:srgbClr val="000000"/>
                          </a:solidFill>
                          <a:effectLst/>
                          <a:latin typeface="Gill Sans MT"/>
                        </a:rPr>
                        <a:t> por </a:t>
                      </a:r>
                      <a:r>
                        <a:rPr lang="ca-ES" sz="1200" b="0" i="0" err="1">
                          <a:solidFill>
                            <a:srgbClr val="000000"/>
                          </a:solidFill>
                          <a:effectLst/>
                          <a:latin typeface="Gill Sans MT"/>
                        </a:rPr>
                        <a:t>servicios</a:t>
                      </a:r>
                      <a:r>
                        <a:rPr lang="ca-ES" sz="1200" b="0" i="0" dirty="0">
                          <a:solidFill>
                            <a:srgbClr val="000000"/>
                          </a:solidFill>
                          <a:effectLst/>
                          <a:latin typeface="Gill Sans MT"/>
                        </a:rPr>
                        <a:t>. </a:t>
                      </a:r>
                      <a:r>
                        <a:rPr lang="ca-ES" sz="1200" b="0" i="0" err="1">
                          <a:solidFill>
                            <a:srgbClr val="000000"/>
                          </a:solidFill>
                          <a:effectLst/>
                          <a:latin typeface="Gill Sans MT"/>
                        </a:rPr>
                        <a:t>Información</a:t>
                      </a:r>
                      <a:r>
                        <a:rPr lang="ca-ES" sz="1200" b="0" i="0" dirty="0">
                          <a:solidFill>
                            <a:srgbClr val="000000"/>
                          </a:solidFill>
                          <a:effectLst/>
                          <a:latin typeface="Gill Sans MT"/>
                        </a:rPr>
                        <a:t>: </a:t>
                      </a:r>
                      <a:r>
                        <a:rPr lang="ca-ES" sz="1200" b="0" i="0" u="sng" strike="noStrike" dirty="0">
                          <a:solidFill>
                            <a:srgbClr val="000000"/>
                          </a:solidFill>
                          <a:effectLst/>
                          <a:latin typeface="Gill Sans MT"/>
                          <a:hlinkClick r:id="rId2"/>
                        </a:rPr>
                        <a:t>http://www.vfsglobal.com/india/spain</a:t>
                      </a:r>
                      <a:endParaRPr lang="ca-ES" sz="1200" b="1" i="0">
                        <a:solidFill>
                          <a:srgbClr val="FFFFFF"/>
                        </a:solidFill>
                        <a:effectLst/>
                        <a:latin typeface="Gill Sans MT"/>
                      </a:endParaRPr>
                    </a:p>
                    <a:p>
                      <a:pPr lvl="0" algn="l">
                        <a:buNone/>
                      </a:pPr>
                      <a:r>
                        <a:rPr lang="ca-ES" sz="1200" b="0" i="0" err="1">
                          <a:solidFill>
                            <a:srgbClr val="000000"/>
                          </a:solidFill>
                          <a:effectLst/>
                          <a:latin typeface="Gill Sans MT"/>
                        </a:rPr>
                        <a:t>Hay</a:t>
                      </a:r>
                      <a:r>
                        <a:rPr lang="ca-ES" sz="1200" b="0" i="0" dirty="0">
                          <a:solidFill>
                            <a:srgbClr val="000000"/>
                          </a:solidFill>
                          <a:effectLst/>
                          <a:latin typeface="Gill Sans MT"/>
                        </a:rPr>
                        <a:t> tres </a:t>
                      </a:r>
                      <a:r>
                        <a:rPr lang="ca-ES" sz="1200" b="0" i="0" err="1">
                          <a:solidFill>
                            <a:srgbClr val="000000"/>
                          </a:solidFill>
                          <a:effectLst/>
                          <a:latin typeface="Gill Sans MT"/>
                        </a:rPr>
                        <a:t>oficinas</a:t>
                      </a:r>
                      <a:r>
                        <a:rPr lang="ca-ES" sz="1200" b="0" i="0" dirty="0">
                          <a:solidFill>
                            <a:srgbClr val="000000"/>
                          </a:solidFill>
                          <a:effectLst/>
                          <a:latin typeface="Gill Sans MT"/>
                        </a:rPr>
                        <a:t> de VFS en España que se </a:t>
                      </a:r>
                      <a:r>
                        <a:rPr lang="ca-ES" sz="1200" b="0" i="0" err="1">
                          <a:solidFill>
                            <a:srgbClr val="000000"/>
                          </a:solidFill>
                          <a:effectLst/>
                          <a:latin typeface="Gill Sans MT"/>
                        </a:rPr>
                        <a:t>encuentran</a:t>
                      </a:r>
                      <a:r>
                        <a:rPr lang="ca-ES" sz="1200" b="0" i="0" dirty="0">
                          <a:solidFill>
                            <a:srgbClr val="000000"/>
                          </a:solidFill>
                          <a:effectLst/>
                          <a:latin typeface="Gill Sans MT"/>
                        </a:rPr>
                        <a:t> en Madrid, Barcelona y Las Palmas. Se </a:t>
                      </a:r>
                      <a:r>
                        <a:rPr lang="ca-ES" sz="1200" b="0" i="0" err="1">
                          <a:solidFill>
                            <a:srgbClr val="000000"/>
                          </a:solidFill>
                          <a:effectLst/>
                          <a:latin typeface="Gill Sans MT"/>
                        </a:rPr>
                        <a:t>solicita</a:t>
                      </a:r>
                      <a:r>
                        <a:rPr lang="ca-ES" sz="1200" b="0" i="0" dirty="0">
                          <a:solidFill>
                            <a:srgbClr val="000000"/>
                          </a:solidFill>
                          <a:effectLst/>
                          <a:latin typeface="Gill Sans MT"/>
                        </a:rPr>
                        <a:t> a </a:t>
                      </a:r>
                      <a:r>
                        <a:rPr lang="ca-ES" sz="1200" b="0" i="0" err="1">
                          <a:solidFill>
                            <a:srgbClr val="000000"/>
                          </a:solidFill>
                          <a:effectLst/>
                          <a:latin typeface="Gill Sans MT"/>
                        </a:rPr>
                        <a:t>todos</a:t>
                      </a:r>
                      <a:r>
                        <a:rPr lang="ca-ES" sz="1200" b="0" i="0" dirty="0">
                          <a:solidFill>
                            <a:srgbClr val="000000"/>
                          </a:solidFill>
                          <a:effectLst/>
                          <a:latin typeface="Gill Sans MT"/>
                        </a:rPr>
                        <a:t> los </a:t>
                      </a:r>
                      <a:r>
                        <a:rPr lang="ca-ES" sz="1200" b="0" i="0" err="1">
                          <a:solidFill>
                            <a:srgbClr val="000000"/>
                          </a:solidFill>
                          <a:effectLst/>
                          <a:latin typeface="Gill Sans MT"/>
                        </a:rPr>
                        <a:t>solicitantes</a:t>
                      </a:r>
                      <a:r>
                        <a:rPr lang="ca-ES" sz="1200" b="0" i="0" dirty="0">
                          <a:solidFill>
                            <a:srgbClr val="000000"/>
                          </a:solidFill>
                          <a:effectLst/>
                          <a:latin typeface="Gill Sans MT"/>
                        </a:rPr>
                        <a:t> de </a:t>
                      </a:r>
                      <a:r>
                        <a:rPr lang="ca-ES" sz="1200" b="0" i="0" err="1">
                          <a:solidFill>
                            <a:srgbClr val="000000"/>
                          </a:solidFill>
                          <a:effectLst/>
                          <a:latin typeface="Gill Sans MT"/>
                        </a:rPr>
                        <a:t>pasaportes</a:t>
                      </a:r>
                      <a:r>
                        <a:rPr lang="ca-ES" sz="1200" b="0" i="0" dirty="0">
                          <a:solidFill>
                            <a:srgbClr val="000000"/>
                          </a:solidFill>
                          <a:effectLst/>
                          <a:latin typeface="Gill Sans MT"/>
                        </a:rPr>
                        <a:t> que se </a:t>
                      </a:r>
                      <a:r>
                        <a:rPr lang="ca-ES" sz="1200" b="0" i="0" err="1">
                          <a:solidFill>
                            <a:srgbClr val="000000"/>
                          </a:solidFill>
                          <a:effectLst/>
                          <a:latin typeface="Gill Sans MT"/>
                        </a:rPr>
                        <a:t>acerquen</a:t>
                      </a:r>
                      <a:r>
                        <a:rPr lang="ca-ES" sz="1200" b="0" i="0" dirty="0">
                          <a:solidFill>
                            <a:srgbClr val="000000"/>
                          </a:solidFill>
                          <a:effectLst/>
                          <a:latin typeface="Gill Sans MT"/>
                        </a:rPr>
                        <a:t> a la oficina de VFS en </a:t>
                      </a:r>
                      <a:r>
                        <a:rPr lang="ca-ES" sz="1200" b="0" i="0" err="1">
                          <a:solidFill>
                            <a:srgbClr val="000000"/>
                          </a:solidFill>
                          <a:effectLst/>
                          <a:latin typeface="Gill Sans MT"/>
                        </a:rPr>
                        <a:t>su</a:t>
                      </a:r>
                      <a:r>
                        <a:rPr lang="ca-ES" sz="1200" b="0" i="0" dirty="0">
                          <a:solidFill>
                            <a:srgbClr val="000000"/>
                          </a:solidFill>
                          <a:effectLst/>
                          <a:latin typeface="Gill Sans MT"/>
                        </a:rPr>
                        <a:t> </a:t>
                      </a:r>
                      <a:r>
                        <a:rPr lang="ca-ES" sz="1200" b="0" i="0" err="1">
                          <a:solidFill>
                            <a:srgbClr val="000000"/>
                          </a:solidFill>
                          <a:effectLst/>
                          <a:latin typeface="Gill Sans MT"/>
                        </a:rPr>
                        <a:t>área</a:t>
                      </a:r>
                      <a:r>
                        <a:rPr lang="ca-ES" sz="1200" b="0" i="0" dirty="0">
                          <a:solidFill>
                            <a:srgbClr val="000000"/>
                          </a:solidFill>
                          <a:effectLst/>
                          <a:latin typeface="Gill Sans MT"/>
                        </a:rPr>
                        <a:t>.</a:t>
                      </a:r>
                      <a:endParaRPr lang="ca-ES" sz="1200" b="1" i="0">
                        <a:solidFill>
                          <a:srgbClr val="FFFFFF"/>
                        </a:solidFill>
                        <a:effectLst/>
                        <a:latin typeface="Gill Sans MT"/>
                      </a:endParaRPr>
                    </a:p>
                    <a:p>
                      <a:pPr lvl="0" algn="l">
                        <a:buNone/>
                      </a:pPr>
                      <a:r>
                        <a:rPr lang="ca-ES" sz="1200" b="1" i="0" dirty="0">
                          <a:solidFill>
                            <a:srgbClr val="000000"/>
                          </a:solidFill>
                          <a:effectLst/>
                          <a:latin typeface="Gill Sans MT"/>
                        </a:rPr>
                        <a:t>VFS Barcelona</a:t>
                      </a:r>
                      <a:r>
                        <a:rPr lang="ca-ES" sz="1200" b="0" i="0" dirty="0">
                          <a:solidFill>
                            <a:srgbClr val="000000"/>
                          </a:solidFill>
                          <a:effectLst/>
                          <a:latin typeface="Gill Sans MT"/>
                        </a:rPr>
                        <a:t>: </a:t>
                      </a:r>
                      <a:r>
                        <a:rPr lang="ca-ES" sz="1200" b="0" i="0" err="1">
                          <a:solidFill>
                            <a:srgbClr val="000000"/>
                          </a:solidFill>
                          <a:effectLst/>
                          <a:latin typeface="Gill Sans MT"/>
                        </a:rPr>
                        <a:t>Calle</a:t>
                      </a:r>
                      <a:r>
                        <a:rPr lang="ca-ES" sz="1200" b="0" i="0" dirty="0">
                          <a:solidFill>
                            <a:srgbClr val="000000"/>
                          </a:solidFill>
                          <a:effectLst/>
                          <a:latin typeface="Gill Sans MT"/>
                        </a:rPr>
                        <a:t> Sardenya 229, Piso 3, Oficina No.1, 08013. </a:t>
                      </a:r>
                      <a:r>
                        <a:rPr lang="ca-ES" sz="1200" b="0" i="0" u="sng" strike="noStrike" dirty="0">
                          <a:solidFill>
                            <a:srgbClr val="000000"/>
                          </a:solidFill>
                          <a:effectLst/>
                          <a:latin typeface="Gill Sans MT"/>
                          <a:hlinkClick r:id="rId3"/>
                        </a:rPr>
                        <a:t>Servicios de pasaportes | vfsglobal</a:t>
                      </a:r>
                      <a:endParaRPr lang="ca-ES" sz="1200" b="1" i="0">
                        <a:solidFill>
                          <a:srgbClr val="FFFFFF"/>
                        </a:solidFill>
                        <a:effectLst/>
                        <a:latin typeface="Gill Sans MT"/>
                      </a:endParaRPr>
                    </a:p>
                    <a:p>
                      <a:pPr lvl="0" algn="l">
                        <a:buNone/>
                      </a:pPr>
                      <a:endParaRPr lang="ca-ES" sz="1200" b="0" i="0" u="sng" strike="noStrike" dirty="0">
                        <a:solidFill>
                          <a:srgbClr val="000000"/>
                        </a:solidFill>
                        <a:effectLst/>
                        <a:latin typeface="Gill Sans MT"/>
                      </a:endParaRPr>
                    </a:p>
                    <a:p>
                      <a:pPr marL="342900" lvl="0" indent="-342900" algn="l">
                        <a:buFont typeface="Arial" panose="020B0604020202020204" pitchFamily="34" charset="0"/>
                        <a:buChar char="•"/>
                      </a:pPr>
                      <a:r>
                        <a:rPr lang="ca-ES" sz="1200" b="1" i="0" u="sng" err="1">
                          <a:solidFill>
                            <a:srgbClr val="000000"/>
                          </a:solidFill>
                          <a:effectLst/>
                          <a:latin typeface="Gill Sans MT"/>
                        </a:rPr>
                        <a:t>Listado</a:t>
                      </a:r>
                      <a:r>
                        <a:rPr lang="ca-ES" sz="1200" b="1" i="0" u="sng" dirty="0">
                          <a:solidFill>
                            <a:srgbClr val="000000"/>
                          </a:solidFill>
                          <a:effectLst/>
                          <a:latin typeface="Gill Sans MT"/>
                        </a:rPr>
                        <a:t> de </a:t>
                      </a:r>
                      <a:r>
                        <a:rPr lang="ca-ES" sz="1200" b="1" i="0" u="sng" err="1">
                          <a:solidFill>
                            <a:srgbClr val="000000"/>
                          </a:solidFill>
                          <a:effectLst/>
                          <a:latin typeface="Gill Sans MT"/>
                        </a:rPr>
                        <a:t>documentación</a:t>
                      </a:r>
                      <a:r>
                        <a:rPr lang="ca-ES" sz="1200" b="1" i="0" u="sng" dirty="0">
                          <a:solidFill>
                            <a:srgbClr val="000000"/>
                          </a:solidFill>
                          <a:effectLst/>
                          <a:latin typeface="Gill Sans MT"/>
                        </a:rPr>
                        <a:t>:</a:t>
                      </a:r>
                      <a:r>
                        <a:rPr lang="ca-ES" sz="1200" b="1" i="0" dirty="0">
                          <a:solidFill>
                            <a:srgbClr val="000000"/>
                          </a:solidFill>
                          <a:effectLst/>
                          <a:latin typeface="Gill Sans MT"/>
                        </a:rPr>
                        <a:t> </a:t>
                      </a:r>
                      <a:r>
                        <a:rPr lang="ca-ES" sz="1200" b="0" i="0" u="sng" strike="noStrike" dirty="0">
                          <a:solidFill>
                            <a:srgbClr val="000000"/>
                          </a:solidFill>
                          <a:effectLst/>
                          <a:latin typeface="Gill Sans MT"/>
                          <a:hlinkClick r:id="rId4"/>
                        </a:rPr>
                        <a:t>https://visa.vfsglobal.com/one-pager/india/spain/spanish/passport-information/pdf/passport-issue-reissue-es-mar-2022.pdf</a:t>
                      </a:r>
                      <a:endParaRPr lang="ca-ES" sz="1200" b="1" i="0">
                        <a:solidFill>
                          <a:srgbClr val="FFFFFF"/>
                        </a:solidFill>
                        <a:effectLst/>
                        <a:latin typeface="Gill Sans MT"/>
                      </a:endParaRPr>
                    </a:p>
                    <a:p>
                      <a:pPr marL="342900" lvl="0" indent="-342900" algn="l">
                        <a:buFont typeface="Arial" panose="020B0604020202020204" pitchFamily="34" charset="0"/>
                        <a:buChar char="•"/>
                      </a:pPr>
                      <a:r>
                        <a:rPr lang="ca-ES" sz="1200" b="0" i="0" u="none" strike="noStrike" dirty="0">
                          <a:solidFill>
                            <a:srgbClr val="000000"/>
                          </a:solidFill>
                          <a:effectLst/>
                          <a:latin typeface="Gill Sans MT"/>
                        </a:rPr>
                        <a:t>El </a:t>
                      </a:r>
                      <a:r>
                        <a:rPr lang="ca-ES" sz="1200" b="1" i="0" u="none" strike="noStrike" err="1">
                          <a:solidFill>
                            <a:srgbClr val="000000"/>
                          </a:solidFill>
                          <a:effectLst/>
                          <a:latin typeface="Gill Sans MT"/>
                        </a:rPr>
                        <a:t>formulario</a:t>
                      </a:r>
                      <a:r>
                        <a:rPr lang="ca-ES" sz="1200" b="1" i="0" u="none" strike="noStrike" dirty="0">
                          <a:solidFill>
                            <a:srgbClr val="000000"/>
                          </a:solidFill>
                          <a:effectLst/>
                          <a:latin typeface="Gill Sans MT"/>
                        </a:rPr>
                        <a:t> </a:t>
                      </a:r>
                      <a:r>
                        <a:rPr lang="ca-ES" sz="1200" b="0" i="0" u="none" strike="noStrike" dirty="0">
                          <a:solidFill>
                            <a:srgbClr val="000000"/>
                          </a:solidFill>
                          <a:effectLst/>
                          <a:latin typeface="Gill Sans MT"/>
                        </a:rPr>
                        <a:t>de </a:t>
                      </a:r>
                      <a:r>
                        <a:rPr lang="ca-ES" sz="1200" b="0" i="0" u="none" strike="noStrike" err="1">
                          <a:solidFill>
                            <a:srgbClr val="000000"/>
                          </a:solidFill>
                          <a:effectLst/>
                          <a:latin typeface="Gill Sans MT"/>
                        </a:rPr>
                        <a:t>solicitud</a:t>
                      </a:r>
                      <a:r>
                        <a:rPr lang="ca-ES" sz="1200" b="0" i="0" u="none" strike="noStrike" dirty="0">
                          <a:solidFill>
                            <a:srgbClr val="000000"/>
                          </a:solidFill>
                          <a:effectLst/>
                          <a:latin typeface="Gill Sans MT"/>
                        </a:rPr>
                        <a:t> para </a:t>
                      </a:r>
                      <a:r>
                        <a:rPr lang="ca-ES" sz="1200" b="0" i="0" u="none" strike="noStrike" err="1">
                          <a:solidFill>
                            <a:srgbClr val="000000"/>
                          </a:solidFill>
                          <a:effectLst/>
                          <a:latin typeface="Gill Sans MT"/>
                        </a:rPr>
                        <a:t>pasaporte</a:t>
                      </a:r>
                      <a:r>
                        <a:rPr lang="ca-ES" sz="1200" b="0" i="0" u="none" strike="noStrike" dirty="0">
                          <a:solidFill>
                            <a:srgbClr val="000000"/>
                          </a:solidFill>
                          <a:effectLst/>
                          <a:latin typeface="Gill Sans MT"/>
                        </a:rPr>
                        <a:t> se </a:t>
                      </a:r>
                      <a:r>
                        <a:rPr lang="ca-ES" sz="1200" b="0" i="0" u="none" strike="noStrike" err="1">
                          <a:solidFill>
                            <a:srgbClr val="000000"/>
                          </a:solidFill>
                          <a:effectLst/>
                          <a:latin typeface="Gill Sans MT"/>
                        </a:rPr>
                        <a:t>debe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cumplimentar</a:t>
                      </a:r>
                      <a:r>
                        <a:rPr lang="ca-ES" sz="1200" b="0" i="0" u="none" strike="noStrike" dirty="0">
                          <a:solidFill>
                            <a:srgbClr val="000000"/>
                          </a:solidFill>
                          <a:effectLst/>
                          <a:latin typeface="Gill Sans MT"/>
                        </a:rPr>
                        <a:t> en </a:t>
                      </a:r>
                      <a:r>
                        <a:rPr lang="ca-ES" sz="1200" b="0" i="0" u="none" strike="noStrike" err="1">
                          <a:solidFill>
                            <a:srgbClr val="000000"/>
                          </a:solidFill>
                          <a:effectLst/>
                          <a:latin typeface="Gill Sans MT"/>
                        </a:rPr>
                        <a:t>línea</a:t>
                      </a:r>
                      <a:r>
                        <a:rPr lang="ca-ES" sz="1200" b="0" i="0" u="none" strike="noStrike" dirty="0">
                          <a:solidFill>
                            <a:srgbClr val="000000"/>
                          </a:solidFill>
                          <a:effectLst/>
                          <a:latin typeface="Gill Sans MT"/>
                        </a:rPr>
                        <a:t> en el </a:t>
                      </a:r>
                      <a:r>
                        <a:rPr lang="ca-ES" sz="1200" b="0" i="0" u="none" strike="noStrike" err="1">
                          <a:solidFill>
                            <a:srgbClr val="000000"/>
                          </a:solidFill>
                          <a:effectLst/>
                          <a:latin typeface="Gill Sans MT"/>
                        </a:rPr>
                        <a:t>siguiente</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enlace</a:t>
                      </a:r>
                      <a:r>
                        <a:rPr lang="ca-ES" sz="1200" b="0" i="0" u="none" strike="noStrike" dirty="0">
                          <a:solidFill>
                            <a:srgbClr val="000000"/>
                          </a:solidFill>
                          <a:effectLst/>
                          <a:latin typeface="Gill Sans MT"/>
                        </a:rPr>
                        <a:t>: </a:t>
                      </a:r>
                      <a:r>
                        <a:rPr lang="ca-ES" sz="1200" b="0" i="0" u="sng" strike="noStrike" dirty="0">
                          <a:solidFill>
                            <a:srgbClr val="000000"/>
                          </a:solidFill>
                          <a:effectLst/>
                          <a:latin typeface="Gill Sans MT"/>
                          <a:hlinkClick r:id="rId5"/>
                        </a:rPr>
                        <a:t>Passport Seva at Indian Embassies (passportindia.gov.in)</a:t>
                      </a:r>
                      <a:endParaRPr lang="ca-ES" sz="1200" b="1" i="0">
                        <a:solidFill>
                          <a:srgbClr val="FFFFFF"/>
                        </a:solidFill>
                        <a:effectLst/>
                        <a:latin typeface="Gill Sans MT"/>
                      </a:endParaRPr>
                    </a:p>
                    <a:p>
                      <a:pPr marL="342900" lvl="0" indent="-342900" algn="l">
                        <a:buFont typeface="Arial" panose="020B0604020202020204" pitchFamily="34" charset="0"/>
                        <a:buChar char="•"/>
                      </a:pPr>
                      <a:r>
                        <a:rPr lang="ca-ES" sz="1200" b="1" i="0" err="1">
                          <a:solidFill>
                            <a:srgbClr val="000000"/>
                          </a:solidFill>
                          <a:effectLst/>
                          <a:latin typeface="Gill Sans MT"/>
                        </a:rPr>
                        <a:t>Hay</a:t>
                      </a:r>
                      <a:r>
                        <a:rPr lang="ca-ES" sz="1200" b="1" i="0" dirty="0">
                          <a:solidFill>
                            <a:srgbClr val="000000"/>
                          </a:solidFill>
                          <a:effectLst/>
                          <a:latin typeface="Gill Sans MT"/>
                        </a:rPr>
                        <a:t> que </a:t>
                      </a:r>
                      <a:r>
                        <a:rPr lang="ca-ES" sz="1200" b="1" i="0" err="1">
                          <a:solidFill>
                            <a:srgbClr val="000000"/>
                          </a:solidFill>
                          <a:effectLst/>
                          <a:latin typeface="Gill Sans MT"/>
                        </a:rPr>
                        <a:t>registrarse</a:t>
                      </a:r>
                      <a:r>
                        <a:rPr lang="ca-ES" sz="1200" b="1" i="0" dirty="0">
                          <a:solidFill>
                            <a:srgbClr val="000000"/>
                          </a:solidFill>
                          <a:effectLst/>
                          <a:latin typeface="Gill Sans MT"/>
                        </a:rPr>
                        <a:t> para </a:t>
                      </a:r>
                      <a:r>
                        <a:rPr lang="ca-ES" sz="1200" b="1" i="0" err="1">
                          <a:solidFill>
                            <a:srgbClr val="000000"/>
                          </a:solidFill>
                          <a:effectLst/>
                          <a:latin typeface="Gill Sans MT"/>
                        </a:rPr>
                        <a:t>solicitar</a:t>
                      </a:r>
                      <a:r>
                        <a:rPr lang="ca-ES" sz="1200" b="1" i="0" dirty="0">
                          <a:solidFill>
                            <a:srgbClr val="000000"/>
                          </a:solidFill>
                          <a:effectLst/>
                          <a:latin typeface="Gill Sans MT"/>
                        </a:rPr>
                        <a:t> el </a:t>
                      </a:r>
                      <a:r>
                        <a:rPr lang="ca-ES" sz="1200" b="1" i="0" err="1">
                          <a:solidFill>
                            <a:srgbClr val="000000"/>
                          </a:solidFill>
                          <a:effectLst/>
                          <a:latin typeface="Gill Sans MT"/>
                        </a:rPr>
                        <a:t>servicio</a:t>
                      </a:r>
                      <a:r>
                        <a:rPr lang="ca-ES" sz="1200" b="1" i="0" dirty="0">
                          <a:solidFill>
                            <a:srgbClr val="000000"/>
                          </a:solidFill>
                          <a:effectLst/>
                          <a:latin typeface="Gill Sans MT"/>
                        </a:rPr>
                        <a:t> de </a:t>
                      </a:r>
                      <a:r>
                        <a:rPr lang="ca-ES" sz="1200" b="1" i="0" err="1">
                          <a:solidFill>
                            <a:srgbClr val="000000"/>
                          </a:solidFill>
                          <a:effectLst/>
                          <a:latin typeface="Gill Sans MT"/>
                        </a:rPr>
                        <a:t>pasaporte</a:t>
                      </a:r>
                      <a:r>
                        <a:rPr lang="ca-ES" sz="1200" b="1" i="0" dirty="0">
                          <a:solidFill>
                            <a:srgbClr val="000000"/>
                          </a:solidFill>
                          <a:effectLst/>
                          <a:latin typeface="Gill Sans MT"/>
                        </a:rPr>
                        <a:t>: </a:t>
                      </a:r>
                      <a:r>
                        <a:rPr lang="ca-ES" sz="1200" b="0" i="0" u="sng" strike="noStrike" dirty="0">
                          <a:solidFill>
                            <a:srgbClr val="000000"/>
                          </a:solidFill>
                          <a:effectLst/>
                          <a:latin typeface="Gill Sans MT"/>
                          <a:hlinkClick r:id="rId6"/>
                        </a:rPr>
                        <a:t>Pasaporte Seva en las embajadas y consulados de la India (passportindia.gov.in)</a:t>
                      </a:r>
                      <a:endParaRPr lang="ca-ES" sz="1200" b="1" i="0">
                        <a:solidFill>
                          <a:srgbClr val="FFFFFF"/>
                        </a:solidFill>
                        <a:effectLst/>
                        <a:latin typeface="Gill Sans MT"/>
                      </a:endParaRPr>
                    </a:p>
                    <a:p>
                      <a:pPr marL="342900" lvl="0" indent="-342900" algn="l">
                        <a:buFont typeface="Arial" panose="020B0604020202020204" pitchFamily="34" charset="0"/>
                        <a:buChar char="•"/>
                      </a:pPr>
                      <a:endParaRPr lang="ca-ES" sz="1200" b="0" i="0" u="sng" strike="noStrike" dirty="0">
                        <a:solidFill>
                          <a:srgbClr val="000000"/>
                        </a:solidFill>
                        <a:effectLst/>
                        <a:latin typeface="Gill Sans MT"/>
                      </a:endParaRPr>
                    </a:p>
                    <a:p>
                      <a:pPr marL="342900" lvl="0" indent="-342900" algn="l">
                        <a:buFont typeface="Arial" panose="020B0604020202020204" pitchFamily="34" charset="0"/>
                        <a:buChar char="•"/>
                      </a:pPr>
                      <a:r>
                        <a:rPr lang="ca-ES" sz="1200" b="1" i="0" u="sng" dirty="0">
                          <a:solidFill>
                            <a:srgbClr val="000000"/>
                          </a:solidFill>
                          <a:effectLst/>
                          <a:latin typeface="Gill Sans MT"/>
                        </a:rPr>
                        <a:t>ANTECEDENTES PENALES:</a:t>
                      </a:r>
                      <a:r>
                        <a:rPr lang="ca-ES" sz="1200" b="1" i="0" u="none" strike="noStrike" dirty="0">
                          <a:solidFill>
                            <a:srgbClr val="000000"/>
                          </a:solidFill>
                          <a:effectLst/>
                          <a:latin typeface="Gill Sans MT"/>
                        </a:rPr>
                        <a:t> </a:t>
                      </a:r>
                      <a:r>
                        <a:rPr lang="ca-ES" sz="1200" b="0" i="0" u="sng" strike="noStrike" dirty="0">
                          <a:solidFill>
                            <a:srgbClr val="000000"/>
                          </a:solidFill>
                          <a:effectLst/>
                          <a:latin typeface="Gill Sans MT"/>
                          <a:hlinkClick r:id="rId7"/>
                        </a:rPr>
                        <a:t>Visa Information (vfsglobal.com)</a:t>
                      </a:r>
                      <a:endParaRPr lang="ca-ES" sz="1200" b="1" i="0">
                        <a:solidFill>
                          <a:srgbClr val="FFFFFF"/>
                        </a:solidFill>
                        <a:effectLst/>
                        <a:latin typeface="Gill Sans MT"/>
                      </a:endParaRPr>
                    </a:p>
                    <a:p>
                      <a:pPr marL="0" lvl="0" indent="0" algn="l">
                        <a:buNone/>
                      </a:pPr>
                      <a:r>
                        <a:rPr lang="ca-ES" sz="1200" b="0" i="0" u="none" strike="noStrike" dirty="0">
                          <a:solidFill>
                            <a:srgbClr val="000000"/>
                          </a:solidFill>
                          <a:effectLst/>
                          <a:latin typeface="Gill Sans MT"/>
                        </a:rPr>
                        <a:t>1.El </a:t>
                      </a:r>
                      <a:r>
                        <a:rPr lang="ca-ES" sz="1200" b="1" i="0" u="sng" dirty="0" err="1">
                          <a:solidFill>
                            <a:srgbClr val="000000"/>
                          </a:solidFill>
                          <a:effectLst/>
                          <a:latin typeface="Gill Sans MT"/>
                        </a:rPr>
                        <a:t>certificado</a:t>
                      </a:r>
                      <a:r>
                        <a:rPr lang="ca-ES" sz="1200" b="1" i="0" u="sng" dirty="0">
                          <a:solidFill>
                            <a:srgbClr val="000000"/>
                          </a:solidFill>
                          <a:effectLst/>
                          <a:latin typeface="Gill Sans MT"/>
                        </a:rPr>
                        <a:t> de </a:t>
                      </a:r>
                      <a:r>
                        <a:rPr lang="ca-ES" sz="1200" b="1" i="0" u="sng" dirty="0" err="1">
                          <a:solidFill>
                            <a:srgbClr val="000000"/>
                          </a:solidFill>
                          <a:effectLst/>
                          <a:latin typeface="Gill Sans MT"/>
                        </a:rPr>
                        <a:t>antecedentes</a:t>
                      </a:r>
                      <a:r>
                        <a:rPr lang="ca-ES" sz="1200" b="1" i="0" u="sng" dirty="0">
                          <a:solidFill>
                            <a:srgbClr val="000000"/>
                          </a:solidFill>
                          <a:effectLst/>
                          <a:latin typeface="Gill Sans MT"/>
                        </a:rPr>
                        <a:t> </a:t>
                      </a:r>
                      <a:r>
                        <a:rPr lang="ca-ES" sz="1200" b="1" i="0" u="sng" dirty="0" err="1">
                          <a:solidFill>
                            <a:srgbClr val="000000"/>
                          </a:solidFill>
                          <a:effectLst/>
                          <a:latin typeface="Gill Sans MT"/>
                        </a:rPr>
                        <a:t>penales</a:t>
                      </a:r>
                      <a:r>
                        <a:rPr lang="ca-ES" sz="1200" b="1" i="0" u="sng" dirty="0">
                          <a:solidFill>
                            <a:srgbClr val="000000"/>
                          </a:solidFill>
                          <a:effectLst/>
                          <a:latin typeface="Gill Sans MT"/>
                        </a:rPr>
                        <a:t> (PCC) </a:t>
                      </a:r>
                      <a:r>
                        <a:rPr lang="ca-ES" sz="1200" b="1" i="0" u="sng" dirty="0" err="1">
                          <a:solidFill>
                            <a:srgbClr val="000000"/>
                          </a:solidFill>
                          <a:effectLst/>
                          <a:latin typeface="Gill Sans MT"/>
                        </a:rPr>
                        <a:t>emitido</a:t>
                      </a:r>
                      <a:r>
                        <a:rPr lang="ca-ES" sz="1200" b="1" i="0" u="sng" dirty="0">
                          <a:solidFill>
                            <a:srgbClr val="000000"/>
                          </a:solidFill>
                          <a:effectLst/>
                          <a:latin typeface="Gill Sans MT"/>
                        </a:rPr>
                        <a:t> </a:t>
                      </a:r>
                      <a:r>
                        <a:rPr lang="ca-ES" sz="1200" b="1" i="0" u="sng" dirty="0" err="1">
                          <a:solidFill>
                            <a:srgbClr val="000000"/>
                          </a:solidFill>
                          <a:effectLst/>
                          <a:latin typeface="Gill Sans MT"/>
                        </a:rPr>
                        <a:t>desde</a:t>
                      </a:r>
                      <a:r>
                        <a:rPr lang="ca-ES" sz="1200" b="1" i="0" u="sng" dirty="0">
                          <a:solidFill>
                            <a:srgbClr val="000000"/>
                          </a:solidFill>
                          <a:effectLst/>
                          <a:latin typeface="Gill Sans MT"/>
                        </a:rPr>
                        <a:t> la </a:t>
                      </a:r>
                      <a:r>
                        <a:rPr lang="ca-ES" sz="1200" b="1" i="0" u="sng" dirty="0" err="1">
                          <a:solidFill>
                            <a:srgbClr val="000000"/>
                          </a:solidFill>
                          <a:effectLst/>
                          <a:latin typeface="Gill Sans MT"/>
                        </a:rPr>
                        <a:t>India</a:t>
                      </a:r>
                      <a:r>
                        <a:rPr lang="ca-ES" sz="1200" b="0" i="0" u="none" strike="noStrike" dirty="0">
                          <a:solidFill>
                            <a:srgbClr val="000000"/>
                          </a:solidFill>
                          <a:effectLst/>
                          <a:latin typeface="Gill Sans MT"/>
                        </a:rPr>
                        <a:t> con </a:t>
                      </a:r>
                      <a:r>
                        <a:rPr lang="ca-ES" sz="1200" b="1" i="0" u="none" strike="noStrike" dirty="0" err="1">
                          <a:solidFill>
                            <a:srgbClr val="000000"/>
                          </a:solidFill>
                          <a:effectLst/>
                          <a:latin typeface="Gill Sans MT"/>
                        </a:rPr>
                        <a:t>apostillado</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tiene</a:t>
                      </a:r>
                      <a:r>
                        <a:rPr lang="ca-ES" sz="1200" b="0" i="0" u="none" strike="noStrike" dirty="0">
                          <a:solidFill>
                            <a:srgbClr val="000000"/>
                          </a:solidFill>
                          <a:effectLst/>
                          <a:latin typeface="Gill Sans MT"/>
                        </a:rPr>
                        <a:t> que estar </a:t>
                      </a:r>
                      <a:r>
                        <a:rPr lang="ca-ES" sz="1200" b="0" i="0" u="none" strike="noStrike" dirty="0" err="1">
                          <a:solidFill>
                            <a:srgbClr val="000000"/>
                          </a:solidFill>
                          <a:effectLst/>
                          <a:latin typeface="Gill Sans MT"/>
                        </a:rPr>
                        <a:t>acompañado</a:t>
                      </a:r>
                      <a:r>
                        <a:rPr lang="ca-ES" sz="1200" b="0" i="0" u="none" strike="noStrike" dirty="0">
                          <a:solidFill>
                            <a:srgbClr val="000000"/>
                          </a:solidFill>
                          <a:effectLst/>
                          <a:latin typeface="Gill Sans MT"/>
                        </a:rPr>
                        <a:t> por un </a:t>
                      </a:r>
                      <a:r>
                        <a:rPr lang="ca-ES" sz="1200" b="1" i="0" u="none" strike="noStrike" dirty="0" err="1">
                          <a:solidFill>
                            <a:srgbClr val="000000"/>
                          </a:solidFill>
                          <a:effectLst/>
                          <a:latin typeface="Gill Sans MT"/>
                        </a:rPr>
                        <a:t>certificado</a:t>
                      </a:r>
                      <a:r>
                        <a:rPr lang="ca-ES" sz="1200" b="1" i="0" u="none" strike="noStrike" dirty="0">
                          <a:solidFill>
                            <a:srgbClr val="000000"/>
                          </a:solidFill>
                          <a:effectLst/>
                          <a:latin typeface="Gill Sans MT"/>
                        </a:rPr>
                        <a:t> </a:t>
                      </a:r>
                      <a:r>
                        <a:rPr lang="ca-ES" sz="1200" b="1" i="0" u="none" strike="noStrike" dirty="0" err="1">
                          <a:solidFill>
                            <a:srgbClr val="000000"/>
                          </a:solidFill>
                          <a:effectLst/>
                          <a:latin typeface="Gill Sans MT"/>
                        </a:rPr>
                        <a:t>complementario</a:t>
                      </a:r>
                      <a:r>
                        <a:rPr lang="ca-ES" sz="1200" b="1" i="0" u="none" strike="noStrike" dirty="0">
                          <a:solidFill>
                            <a:srgbClr val="000000"/>
                          </a:solidFill>
                          <a:effectLst/>
                          <a:latin typeface="Gill Sans MT"/>
                        </a:rPr>
                        <a:t> </a:t>
                      </a:r>
                      <a:r>
                        <a:rPr lang="ca-ES" sz="1200" b="1" i="0" u="none" strike="noStrike" dirty="0" err="1">
                          <a:solidFill>
                            <a:srgbClr val="000000"/>
                          </a:solidFill>
                          <a:effectLst/>
                          <a:latin typeface="Gill Sans MT"/>
                        </a:rPr>
                        <a:t>entregado</a:t>
                      </a:r>
                      <a:r>
                        <a:rPr lang="ca-ES" sz="1200" b="1" i="0" u="none" strike="noStrike" dirty="0">
                          <a:solidFill>
                            <a:srgbClr val="000000"/>
                          </a:solidFill>
                          <a:effectLst/>
                          <a:latin typeface="Gill Sans MT"/>
                        </a:rPr>
                        <a:t> por la </a:t>
                      </a:r>
                      <a:r>
                        <a:rPr lang="ca-ES" sz="1200" b="1" i="0" u="none" strike="noStrike" dirty="0" err="1">
                          <a:solidFill>
                            <a:srgbClr val="000000"/>
                          </a:solidFill>
                          <a:effectLst/>
                          <a:latin typeface="Gill Sans MT"/>
                        </a:rPr>
                        <a:t>Embajada</a:t>
                      </a:r>
                      <a:r>
                        <a:rPr lang="ca-ES" sz="1200" b="1" i="0" u="none" strike="noStrike" dirty="0">
                          <a:solidFill>
                            <a:srgbClr val="000000"/>
                          </a:solidFill>
                          <a:effectLst/>
                          <a:latin typeface="Gill Sans MT"/>
                        </a:rPr>
                        <a:t>. </a:t>
                      </a:r>
                      <a:r>
                        <a:rPr lang="ca-ES" sz="1200" b="0" i="0" u="none" strike="noStrike" dirty="0">
                          <a:solidFill>
                            <a:srgbClr val="000000"/>
                          </a:solidFill>
                          <a:effectLst/>
                          <a:latin typeface="Gill Sans MT"/>
                        </a:rPr>
                        <a:t>Este </a:t>
                      </a:r>
                      <a:r>
                        <a:rPr lang="ca-ES" sz="1200" b="0" i="0" u="none" strike="noStrike" dirty="0" err="1">
                          <a:solidFill>
                            <a:srgbClr val="000000"/>
                          </a:solidFill>
                          <a:effectLst/>
                          <a:latin typeface="Gill Sans MT"/>
                        </a:rPr>
                        <a:t>certificado</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complementario</a:t>
                      </a:r>
                      <a:r>
                        <a:rPr lang="ca-ES" sz="1200" b="0" i="0" u="none" strike="noStrike" dirty="0">
                          <a:solidFill>
                            <a:srgbClr val="000000"/>
                          </a:solidFill>
                          <a:effectLst/>
                          <a:latin typeface="Gill Sans MT"/>
                        </a:rPr>
                        <a:t> </a:t>
                      </a:r>
                      <a:r>
                        <a:rPr lang="ca-ES" sz="1200" b="1" i="0" u="none" strike="noStrike" dirty="0" err="1">
                          <a:solidFill>
                            <a:srgbClr val="000000"/>
                          </a:solidFill>
                          <a:effectLst/>
                          <a:latin typeface="Gill Sans MT"/>
                        </a:rPr>
                        <a:t>será</a:t>
                      </a:r>
                      <a:r>
                        <a:rPr lang="ca-ES" sz="1200" b="1" i="0" u="none" strike="noStrike" dirty="0">
                          <a:solidFill>
                            <a:srgbClr val="000000"/>
                          </a:solidFill>
                          <a:effectLst/>
                          <a:latin typeface="Gill Sans MT"/>
                        </a:rPr>
                        <a:t> </a:t>
                      </a:r>
                      <a:r>
                        <a:rPr lang="ca-ES" sz="1200" b="1" i="0" u="none" strike="noStrike" dirty="0" err="1">
                          <a:solidFill>
                            <a:srgbClr val="000000"/>
                          </a:solidFill>
                          <a:effectLst/>
                          <a:latin typeface="Gill Sans MT"/>
                        </a:rPr>
                        <a:t>legalizado</a:t>
                      </a:r>
                      <a:r>
                        <a:rPr lang="ca-ES" sz="1200" b="0" i="0" u="none" strike="noStrike" dirty="0">
                          <a:solidFill>
                            <a:srgbClr val="000000"/>
                          </a:solidFill>
                          <a:effectLst/>
                          <a:latin typeface="Gill Sans MT"/>
                        </a:rPr>
                        <a:t> de forma </a:t>
                      </a:r>
                      <a:r>
                        <a:rPr lang="ca-ES" sz="1200" b="0" i="0" u="none" strike="noStrike" dirty="0" err="1">
                          <a:solidFill>
                            <a:srgbClr val="000000"/>
                          </a:solidFill>
                          <a:effectLst/>
                          <a:latin typeface="Gill Sans MT"/>
                        </a:rPr>
                        <a:t>gratuita</a:t>
                      </a:r>
                      <a:r>
                        <a:rPr lang="ca-ES" sz="1200" b="0" i="0" u="none" strike="noStrike" dirty="0">
                          <a:solidFill>
                            <a:srgbClr val="000000"/>
                          </a:solidFill>
                          <a:effectLst/>
                          <a:latin typeface="Gill Sans MT"/>
                        </a:rPr>
                        <a:t> por el </a:t>
                      </a:r>
                      <a:r>
                        <a:rPr lang="ca-ES" sz="1200" b="0" i="0" u="none" strike="noStrike" dirty="0" err="1">
                          <a:solidFill>
                            <a:srgbClr val="000000"/>
                          </a:solidFill>
                          <a:effectLst/>
                          <a:latin typeface="Gill Sans MT"/>
                        </a:rPr>
                        <a:t>servicio</a:t>
                      </a:r>
                      <a:r>
                        <a:rPr lang="ca-ES" sz="1200" b="0" i="0" u="none" strike="noStrike" dirty="0">
                          <a:solidFill>
                            <a:srgbClr val="000000"/>
                          </a:solidFill>
                          <a:effectLst/>
                          <a:latin typeface="Gill Sans MT"/>
                        </a:rPr>
                        <a:t> de </a:t>
                      </a:r>
                      <a:r>
                        <a:rPr lang="ca-ES" sz="1200" b="0" i="0" u="none" strike="noStrike" dirty="0" err="1">
                          <a:solidFill>
                            <a:srgbClr val="000000"/>
                          </a:solidFill>
                          <a:effectLst/>
                          <a:latin typeface="Gill Sans MT"/>
                        </a:rPr>
                        <a:t>legalizaciones</a:t>
                      </a:r>
                      <a:r>
                        <a:rPr lang="ca-ES" sz="1200" b="0" i="0" u="none" strike="noStrike" dirty="0">
                          <a:solidFill>
                            <a:srgbClr val="000000"/>
                          </a:solidFill>
                          <a:effectLst/>
                          <a:latin typeface="Gill Sans MT"/>
                        </a:rPr>
                        <a:t> de la </a:t>
                      </a:r>
                      <a:r>
                        <a:rPr lang="ca-ES" sz="1200" b="0" i="0" u="none" strike="noStrike" dirty="0" err="1">
                          <a:solidFill>
                            <a:srgbClr val="000000"/>
                          </a:solidFill>
                          <a:effectLst/>
                          <a:latin typeface="Gill Sans MT"/>
                        </a:rPr>
                        <a:t>Dirección</a:t>
                      </a:r>
                      <a:r>
                        <a:rPr lang="ca-ES" sz="1200" b="0" i="0" u="none" strike="noStrike" dirty="0">
                          <a:solidFill>
                            <a:srgbClr val="000000"/>
                          </a:solidFill>
                          <a:effectLst/>
                          <a:latin typeface="Gill Sans MT"/>
                        </a:rPr>
                        <a:t> General de Españoles en el </a:t>
                      </a:r>
                      <a:r>
                        <a:rPr lang="ca-ES" sz="1200" b="0" i="0" u="none" strike="noStrike" dirty="0" err="1">
                          <a:solidFill>
                            <a:srgbClr val="000000"/>
                          </a:solidFill>
                          <a:effectLst/>
                          <a:latin typeface="Gill Sans MT"/>
                        </a:rPr>
                        <a:t>Extranjero</a:t>
                      </a:r>
                      <a:r>
                        <a:rPr lang="ca-ES" sz="1200" b="0" i="0" u="none" strike="noStrike" dirty="0">
                          <a:solidFill>
                            <a:srgbClr val="000000"/>
                          </a:solidFill>
                          <a:effectLst/>
                          <a:latin typeface="Gill Sans MT"/>
                        </a:rPr>
                        <a:t> y </a:t>
                      </a:r>
                      <a:r>
                        <a:rPr lang="ca-ES" sz="1200" b="0" i="0" u="none" strike="noStrike" dirty="0" err="1">
                          <a:solidFill>
                            <a:srgbClr val="000000"/>
                          </a:solidFill>
                          <a:effectLst/>
                          <a:latin typeface="Gill Sans MT"/>
                        </a:rPr>
                        <a:t>Asuntos</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Consulares</a:t>
                      </a:r>
                      <a:r>
                        <a:rPr lang="ca-ES" sz="1200" b="0" i="0" u="none" strike="noStrike" dirty="0">
                          <a:solidFill>
                            <a:srgbClr val="000000"/>
                          </a:solidFill>
                          <a:effectLst/>
                          <a:latin typeface="Gill Sans MT"/>
                        </a:rPr>
                        <a:t> y </a:t>
                      </a:r>
                      <a:r>
                        <a:rPr lang="ca-ES" sz="1200" b="0" i="0" u="none" strike="noStrike" dirty="0" err="1">
                          <a:solidFill>
                            <a:srgbClr val="000000"/>
                          </a:solidFill>
                          <a:effectLst/>
                          <a:latin typeface="Gill Sans MT"/>
                        </a:rPr>
                        <a:t>Migratorios</a:t>
                      </a:r>
                      <a:r>
                        <a:rPr lang="ca-ES" sz="1200" b="0" i="0" u="none" strike="noStrike" dirty="0">
                          <a:solidFill>
                            <a:srgbClr val="000000"/>
                          </a:solidFill>
                          <a:effectLst/>
                          <a:latin typeface="Gill Sans MT"/>
                        </a:rPr>
                        <a:t> del </a:t>
                      </a:r>
                      <a:r>
                        <a:rPr lang="ca-ES" sz="1200" b="0" i="0" u="none" strike="noStrike" dirty="0" err="1">
                          <a:solidFill>
                            <a:srgbClr val="000000"/>
                          </a:solidFill>
                          <a:effectLst/>
                          <a:latin typeface="Gill Sans MT"/>
                        </a:rPr>
                        <a:t>Ministerio</a:t>
                      </a:r>
                      <a:r>
                        <a:rPr lang="ca-ES" sz="1200" b="0" i="0" u="none" strike="noStrike" dirty="0">
                          <a:solidFill>
                            <a:srgbClr val="000000"/>
                          </a:solidFill>
                          <a:effectLst/>
                          <a:latin typeface="Gill Sans MT"/>
                        </a:rPr>
                        <a:t> de </a:t>
                      </a:r>
                      <a:r>
                        <a:rPr lang="ca-ES" sz="1200" b="0" i="0" u="none" strike="noStrike" dirty="0" err="1">
                          <a:solidFill>
                            <a:srgbClr val="000000"/>
                          </a:solidFill>
                          <a:effectLst/>
                          <a:latin typeface="Gill Sans MT"/>
                        </a:rPr>
                        <a:t>Asuntos</a:t>
                      </a:r>
                      <a:r>
                        <a:rPr lang="ca-ES" sz="1200" b="0" i="0" u="none" strike="noStrike" dirty="0">
                          <a:solidFill>
                            <a:srgbClr val="000000"/>
                          </a:solidFill>
                          <a:effectLst/>
                          <a:latin typeface="Gill Sans MT"/>
                        </a:rPr>
                        <a:t> </a:t>
                      </a:r>
                      <a:r>
                        <a:rPr lang="ca-ES" sz="1200" b="0" i="0" u="none" strike="noStrike" dirty="0" err="1">
                          <a:solidFill>
                            <a:srgbClr val="000000"/>
                          </a:solidFill>
                          <a:effectLst/>
                          <a:latin typeface="Gill Sans MT"/>
                        </a:rPr>
                        <a:t>Exteriores</a:t>
                      </a:r>
                      <a:r>
                        <a:rPr lang="ca-ES" sz="1200" b="0" i="0" u="none" strike="noStrike" dirty="0">
                          <a:solidFill>
                            <a:srgbClr val="000000"/>
                          </a:solidFill>
                          <a:effectLst/>
                          <a:latin typeface="Gill Sans MT"/>
                        </a:rPr>
                        <a:t> y de </a:t>
                      </a:r>
                      <a:r>
                        <a:rPr lang="ca-ES" sz="1200" b="0" i="0" u="none" strike="noStrike" dirty="0" err="1">
                          <a:solidFill>
                            <a:srgbClr val="000000"/>
                          </a:solidFill>
                          <a:effectLst/>
                          <a:latin typeface="Gill Sans MT"/>
                        </a:rPr>
                        <a:t>Cooperación</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a:buFont typeface="Arial" panose="020B0604020202020204" pitchFamily="34" charset="0"/>
                        <a:buChar char="•"/>
                      </a:pPr>
                      <a:r>
                        <a:rPr lang="ca-ES" sz="1200" b="0" i="0" u="none" strike="noStrike" err="1">
                          <a:solidFill>
                            <a:srgbClr val="000000"/>
                          </a:solidFill>
                          <a:effectLst/>
                          <a:latin typeface="Gill Sans MT"/>
                        </a:rPr>
                        <a:t>Documentación</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lvl="0" algn="l">
                        <a:buNone/>
                      </a:pPr>
                      <a:r>
                        <a:rPr lang="ca-ES" sz="1200" b="0" i="0" u="sng" err="1">
                          <a:solidFill>
                            <a:srgbClr val="000000"/>
                          </a:solidFill>
                          <a:effectLst/>
                          <a:latin typeface="Gill Sans MT"/>
                        </a:rPr>
                        <a:t>Certificado</a:t>
                      </a:r>
                      <a:r>
                        <a:rPr lang="ca-ES" sz="1200" b="0" i="0" u="sng" dirty="0">
                          <a:solidFill>
                            <a:srgbClr val="000000"/>
                          </a:solidFill>
                          <a:effectLst/>
                          <a:latin typeface="Gill Sans MT"/>
                        </a:rPr>
                        <a:t> </a:t>
                      </a:r>
                      <a:r>
                        <a:rPr lang="ca-ES" sz="1200" b="0" i="0" u="sng" err="1">
                          <a:solidFill>
                            <a:srgbClr val="000000"/>
                          </a:solidFill>
                          <a:effectLst/>
                          <a:latin typeface="Gill Sans MT"/>
                        </a:rPr>
                        <a:t>Suplementario</a:t>
                      </a:r>
                      <a:r>
                        <a:rPr lang="ca-ES" sz="1200" b="0" i="0" u="sng" dirty="0">
                          <a:solidFill>
                            <a:srgbClr val="000000"/>
                          </a:solidFill>
                          <a:effectLst/>
                          <a:latin typeface="Gill Sans MT"/>
                        </a:rPr>
                        <a:t> de </a:t>
                      </a:r>
                      <a:r>
                        <a:rPr lang="ca-ES" sz="1200" b="0" i="0" u="sng" err="1">
                          <a:solidFill>
                            <a:srgbClr val="000000"/>
                          </a:solidFill>
                          <a:effectLst/>
                          <a:latin typeface="Gill Sans MT"/>
                        </a:rPr>
                        <a:t>Antecedentes</a:t>
                      </a:r>
                      <a:r>
                        <a:rPr lang="ca-ES" sz="1200" b="0" i="0" u="sng" dirty="0">
                          <a:solidFill>
                            <a:srgbClr val="000000"/>
                          </a:solidFill>
                          <a:effectLst/>
                          <a:latin typeface="Gill Sans MT"/>
                        </a:rPr>
                        <a:t> </a:t>
                      </a:r>
                      <a:r>
                        <a:rPr lang="ca-ES" sz="1200" b="0" i="0" u="sng" err="1">
                          <a:solidFill>
                            <a:srgbClr val="000000"/>
                          </a:solidFill>
                          <a:effectLst/>
                          <a:latin typeface="Gill Sans MT"/>
                        </a:rPr>
                        <a:t>Penales</a:t>
                      </a:r>
                      <a:r>
                        <a:rPr lang="ca-ES" sz="1200" b="0" i="0" u="sng" dirty="0">
                          <a:solidFill>
                            <a:srgbClr val="000000"/>
                          </a:solidFill>
                          <a:effectLst/>
                          <a:latin typeface="Gill Sans MT"/>
                        </a:rPr>
                        <a:t> (SPCC):</a:t>
                      </a:r>
                      <a:r>
                        <a:rPr lang="ca-ES" sz="1200" b="0" i="0" u="none" strike="noStrike" dirty="0">
                          <a:solidFill>
                            <a:srgbClr val="000000"/>
                          </a:solidFill>
                          <a:effectLst/>
                          <a:latin typeface="Gill Sans MT"/>
                        </a:rPr>
                        <a:t> </a:t>
                      </a:r>
                      <a:r>
                        <a:rPr lang="ca-ES" sz="1200" b="0" i="0" u="sng" strike="noStrike" dirty="0">
                          <a:solidFill>
                            <a:srgbClr val="000000"/>
                          </a:solidFill>
                          <a:effectLst/>
                          <a:latin typeface="Gill Sans MT"/>
                          <a:hlinkClick r:id="rId8"/>
                        </a:rPr>
                        <a:t>https://visa.vfsglobal.com/one-pager/india/spain/spanish/consular-services-information/pdf/F_OPS_CL-SUPPLEMENTARY-POLICE-CLEARANCE--CERTIFICATE-ES_NEW.pdf</a:t>
                      </a:r>
                      <a:endParaRPr lang="ca-ES" sz="1200" b="1" i="0">
                        <a:solidFill>
                          <a:srgbClr val="FFFFFF"/>
                        </a:solidFill>
                        <a:effectLst/>
                        <a:latin typeface="Gill Sans MT"/>
                      </a:endParaRPr>
                    </a:p>
                    <a:p>
                      <a:pPr lvl="0" algn="l">
                        <a:buNone/>
                      </a:pPr>
                      <a:endParaRPr lang="ca-ES" sz="1200" b="0" i="0" u="sng" strike="noStrike" dirty="0">
                        <a:solidFill>
                          <a:srgbClr val="000000"/>
                        </a:solidFill>
                        <a:effectLst/>
                        <a:latin typeface="Gill Sans MT"/>
                      </a:endParaRPr>
                    </a:p>
                    <a:p>
                      <a:pPr lvl="0" algn="l">
                        <a:buNone/>
                      </a:pPr>
                      <a:r>
                        <a:rPr lang="ca-ES" sz="1200" b="0" i="0" u="none" strike="noStrike" dirty="0">
                          <a:solidFill>
                            <a:srgbClr val="000000"/>
                          </a:solidFill>
                          <a:effectLst/>
                          <a:latin typeface="Gill Sans MT"/>
                        </a:rPr>
                        <a:t>2. El </a:t>
                      </a:r>
                      <a:r>
                        <a:rPr lang="ca-ES" sz="1200" b="1" i="0" u="sng" dirty="0">
                          <a:solidFill>
                            <a:srgbClr val="000000"/>
                          </a:solidFill>
                          <a:effectLst/>
                          <a:latin typeface="Gill Sans MT"/>
                        </a:rPr>
                        <a:t>PCC consular </a:t>
                      </a:r>
                      <a:r>
                        <a:rPr lang="ca-ES" sz="1200" b="1" i="0" u="sng" err="1">
                          <a:solidFill>
                            <a:srgbClr val="000000"/>
                          </a:solidFill>
                          <a:effectLst/>
                          <a:latin typeface="Gill Sans MT"/>
                        </a:rPr>
                        <a:t>emitido</a:t>
                      </a:r>
                      <a:r>
                        <a:rPr lang="ca-ES" sz="1200" b="1" i="0" u="sng" dirty="0">
                          <a:solidFill>
                            <a:srgbClr val="000000"/>
                          </a:solidFill>
                          <a:effectLst/>
                          <a:latin typeface="Gill Sans MT"/>
                        </a:rPr>
                        <a:t> por la </a:t>
                      </a:r>
                      <a:r>
                        <a:rPr lang="ca-ES" sz="1200" b="1" i="0" u="sng" err="1">
                          <a:solidFill>
                            <a:srgbClr val="000000"/>
                          </a:solidFill>
                          <a:effectLst/>
                          <a:latin typeface="Gill Sans MT"/>
                        </a:rPr>
                        <a:t>Embajada</a:t>
                      </a:r>
                      <a:r>
                        <a:rPr lang="ca-ES" sz="1200" b="1" i="0" u="sng" dirty="0">
                          <a:solidFill>
                            <a:srgbClr val="000000"/>
                          </a:solidFill>
                          <a:effectLst/>
                          <a:latin typeface="Gill Sans MT"/>
                        </a:rPr>
                        <a:t> de la </a:t>
                      </a:r>
                      <a:r>
                        <a:rPr lang="ca-ES" sz="1200" b="1" i="0" u="sng" err="1">
                          <a:solidFill>
                            <a:srgbClr val="000000"/>
                          </a:solidFill>
                          <a:effectLst/>
                          <a:latin typeface="Gill Sans MT"/>
                        </a:rPr>
                        <a:t>India</a:t>
                      </a:r>
                      <a:r>
                        <a:rPr lang="ca-ES" sz="1200" b="0" i="0" u="none" strike="noStrike" dirty="0">
                          <a:solidFill>
                            <a:srgbClr val="000000"/>
                          </a:solidFill>
                          <a:effectLst/>
                          <a:latin typeface="Gill Sans MT"/>
                        </a:rPr>
                        <a:t> en Madrid </a:t>
                      </a:r>
                      <a:r>
                        <a:rPr lang="ca-ES" sz="1200" b="0" i="0" u="none" strike="noStrike" err="1">
                          <a:solidFill>
                            <a:srgbClr val="000000"/>
                          </a:solidFill>
                          <a:effectLst/>
                          <a:latin typeface="Gill Sans MT"/>
                        </a:rPr>
                        <a:t>será</a:t>
                      </a:r>
                      <a:r>
                        <a:rPr lang="ca-ES" sz="1200" b="0" i="0" u="none" strike="noStrike" dirty="0">
                          <a:solidFill>
                            <a:srgbClr val="000000"/>
                          </a:solidFill>
                          <a:effectLst/>
                          <a:latin typeface="Gill Sans MT"/>
                        </a:rPr>
                        <a:t> </a:t>
                      </a:r>
                      <a:r>
                        <a:rPr lang="ca-ES" sz="1200" b="0" i="0" u="sng" dirty="0">
                          <a:solidFill>
                            <a:srgbClr val="000000"/>
                          </a:solidFill>
                          <a:effectLst/>
                          <a:latin typeface="Gill Sans MT"/>
                        </a:rPr>
                        <a:t>en </a:t>
                      </a:r>
                      <a:r>
                        <a:rPr lang="ca-ES" sz="1200" b="0" i="0" u="sng" err="1">
                          <a:solidFill>
                            <a:srgbClr val="000000"/>
                          </a:solidFill>
                          <a:effectLst/>
                          <a:latin typeface="Gill Sans MT"/>
                        </a:rPr>
                        <a:t>inglés</a:t>
                      </a:r>
                      <a:r>
                        <a:rPr lang="ca-ES" sz="1200" b="0" i="0" u="sng" dirty="0">
                          <a:solidFill>
                            <a:srgbClr val="000000"/>
                          </a:solidFill>
                          <a:effectLst/>
                          <a:latin typeface="Gill Sans MT"/>
                        </a:rPr>
                        <a:t> y </a:t>
                      </a:r>
                      <a:r>
                        <a:rPr lang="ca-ES" sz="1200" b="0" i="0" u="sng" err="1">
                          <a:solidFill>
                            <a:srgbClr val="000000"/>
                          </a:solidFill>
                          <a:effectLst/>
                          <a:latin typeface="Gill Sans MT"/>
                        </a:rPr>
                        <a:t>sin</a:t>
                      </a:r>
                      <a:r>
                        <a:rPr lang="ca-ES" sz="1200" b="0" i="0" u="sng" dirty="0">
                          <a:solidFill>
                            <a:srgbClr val="000000"/>
                          </a:solidFill>
                          <a:effectLst/>
                          <a:latin typeface="Gill Sans MT"/>
                        </a:rPr>
                        <a:t> </a:t>
                      </a:r>
                      <a:r>
                        <a:rPr lang="ca-ES" sz="1200" b="0" i="0" u="sng" err="1">
                          <a:solidFill>
                            <a:srgbClr val="000000"/>
                          </a:solidFill>
                          <a:effectLst/>
                          <a:latin typeface="Gill Sans MT"/>
                        </a:rPr>
                        <a:t>apostilla</a:t>
                      </a:r>
                      <a:r>
                        <a:rPr lang="ca-ES" sz="1200" b="0" i="0" u="none" strike="noStrike" dirty="0">
                          <a:solidFill>
                            <a:srgbClr val="000000"/>
                          </a:solidFill>
                          <a:effectLst/>
                          <a:latin typeface="Gill Sans MT"/>
                        </a:rPr>
                        <a:t>. Se </a:t>
                      </a:r>
                      <a:r>
                        <a:rPr lang="ca-ES" sz="1200" b="0" i="0" u="none" strike="noStrike" err="1">
                          <a:solidFill>
                            <a:srgbClr val="000000"/>
                          </a:solidFill>
                          <a:effectLst/>
                          <a:latin typeface="Gill Sans MT"/>
                        </a:rPr>
                        <a:t>debe</a:t>
                      </a:r>
                      <a:r>
                        <a:rPr lang="ca-ES" sz="1200" b="0" i="0" u="none" strike="noStrike" dirty="0">
                          <a:solidFill>
                            <a:srgbClr val="000000"/>
                          </a:solidFill>
                          <a:effectLst/>
                          <a:latin typeface="Gill Sans MT"/>
                        </a:rPr>
                        <a:t> </a:t>
                      </a:r>
                      <a:r>
                        <a:rPr lang="ca-ES" sz="1200" b="1" i="0" u="none" strike="noStrike" dirty="0">
                          <a:solidFill>
                            <a:srgbClr val="000000"/>
                          </a:solidFill>
                          <a:effectLst/>
                          <a:latin typeface="Gill Sans MT"/>
                        </a:rPr>
                        <a:t>verificar con las </a:t>
                      </a:r>
                      <a:r>
                        <a:rPr lang="ca-ES" sz="1200" b="1" i="0" u="none" strike="noStrike" err="1">
                          <a:solidFill>
                            <a:srgbClr val="000000"/>
                          </a:solidFill>
                          <a:effectLst/>
                          <a:latin typeface="Gill Sans MT"/>
                        </a:rPr>
                        <a:t>autoridades</a:t>
                      </a:r>
                      <a:r>
                        <a:rPr lang="ca-ES" sz="1200" b="1" i="0" u="none" strike="noStrike" dirty="0">
                          <a:solidFill>
                            <a:srgbClr val="000000"/>
                          </a:solidFill>
                          <a:effectLst/>
                          <a:latin typeface="Gill Sans MT"/>
                        </a:rPr>
                        <a:t> </a:t>
                      </a:r>
                      <a:r>
                        <a:rPr lang="ca-ES" sz="1200" b="1" i="0" u="none" strike="noStrike" err="1">
                          <a:solidFill>
                            <a:srgbClr val="000000"/>
                          </a:solidFill>
                          <a:effectLst/>
                          <a:latin typeface="Gill Sans MT"/>
                        </a:rPr>
                        <a:t>españolas</a:t>
                      </a:r>
                      <a:r>
                        <a:rPr lang="ca-ES" sz="1200" b="0" i="0" u="none" strike="noStrike" dirty="0">
                          <a:solidFill>
                            <a:srgbClr val="000000"/>
                          </a:solidFill>
                          <a:effectLst/>
                          <a:latin typeface="Gill Sans MT"/>
                        </a:rPr>
                        <a:t> </a:t>
                      </a:r>
                      <a:r>
                        <a:rPr lang="ca-ES" sz="1200" b="0" i="0" u="none" strike="noStrike" err="1">
                          <a:solidFill>
                            <a:srgbClr val="000000"/>
                          </a:solidFill>
                          <a:effectLst/>
                          <a:latin typeface="Gill Sans MT"/>
                        </a:rPr>
                        <a:t>qué</a:t>
                      </a:r>
                      <a:r>
                        <a:rPr lang="ca-ES" sz="1200" b="0" i="0" u="none" strike="noStrike" dirty="0">
                          <a:solidFill>
                            <a:srgbClr val="000000"/>
                          </a:solidFill>
                          <a:effectLst/>
                          <a:latin typeface="Gill Sans MT"/>
                        </a:rPr>
                        <a:t> PCC </a:t>
                      </a:r>
                      <a:r>
                        <a:rPr lang="ca-ES" sz="1200" b="0" i="0" u="none" strike="noStrike" err="1">
                          <a:solidFill>
                            <a:srgbClr val="000000"/>
                          </a:solidFill>
                          <a:effectLst/>
                          <a:latin typeface="Gill Sans MT"/>
                        </a:rPr>
                        <a:t>aceptarán</a:t>
                      </a:r>
                      <a:r>
                        <a:rPr lang="ca-ES" sz="1200" b="0" i="0" u="none" strike="noStrike" dirty="0">
                          <a:solidFill>
                            <a:srgbClr val="000000"/>
                          </a:solidFill>
                          <a:effectLst/>
                          <a:latin typeface="Gill Sans MT"/>
                        </a:rPr>
                        <a:t> antes de </a:t>
                      </a:r>
                      <a:r>
                        <a:rPr lang="ca-ES" sz="1200" b="0" i="0" u="none" strike="noStrike" err="1">
                          <a:solidFill>
                            <a:srgbClr val="000000"/>
                          </a:solidFill>
                          <a:effectLst/>
                          <a:latin typeface="Gill Sans MT"/>
                        </a:rPr>
                        <a:t>solicitar</a:t>
                      </a:r>
                      <a:r>
                        <a:rPr lang="ca-ES" sz="1200" b="0" i="0" u="none" strike="noStrike" dirty="0">
                          <a:solidFill>
                            <a:srgbClr val="000000"/>
                          </a:solidFill>
                          <a:effectLst/>
                          <a:latin typeface="Gill Sans MT"/>
                        </a:rPr>
                        <a:t> el </a:t>
                      </a:r>
                      <a:r>
                        <a:rPr lang="ca-ES" sz="1200" b="0" i="0" u="none" strike="noStrike" err="1">
                          <a:solidFill>
                            <a:srgbClr val="000000"/>
                          </a:solidFill>
                          <a:effectLst/>
                          <a:latin typeface="Gill Sans MT"/>
                        </a:rPr>
                        <a:t>mismo</a:t>
                      </a:r>
                      <a:r>
                        <a:rPr lang="ca-ES" sz="1200" b="0" i="0" u="none" strike="noStrike" dirty="0">
                          <a:solidFill>
                            <a:srgbClr val="000000"/>
                          </a:solidFill>
                          <a:effectLst/>
                          <a:latin typeface="Gill Sans MT"/>
                        </a:rPr>
                        <a:t>.</a:t>
                      </a:r>
                      <a:endParaRPr lang="ca-ES" sz="1200" b="1" i="0">
                        <a:solidFill>
                          <a:srgbClr val="FFFFFF"/>
                        </a:solidFill>
                        <a:effectLst/>
                        <a:latin typeface="Gill Sans MT"/>
                      </a:endParaRPr>
                    </a:p>
                    <a:p>
                      <a:pPr marL="342900" lvl="0" indent="-342900" algn="l">
                        <a:buFont typeface="Arial" panose="020B0604020202020204" pitchFamily="34" charset="0"/>
                        <a:buChar char="•"/>
                      </a:pPr>
                      <a:r>
                        <a:rPr lang="ca-ES" sz="1200" b="0" i="0" u="none" strike="noStrike" err="1">
                          <a:solidFill>
                            <a:srgbClr val="000000"/>
                          </a:solidFill>
                          <a:effectLst/>
                          <a:latin typeface="Gill Sans MT"/>
                        </a:rPr>
                        <a:t>Documentación</a:t>
                      </a:r>
                      <a:r>
                        <a:rPr lang="ca-ES" sz="1200" b="0" i="0" u="none" strike="noStrike" dirty="0">
                          <a:solidFill>
                            <a:srgbClr val="000000"/>
                          </a:solidFill>
                          <a:effectLst/>
                          <a:latin typeface="Gill Sans MT"/>
                        </a:rPr>
                        <a:t>: </a:t>
                      </a:r>
                      <a:endParaRPr lang="ca-ES" sz="1200" b="1" i="0">
                        <a:solidFill>
                          <a:srgbClr val="FFFFFF"/>
                        </a:solidFill>
                        <a:effectLst/>
                        <a:latin typeface="Gill Sans MT"/>
                      </a:endParaRPr>
                    </a:p>
                    <a:p>
                      <a:pPr lvl="1" algn="l">
                        <a:buNone/>
                      </a:pPr>
                      <a:r>
                        <a:rPr lang="ca-ES" sz="1200" b="0" i="0" u="sng" err="1">
                          <a:solidFill>
                            <a:srgbClr val="000000"/>
                          </a:solidFill>
                          <a:effectLst/>
                          <a:latin typeface="Gill Sans MT"/>
                        </a:rPr>
                        <a:t>Certificado</a:t>
                      </a:r>
                      <a:r>
                        <a:rPr lang="ca-ES" sz="1200" b="0" i="0" u="sng" dirty="0">
                          <a:solidFill>
                            <a:srgbClr val="000000"/>
                          </a:solidFill>
                          <a:effectLst/>
                          <a:latin typeface="Gill Sans MT"/>
                        </a:rPr>
                        <a:t> Consular de </a:t>
                      </a:r>
                      <a:r>
                        <a:rPr lang="ca-ES" sz="1200" b="0" i="0" u="sng" err="1">
                          <a:solidFill>
                            <a:srgbClr val="000000"/>
                          </a:solidFill>
                          <a:effectLst/>
                          <a:latin typeface="Gill Sans MT"/>
                        </a:rPr>
                        <a:t>Antecedentes</a:t>
                      </a:r>
                      <a:r>
                        <a:rPr lang="ca-ES" sz="1200" b="0" i="0" u="sng" dirty="0">
                          <a:solidFill>
                            <a:srgbClr val="000000"/>
                          </a:solidFill>
                          <a:effectLst/>
                          <a:latin typeface="Gill Sans MT"/>
                        </a:rPr>
                        <a:t> </a:t>
                      </a:r>
                      <a:r>
                        <a:rPr lang="ca-ES" sz="1200" b="0" i="0" u="sng" err="1">
                          <a:solidFill>
                            <a:srgbClr val="000000"/>
                          </a:solidFill>
                          <a:effectLst/>
                          <a:latin typeface="Gill Sans MT"/>
                        </a:rPr>
                        <a:t>Penales</a:t>
                      </a:r>
                      <a:r>
                        <a:rPr lang="ca-ES" sz="1200" b="0" i="0" u="sng" dirty="0">
                          <a:solidFill>
                            <a:srgbClr val="000000"/>
                          </a:solidFill>
                          <a:effectLst/>
                          <a:latin typeface="Gill Sans MT"/>
                        </a:rPr>
                        <a:t> (CPCC)</a:t>
                      </a:r>
                      <a:r>
                        <a:rPr lang="ca-ES" sz="1200" b="0" i="0" u="none" strike="noStrike" dirty="0">
                          <a:solidFill>
                            <a:srgbClr val="000000"/>
                          </a:solidFill>
                          <a:effectLst/>
                          <a:latin typeface="Gill Sans MT"/>
                        </a:rPr>
                        <a:t>: </a:t>
                      </a:r>
                      <a:r>
                        <a:rPr lang="ca-ES" sz="1200" b="0" i="0" u="sng" strike="noStrike" dirty="0">
                          <a:solidFill>
                            <a:srgbClr val="000000"/>
                          </a:solidFill>
                          <a:effectLst/>
                          <a:latin typeface="Gill Sans MT"/>
                          <a:hlinkClick r:id="rId9"/>
                        </a:rPr>
                        <a:t>https://visa.vfsglobal.com/one-pager/india/spain/spanish/consular-services-information/pdf/F_OPS_CL-CONSULAR-POLICE-CLEARANCE-CERTIFICATE-ES_07.pdf</a:t>
                      </a:r>
                      <a:endParaRPr lang="ca-ES" sz="1200" b="1" i="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2299326526"/>
                  </a:ext>
                </a:extLst>
              </a:tr>
            </a:tbl>
          </a:graphicData>
        </a:graphic>
      </p:graphicFrame>
      <p:pic>
        <p:nvPicPr>
          <p:cNvPr id="10" name="Imagen 9" descr="Logotipo&#10;&#10;Descripción generada automáticamente">
            <a:extLst>
              <a:ext uri="{FF2B5EF4-FFF2-40B4-BE49-F238E27FC236}">
                <a16:creationId xmlns:a16="http://schemas.microsoft.com/office/drawing/2014/main" id="{69896E98-3BCE-E35C-E3BB-8CF9D54B2C6C}"/>
              </a:ext>
            </a:extLst>
          </p:cNvPr>
          <p:cNvPicPr>
            <a:picLocks noChangeAspect="1"/>
          </p:cNvPicPr>
          <p:nvPr/>
        </p:nvPicPr>
        <p:blipFill>
          <a:blip r:embed="rId10"/>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953A9068-E69F-7515-7DB4-0538CE863C3C}"/>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9003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C2FCB63C-7D1A-E735-3B76-05FD13F9B88B}"/>
              </a:ext>
            </a:extLst>
          </p:cNvPr>
          <p:cNvGraphicFramePr>
            <a:graphicFrameLocks noGrp="1"/>
          </p:cNvGraphicFramePr>
          <p:nvPr>
            <p:extLst>
              <p:ext uri="{D42A27DB-BD31-4B8C-83A1-F6EECF244321}">
                <p14:modId xmlns:p14="http://schemas.microsoft.com/office/powerpoint/2010/main" val="3764965134"/>
              </p:ext>
            </p:extLst>
          </p:nvPr>
        </p:nvGraphicFramePr>
        <p:xfrm>
          <a:off x="350344" y="1252482"/>
          <a:ext cx="11673941" cy="4480560"/>
        </p:xfrm>
        <a:graphic>
          <a:graphicData uri="http://schemas.openxmlformats.org/drawingml/2006/table">
            <a:tbl>
              <a:tblPr firstRow="1" bandRow="1">
                <a:tableStyleId>{5C22544A-7EE6-4342-B048-85BDC9FD1C3A}</a:tableStyleId>
              </a:tblPr>
              <a:tblGrid>
                <a:gridCol w="1010245">
                  <a:extLst>
                    <a:ext uri="{9D8B030D-6E8A-4147-A177-3AD203B41FA5}">
                      <a16:colId xmlns:a16="http://schemas.microsoft.com/office/drawing/2014/main" val="2269832144"/>
                    </a:ext>
                  </a:extLst>
                </a:gridCol>
                <a:gridCol w="3426810">
                  <a:extLst>
                    <a:ext uri="{9D8B030D-6E8A-4147-A177-3AD203B41FA5}">
                      <a16:colId xmlns:a16="http://schemas.microsoft.com/office/drawing/2014/main" val="887349773"/>
                    </a:ext>
                  </a:extLst>
                </a:gridCol>
                <a:gridCol w="1246848">
                  <a:extLst>
                    <a:ext uri="{9D8B030D-6E8A-4147-A177-3AD203B41FA5}">
                      <a16:colId xmlns:a16="http://schemas.microsoft.com/office/drawing/2014/main" val="3809858585"/>
                    </a:ext>
                  </a:extLst>
                </a:gridCol>
                <a:gridCol w="1887832">
                  <a:extLst>
                    <a:ext uri="{9D8B030D-6E8A-4147-A177-3AD203B41FA5}">
                      <a16:colId xmlns:a16="http://schemas.microsoft.com/office/drawing/2014/main" val="2084810626"/>
                    </a:ext>
                  </a:extLst>
                </a:gridCol>
                <a:gridCol w="1806194">
                  <a:extLst>
                    <a:ext uri="{9D8B030D-6E8A-4147-A177-3AD203B41FA5}">
                      <a16:colId xmlns:a16="http://schemas.microsoft.com/office/drawing/2014/main" val="574434446"/>
                    </a:ext>
                  </a:extLst>
                </a:gridCol>
                <a:gridCol w="2296012">
                  <a:extLst>
                    <a:ext uri="{9D8B030D-6E8A-4147-A177-3AD203B41FA5}">
                      <a16:colId xmlns:a16="http://schemas.microsoft.com/office/drawing/2014/main" val="2261388787"/>
                    </a:ext>
                  </a:extLst>
                </a:gridCol>
              </a:tblGrid>
              <a:tr h="333375">
                <a:tc>
                  <a:txBody>
                    <a:bodyPr/>
                    <a:lstStyle/>
                    <a:p>
                      <a:pPr algn="l" fontAlgn="base"/>
                      <a:r>
                        <a:rPr lang="es-ES" sz="1200" b="1" i="0" dirty="0">
                          <a:solidFill>
                            <a:schemeClr val="bg1"/>
                          </a:solidFill>
                          <a:effectLst/>
                          <a:latin typeface="Gill Sans MT"/>
                        </a:rPr>
                        <a:t>País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Consulado/Embajada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Trámite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 Coste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l" fontAlgn="base"/>
                      <a:r>
                        <a:rPr lang="es-ES" sz="1200" b="1" i="0" dirty="0">
                          <a:solidFill>
                            <a:schemeClr val="bg1"/>
                          </a:solidFill>
                          <a:effectLst/>
                          <a:latin typeface="Gill Sans MT"/>
                        </a:rPr>
                        <a:t>Observaciones </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953190710"/>
                  </a:ext>
                </a:extLst>
              </a:tr>
              <a:tr h="2200275">
                <a:tc>
                  <a:txBody>
                    <a:bodyPr/>
                    <a:lstStyle/>
                    <a:p>
                      <a:pPr algn="l" fontAlgn="base"/>
                      <a:r>
                        <a:rPr lang="es-ES" sz="1200" b="1" i="0" u="none" strike="noStrike" dirty="0">
                          <a:solidFill>
                            <a:srgbClr val="000000"/>
                          </a:solidFill>
                          <a:effectLst/>
                          <a:latin typeface="Gill Sans MT"/>
                        </a:rPr>
                        <a:t>Pakistán</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Consulado General de Barcelona: </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Avda. Sarria, 27, 08029, Barcelona </a:t>
                      </a:r>
                      <a:endParaRPr lang="es-ES" sz="1200" b="0" i="1" dirty="0">
                        <a:solidFill>
                          <a:srgbClr val="000000"/>
                        </a:solidFill>
                        <a:effectLst/>
                        <a:latin typeface="Gill Sans MT"/>
                      </a:endParaRPr>
                    </a:p>
                    <a:p>
                      <a:pPr lvl="0" algn="l">
                        <a:buNone/>
                      </a:pPr>
                      <a:endParaRPr lang="es-ES" sz="1200" b="0" i="1" u="none" strike="noStrike" dirty="0">
                        <a:solidFill>
                          <a:srgbClr val="000000"/>
                        </a:solidFill>
                        <a:effectLst/>
                        <a:latin typeface="Gill Sans MT"/>
                      </a:endParaRPr>
                    </a:p>
                    <a:p>
                      <a:pPr algn="l" fontAlgn="base"/>
                      <a:r>
                        <a:rPr lang="es-ES" sz="1200" b="0" i="1" u="none" strike="noStrike" dirty="0">
                          <a:solidFill>
                            <a:srgbClr val="000000"/>
                          </a:solidFill>
                          <a:effectLst/>
                          <a:latin typeface="Gill Sans MT"/>
                        </a:rPr>
                        <a:t>Teléfono: </a:t>
                      </a:r>
                      <a:endParaRPr lang="es-ES" sz="1200" b="0" i="1" dirty="0">
                        <a:solidFill>
                          <a:srgbClr val="000000"/>
                        </a:solidFill>
                        <a:effectLst/>
                        <a:latin typeface="Gill Sans MT"/>
                      </a:endParaRPr>
                    </a:p>
                    <a:p>
                      <a:pPr algn="l" fontAlgn="base"/>
                      <a:r>
                        <a:rPr lang="es-ES" sz="1200" b="0" i="0" u="none" strike="noStrike" dirty="0">
                          <a:solidFill>
                            <a:srgbClr val="000000"/>
                          </a:solidFill>
                          <a:effectLst/>
                          <a:latin typeface="Gill Sans MT"/>
                        </a:rPr>
                        <a:t>663 516 448 / 647 376 766</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2"/>
                        </a:rPr>
                        <a:t>93 451 03 43 / 27 56  - </a:t>
                      </a:r>
                      <a:r>
                        <a:rPr lang="es-ES" sz="1200" b="0" i="0" u="sng" strike="noStrike" dirty="0">
                          <a:solidFill>
                            <a:srgbClr val="000000"/>
                          </a:solidFill>
                          <a:effectLst/>
                          <a:latin typeface="Gill Sans MT"/>
                          <a:hlinkClick r:id="rId3"/>
                        </a:rPr>
                        <a:t> 93 451 02 04.</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E-mail: </a:t>
                      </a:r>
                      <a:endParaRPr lang="es-ES" sz="1200" b="0" i="1"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4"/>
                        </a:rPr>
                        <a:t>consulgeneral.bcn@gmail.com</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5"/>
                        </a:rPr>
                        <a:t>mfabarcelona@mofa.gov.pk</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Web:</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6"/>
                        </a:rPr>
                        <a:t>Consulado de Pakistán (pakconsulatebcn.com)</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Horarios de atención:</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Lunes a viernes </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09:00 a 13:00 h. </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auto"/>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auto"/>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auto"/>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Requiere registrarse para acceder a la información</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3179204487"/>
                  </a:ext>
                </a:extLst>
              </a:tr>
              <a:tr h="1495425">
                <a:tc gridSpan="6">
                  <a:txBody>
                    <a:bodyPr/>
                    <a:lstStyle/>
                    <a:p>
                      <a:pPr algn="l" fontAlgn="base"/>
                      <a:r>
                        <a:rPr lang="es-ES" sz="1200" b="1" i="0" dirty="0">
                          <a:solidFill>
                            <a:srgbClr val="000000"/>
                          </a:solidFill>
                          <a:effectLst/>
                          <a:latin typeface="Gill Sans MT"/>
                        </a:rPr>
                        <a:t>Requisitos:  </a:t>
                      </a:r>
                      <a:endParaRPr lang="es-ES" sz="1200" b="0" i="0" dirty="0">
                        <a:solidFill>
                          <a:srgbClr val="000000"/>
                        </a:solidFill>
                        <a:effectLst/>
                        <a:latin typeface="Gill Sans MT"/>
                      </a:endParaRPr>
                    </a:p>
                    <a:p>
                      <a:pPr algn="l" fontAlgn="base"/>
                      <a:r>
                        <a:rPr lang="es-ES" sz="1200" b="0" i="0" dirty="0">
                          <a:solidFill>
                            <a:srgbClr val="000000"/>
                          </a:solidFill>
                          <a:effectLst/>
                          <a:latin typeface="Gill Sans MT"/>
                        </a:rPr>
                        <a:t>En la web no sale publicada información. </a:t>
                      </a:r>
                    </a:p>
                    <a:p>
                      <a:pPr lvl="0" algn="l">
                        <a:buNone/>
                      </a:pPr>
                      <a:r>
                        <a:rPr lang="es-ES" sz="1200" b="0" i="0" dirty="0">
                          <a:solidFill>
                            <a:srgbClr val="000000"/>
                          </a:solidFill>
                          <a:effectLst/>
                          <a:latin typeface="Gill Sans MT"/>
                        </a:rPr>
                        <a:t>Requiere registrarse para acceder a la información </a:t>
                      </a:r>
                      <a:r>
                        <a:rPr lang="es-ES" sz="1200" b="0" i="0" u="sng" strike="noStrike" dirty="0">
                          <a:solidFill>
                            <a:srgbClr val="000000"/>
                          </a:solidFill>
                          <a:effectLst/>
                          <a:latin typeface="Gill Sans MT"/>
                          <a:hlinkClick r:id="rId4"/>
                        </a:rPr>
                        <a:t>consulgeneral.bcn@gmail.com</a:t>
                      </a:r>
                      <a:r>
                        <a:rPr lang="es-ES" sz="1200" b="0" i="0" u="none" strike="noStrike" dirty="0">
                          <a:solidFill>
                            <a:srgbClr val="000000"/>
                          </a:solidFill>
                          <a:effectLst/>
                          <a:latin typeface="Gill Sans MT"/>
                        </a:rPr>
                        <a:t>.</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Contacto: </a:t>
                      </a:r>
                      <a:r>
                        <a:rPr lang="es-ES" sz="1200" b="0" i="0" u="sng" strike="noStrike" dirty="0">
                          <a:solidFill>
                            <a:srgbClr val="000000"/>
                          </a:solidFill>
                          <a:effectLst/>
                          <a:latin typeface="Gill Sans MT"/>
                          <a:hlinkClick r:id="rId7"/>
                        </a:rPr>
                        <a:t>Pakistan Consulate (pakconsulatebcn.com)</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240065181"/>
                  </a:ext>
                </a:extLst>
              </a:tr>
            </a:tbl>
          </a:graphicData>
        </a:graphic>
      </p:graphicFrame>
      <p:pic>
        <p:nvPicPr>
          <p:cNvPr id="10" name="Imagen 9" descr="Logotipo&#10;&#10;Descripción generada automáticamente">
            <a:extLst>
              <a:ext uri="{FF2B5EF4-FFF2-40B4-BE49-F238E27FC236}">
                <a16:creationId xmlns:a16="http://schemas.microsoft.com/office/drawing/2014/main" id="{C31D9024-30EC-DBBC-2A30-B82381F67A49}"/>
              </a:ext>
            </a:extLst>
          </p:cNvPr>
          <p:cNvPicPr>
            <a:picLocks noChangeAspect="1"/>
          </p:cNvPicPr>
          <p:nvPr/>
        </p:nvPicPr>
        <p:blipFill>
          <a:blip r:embed="rId8"/>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B780A0FF-7929-8DCC-095D-F9230B11D850}"/>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08422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C2D425CF-033C-4865-C249-F27676F20737}"/>
              </a:ext>
            </a:extLst>
          </p:cNvPr>
          <p:cNvSpPr/>
          <p:nvPr/>
        </p:nvSpPr>
        <p:spPr>
          <a:xfrm>
            <a:off x="-73575" y="-64732"/>
            <a:ext cx="6173851" cy="6974188"/>
          </a:xfrm>
          <a:prstGeom prst="rect">
            <a:avLst/>
          </a:prstGeom>
          <a:solidFill>
            <a:srgbClr val="CD152A"/>
          </a:solidFill>
          <a:ln>
            <a:solidFill>
              <a:srgbClr val="CD15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CE93BE33-18CD-D757-71E0-A331B52CD498}"/>
              </a:ext>
            </a:extLst>
          </p:cNvPr>
          <p:cNvSpPr/>
          <p:nvPr/>
        </p:nvSpPr>
        <p:spPr>
          <a:xfrm>
            <a:off x="6100866" y="2503"/>
            <a:ext cx="6084204" cy="6850924"/>
          </a:xfrm>
          <a:prstGeom prst="rect">
            <a:avLst/>
          </a:prstGeom>
          <a:noFill/>
          <a:ln w="57150">
            <a:solidFill>
              <a:srgbClr val="CD152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2" name="Imagen 11" descr="Logotipo, nombre de la empresa">
            <a:extLst>
              <a:ext uri="{FF2B5EF4-FFF2-40B4-BE49-F238E27FC236}">
                <a16:creationId xmlns:a16="http://schemas.microsoft.com/office/drawing/2014/main" id="{55A3FB2A-352B-9126-E3D4-241B4B0B427B}"/>
              </a:ext>
            </a:extLst>
          </p:cNvPr>
          <p:cNvPicPr>
            <a:picLocks noChangeAspect="1"/>
          </p:cNvPicPr>
          <p:nvPr/>
        </p:nvPicPr>
        <p:blipFill rotWithShape="1">
          <a:blip r:embed="rId2"/>
          <a:srcRect t="14610" r="-326" b="13961"/>
          <a:stretch/>
        </p:blipFill>
        <p:spPr>
          <a:xfrm>
            <a:off x="10836150" y="5896916"/>
            <a:ext cx="1176982" cy="843424"/>
          </a:xfrm>
          <a:prstGeom prst="rect">
            <a:avLst/>
          </a:prstGeom>
        </p:spPr>
      </p:pic>
      <p:sp>
        <p:nvSpPr>
          <p:cNvPr id="15" name="CuadroTexto 14">
            <a:extLst>
              <a:ext uri="{FF2B5EF4-FFF2-40B4-BE49-F238E27FC236}">
                <a16:creationId xmlns:a16="http://schemas.microsoft.com/office/drawing/2014/main" id="{67E28EFE-368D-1B75-52CF-FA8A30219AD6}"/>
              </a:ext>
            </a:extLst>
          </p:cNvPr>
          <p:cNvSpPr txBox="1"/>
          <p:nvPr/>
        </p:nvSpPr>
        <p:spPr>
          <a:xfrm>
            <a:off x="7869330" y="2952749"/>
            <a:ext cx="2557743" cy="9387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s-ES" sz="5500" b="1" i="1" dirty="0">
                <a:solidFill>
                  <a:srgbClr val="C00000"/>
                </a:solidFill>
                <a:latin typeface="Gill Sans MT"/>
                <a:cs typeface="Calibri"/>
              </a:rPr>
              <a:t>Europa</a:t>
            </a:r>
            <a:endParaRPr lang="es-ES" dirty="0"/>
          </a:p>
        </p:txBody>
      </p:sp>
      <p:pic>
        <p:nvPicPr>
          <p:cNvPr id="2" name="Imagen 1">
            <a:extLst>
              <a:ext uri="{FF2B5EF4-FFF2-40B4-BE49-F238E27FC236}">
                <a16:creationId xmlns:a16="http://schemas.microsoft.com/office/drawing/2014/main" id="{90B5873D-1A44-79E0-7755-3AAE7D82DE0E}"/>
              </a:ext>
            </a:extLst>
          </p:cNvPr>
          <p:cNvPicPr>
            <a:picLocks noChangeAspect="1"/>
          </p:cNvPicPr>
          <p:nvPr/>
        </p:nvPicPr>
        <p:blipFill>
          <a:blip r:embed="rId3"/>
          <a:stretch>
            <a:fillRect/>
          </a:stretch>
        </p:blipFill>
        <p:spPr>
          <a:xfrm>
            <a:off x="-2195080" y="-477371"/>
            <a:ext cx="10418924" cy="7812740"/>
          </a:xfrm>
          <a:prstGeom prst="rect">
            <a:avLst/>
          </a:prstGeom>
        </p:spPr>
      </p:pic>
    </p:spTree>
    <p:extLst>
      <p:ext uri="{BB962C8B-B14F-4D97-AF65-F5344CB8AC3E}">
        <p14:creationId xmlns:p14="http://schemas.microsoft.com/office/powerpoint/2010/main" val="410751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a:extLst>
              <a:ext uri="{FF2B5EF4-FFF2-40B4-BE49-F238E27FC236}">
                <a16:creationId xmlns:a16="http://schemas.microsoft.com/office/drawing/2014/main" id="{32D7AAD5-F8A8-60D1-3C1D-81D7B5E650F7}"/>
              </a:ext>
            </a:extLst>
          </p:cNvPr>
          <p:cNvGraphicFramePr>
            <a:graphicFrameLocks noGrp="1"/>
          </p:cNvGraphicFramePr>
          <p:nvPr>
            <p:ph idx="1"/>
            <p:extLst>
              <p:ext uri="{D42A27DB-BD31-4B8C-83A1-F6EECF244321}">
                <p14:modId xmlns:p14="http://schemas.microsoft.com/office/powerpoint/2010/main" val="2033388591"/>
              </p:ext>
            </p:extLst>
          </p:nvPr>
        </p:nvGraphicFramePr>
        <p:xfrm>
          <a:off x="114300" y="1143000"/>
          <a:ext cx="11991983" cy="5405449"/>
        </p:xfrm>
        <a:graphic>
          <a:graphicData uri="http://schemas.openxmlformats.org/drawingml/2006/table">
            <a:tbl>
              <a:tblPr firstRow="1" bandRow="1">
                <a:tableStyleId>{5C22544A-7EE6-4342-B048-85BDC9FD1C3A}</a:tableStyleId>
              </a:tblPr>
              <a:tblGrid>
                <a:gridCol w="11991983">
                  <a:extLst>
                    <a:ext uri="{9D8B030D-6E8A-4147-A177-3AD203B41FA5}">
                      <a16:colId xmlns:a16="http://schemas.microsoft.com/office/drawing/2014/main" val="4046878021"/>
                    </a:ext>
                  </a:extLst>
                </a:gridCol>
              </a:tblGrid>
              <a:tr h="5405449">
                <a:tc>
                  <a:txBody>
                    <a:bodyPr/>
                    <a:lstStyle/>
                    <a:p>
                      <a:pPr fontAlgn="auto"/>
                      <a:endParaRPr lang="es-ES" sz="700" b="0">
                        <a:solidFill>
                          <a:srgbClr val="000000"/>
                        </a:solidFill>
                        <a:effectLst/>
                        <a:latin typeface="Century Gothic" panose="020B0502020202020204" pitchFamily="34" charset="0"/>
                      </a:endParaRPr>
                    </a:p>
                    <a:p>
                      <a:pPr marL="0" lvl="0" indent="0" fontAlgn="base">
                        <a:buNone/>
                      </a:pPr>
                      <a:r>
                        <a:rPr lang="es-ES" sz="1200" b="1" u="sng" dirty="0">
                          <a:solidFill>
                            <a:schemeClr val="tx1"/>
                          </a:solidFill>
                          <a:effectLst/>
                          <a:latin typeface="Gill Sans MT"/>
                        </a:rPr>
                        <a:t>RENOVACIÓN DEL PASAPORTE</a:t>
                      </a:r>
                      <a:r>
                        <a:rPr lang="es-ES" sz="1200" b="1" dirty="0">
                          <a:solidFill>
                            <a:schemeClr val="tx1"/>
                          </a:solidFill>
                          <a:effectLst/>
                          <a:latin typeface="Gill Sans MT"/>
                        </a:rPr>
                        <a:t>:</a:t>
                      </a:r>
                    </a:p>
                    <a:p>
                      <a:pPr marL="171450" lvl="0" indent="-171450">
                        <a:buFont typeface="Calibri"/>
                        <a:buChar char="-"/>
                      </a:pPr>
                      <a:r>
                        <a:rPr lang="es-ES" sz="1200" b="0" dirty="0">
                          <a:solidFill>
                            <a:schemeClr val="tx1"/>
                          </a:solidFill>
                          <a:effectLst/>
                          <a:latin typeface="Gill Sans MT"/>
                        </a:rPr>
                        <a:t>Pasaporte anterior y su fotocopia (caducado o con una vigencia inferior de 6 meses). Los que no dispongan de pasaporte anterior podrán presentar su DIP para la expedición de un nuevo pasaporte. </a:t>
                      </a:r>
                      <a:endParaRPr lang="es-ES" sz="1200" b="1" dirty="0">
                        <a:solidFill>
                          <a:schemeClr val="tx1"/>
                        </a:solidFill>
                        <a:effectLst/>
                        <a:latin typeface="Gill Sans MT"/>
                      </a:endParaRPr>
                    </a:p>
                    <a:p>
                      <a:pPr marL="171450" lvl="0" indent="-171450">
                        <a:buFont typeface="Calibri"/>
                        <a:buChar char="-"/>
                      </a:pPr>
                      <a:r>
                        <a:rPr lang="es-ES" sz="1200" b="0" dirty="0">
                          <a:solidFill>
                            <a:schemeClr val="tx1"/>
                          </a:solidFill>
                          <a:effectLst/>
                          <a:latin typeface="Gill Sans MT"/>
                        </a:rPr>
                        <a:t>2 fotos tamaño carné</a:t>
                      </a:r>
                      <a:endParaRPr lang="es-ES" sz="1200" b="1" dirty="0">
                        <a:solidFill>
                          <a:schemeClr val="tx1"/>
                        </a:solidFill>
                        <a:effectLst/>
                        <a:latin typeface="Gill Sans MT"/>
                      </a:endParaRPr>
                    </a:p>
                    <a:p>
                      <a:pPr marL="171450" lvl="0" indent="-171450">
                        <a:buFont typeface="Calibri"/>
                        <a:buChar char="-"/>
                      </a:pPr>
                      <a:r>
                        <a:rPr lang="es-ES" sz="1200" b="0" dirty="0">
                          <a:solidFill>
                            <a:schemeClr val="tx1"/>
                          </a:solidFill>
                          <a:effectLst/>
                          <a:latin typeface="Gill Sans MT"/>
                        </a:rPr>
                        <a:t>Carné consular</a:t>
                      </a:r>
                      <a:endParaRPr lang="es-ES" sz="1200" b="1" dirty="0">
                        <a:solidFill>
                          <a:schemeClr val="tx1"/>
                        </a:solidFill>
                        <a:effectLst/>
                        <a:latin typeface="Gill Sans MT"/>
                      </a:endParaRPr>
                    </a:p>
                    <a:p>
                      <a:pPr marL="171450" lvl="0" indent="-171450">
                        <a:buFont typeface="Calibri"/>
                        <a:buChar char="-"/>
                      </a:pPr>
                      <a:r>
                        <a:rPr lang="es-ES" sz="1200" b="0" dirty="0">
                          <a:solidFill>
                            <a:schemeClr val="tx1"/>
                          </a:solidFill>
                          <a:effectLst/>
                          <a:latin typeface="Gill Sans MT"/>
                        </a:rPr>
                        <a:t>Pago de la tasa correspondiente</a:t>
                      </a:r>
                      <a:endParaRPr lang="es-ES" sz="1200" b="1" dirty="0">
                        <a:solidFill>
                          <a:schemeClr val="tx1"/>
                        </a:solidFill>
                        <a:effectLst/>
                        <a:latin typeface="Gill Sans MT"/>
                      </a:endParaRPr>
                    </a:p>
                    <a:p>
                      <a:pPr marL="171450" lvl="0" indent="-171450">
                        <a:buFont typeface="Calibri"/>
                        <a:buChar char="-"/>
                      </a:pPr>
                      <a:endParaRPr lang="es-ES" sz="1200" b="0" dirty="0">
                        <a:solidFill>
                          <a:schemeClr val="tx1"/>
                        </a:solidFill>
                        <a:effectLst/>
                        <a:latin typeface="Gill Sans MT"/>
                      </a:endParaRPr>
                    </a:p>
                    <a:p>
                      <a:pPr marL="0" lvl="0" indent="0" fontAlgn="base">
                        <a:buNone/>
                      </a:pPr>
                      <a:r>
                        <a:rPr lang="es-ES" sz="1200" b="0" i="1" dirty="0">
                          <a:solidFill>
                            <a:schemeClr val="tx1"/>
                          </a:solidFill>
                          <a:effectLst/>
                          <a:latin typeface="Gill Sans MT"/>
                        </a:rPr>
                        <a:t>En caso de </a:t>
                      </a:r>
                      <a:r>
                        <a:rPr lang="es-ES" sz="1200" b="1" i="1" dirty="0">
                          <a:solidFill>
                            <a:schemeClr val="tx1"/>
                          </a:solidFill>
                          <a:effectLst/>
                          <a:latin typeface="Gill Sans MT"/>
                        </a:rPr>
                        <a:t>menores </a:t>
                      </a:r>
                      <a:r>
                        <a:rPr lang="es-ES" sz="1200" b="0" i="1" dirty="0">
                          <a:solidFill>
                            <a:schemeClr val="tx1"/>
                          </a:solidFill>
                          <a:effectLst/>
                          <a:latin typeface="Gill Sans MT"/>
                        </a:rPr>
                        <a:t>también aportar</a:t>
                      </a:r>
                      <a:r>
                        <a:rPr lang="es-ES" sz="1200" b="1" i="1" dirty="0">
                          <a:solidFill>
                            <a:schemeClr val="tx1"/>
                          </a:solidFill>
                          <a:effectLst/>
                          <a:latin typeface="Gill Sans MT"/>
                        </a:rPr>
                        <a:t>:</a:t>
                      </a:r>
                      <a:r>
                        <a:rPr lang="es-ES" sz="1200" b="0" i="1" dirty="0">
                          <a:solidFill>
                            <a:schemeClr val="tx1"/>
                          </a:solidFill>
                          <a:effectLst/>
                          <a:latin typeface="Gill Sans MT"/>
                        </a:rPr>
                        <a:t>  autorización padre o madre, o certificado de tutela válido.</a:t>
                      </a:r>
                    </a:p>
                    <a:p>
                      <a:pPr marL="0" lvl="0" indent="0">
                        <a:buNone/>
                      </a:pPr>
                      <a:endParaRPr lang="es-ES" sz="1200" b="0" i="1" dirty="0">
                        <a:solidFill>
                          <a:schemeClr val="tx1"/>
                        </a:solidFill>
                        <a:effectLst/>
                        <a:latin typeface="Gill Sans MT"/>
                      </a:endParaRPr>
                    </a:p>
                    <a:p>
                      <a:pPr marL="0" lvl="0" indent="0" fontAlgn="base">
                        <a:buNone/>
                      </a:pPr>
                      <a:r>
                        <a:rPr lang="es-ES" sz="1200" b="0" dirty="0">
                          <a:solidFill>
                            <a:schemeClr val="tx1"/>
                          </a:solidFill>
                          <a:effectLst/>
                          <a:latin typeface="Gill Sans MT"/>
                        </a:rPr>
                        <a:t>Los solicitantes de renovación de pasaportes </a:t>
                      </a:r>
                      <a:r>
                        <a:rPr lang="es-ES" sz="1200" b="1" dirty="0">
                          <a:solidFill>
                            <a:schemeClr val="tx1"/>
                          </a:solidFill>
                          <a:effectLst/>
                          <a:latin typeface="Gill Sans MT"/>
                        </a:rPr>
                        <a:t>sin el correspondiente DIP</a:t>
                      </a:r>
                      <a:r>
                        <a:rPr lang="es-ES" sz="1200" b="0" dirty="0">
                          <a:solidFill>
                            <a:schemeClr val="tx1"/>
                          </a:solidFill>
                          <a:effectLst/>
                          <a:latin typeface="Gill Sans MT"/>
                        </a:rPr>
                        <a:t>, serán asignados con un número de identidad, que no implica la emisión del DIP; en cuyo caso, estos sólo podrán ser:  </a:t>
                      </a:r>
                      <a:endParaRPr lang="es-ES" sz="1200" b="1" dirty="0">
                        <a:solidFill>
                          <a:schemeClr val="tx1"/>
                        </a:solidFill>
                        <a:effectLst/>
                        <a:latin typeface="Gill Sans MT"/>
                      </a:endParaRPr>
                    </a:p>
                    <a:p>
                      <a:pPr marL="171450" indent="-171450" fontAlgn="base">
                        <a:buFont typeface="Calibri"/>
                        <a:buChar char="-"/>
                      </a:pPr>
                      <a:r>
                        <a:rPr lang="es-ES" sz="1200" b="0" dirty="0">
                          <a:solidFill>
                            <a:schemeClr val="tx1"/>
                          </a:solidFill>
                          <a:effectLst/>
                          <a:latin typeface="Gill Sans MT"/>
                        </a:rPr>
                        <a:t>Los menores de edad.  </a:t>
                      </a:r>
                      <a:endParaRPr lang="es-ES" sz="1200" b="1" dirty="0">
                        <a:solidFill>
                          <a:schemeClr val="tx1"/>
                        </a:solidFill>
                        <a:effectLst/>
                        <a:latin typeface="Gill Sans MT"/>
                      </a:endParaRPr>
                    </a:p>
                    <a:p>
                      <a:pPr marL="171450" lvl="0" indent="-171450">
                        <a:buFont typeface="Calibri"/>
                        <a:buChar char="-"/>
                      </a:pPr>
                      <a:r>
                        <a:rPr lang="es-ES" sz="1200" b="0" dirty="0">
                          <a:solidFill>
                            <a:schemeClr val="tx1"/>
                          </a:solidFill>
                          <a:effectLst/>
                          <a:latin typeface="Gill Sans MT"/>
                        </a:rPr>
                        <a:t>Los ya mayores de edad, pero que estén en posesión de un pasaporte de menor de edad emitido por CNEDOGE.  </a:t>
                      </a:r>
                      <a:endParaRPr lang="es-ES" sz="1200" b="1" dirty="0">
                        <a:solidFill>
                          <a:schemeClr val="tx1"/>
                        </a:solidFill>
                        <a:effectLst/>
                        <a:latin typeface="Gill Sans MT"/>
                      </a:endParaRPr>
                    </a:p>
                    <a:p>
                      <a:pPr marL="171450" lvl="0" indent="-171450">
                        <a:buFont typeface="Calibri"/>
                        <a:buChar char="-"/>
                      </a:pPr>
                      <a:r>
                        <a:rPr lang="es-ES" sz="1200" b="0" dirty="0">
                          <a:solidFill>
                            <a:schemeClr val="tx1"/>
                          </a:solidFill>
                          <a:effectLst/>
                          <a:latin typeface="Gill Sans MT"/>
                        </a:rPr>
                        <a:t>Los que estén en posesión de un pasaporte manuscrito no emitido por CNEDOGE, previa comprobación de que nunca han estado en posesión de un DIP, mediante consulta al archivo de la Policía Nacional.</a:t>
                      </a:r>
                      <a:br>
                        <a:rPr lang="es-ES" sz="1200" b="1" dirty="0">
                          <a:solidFill>
                            <a:srgbClr val="000000"/>
                          </a:solidFill>
                          <a:effectLst/>
                          <a:latin typeface="Gill Sans MT"/>
                        </a:rPr>
                      </a:br>
                      <a:endParaRPr lang="es-ES" sz="1200" b="1">
                        <a:solidFill>
                          <a:srgbClr val="000000"/>
                        </a:solidFill>
                        <a:effectLst/>
                        <a:latin typeface="Gill Sans MT"/>
                      </a:endParaRPr>
                    </a:p>
                    <a:p>
                      <a:pPr fontAlgn="base"/>
                      <a:r>
                        <a:rPr lang="es-ES" sz="1200" b="0" dirty="0">
                          <a:solidFill>
                            <a:schemeClr val="tx1"/>
                          </a:solidFill>
                          <a:effectLst/>
                          <a:latin typeface="Gill Sans MT"/>
                        </a:rPr>
                        <a:t>En un periodo de quince (15) días hábiles, </a:t>
                      </a:r>
                      <a:r>
                        <a:rPr lang="es-ES" sz="1200" b="1" dirty="0">
                          <a:solidFill>
                            <a:schemeClr val="tx1"/>
                          </a:solidFill>
                          <a:effectLst/>
                          <a:latin typeface="Gill Sans MT"/>
                        </a:rPr>
                        <a:t>CNEDOGE</a:t>
                      </a:r>
                      <a:r>
                        <a:rPr lang="es-ES" sz="1200" b="0" dirty="0">
                          <a:solidFill>
                            <a:schemeClr val="tx1"/>
                          </a:solidFill>
                          <a:effectLst/>
                          <a:latin typeface="Gill Sans MT"/>
                        </a:rPr>
                        <a:t> confirmará la</a:t>
                      </a:r>
                      <a:r>
                        <a:rPr lang="es-ES" sz="1200" b="1" dirty="0">
                          <a:solidFill>
                            <a:schemeClr val="tx1"/>
                          </a:solidFill>
                          <a:effectLst/>
                          <a:latin typeface="Gill Sans MT"/>
                        </a:rPr>
                        <a:t> cita con la Misión Diplomática seleccionada.</a:t>
                      </a:r>
                      <a:r>
                        <a:rPr lang="es-ES" sz="1200" b="0" dirty="0">
                          <a:solidFill>
                            <a:schemeClr val="tx1"/>
                          </a:solidFill>
                          <a:effectLst/>
                          <a:latin typeface="Gill Sans MT"/>
                        </a:rPr>
                        <a:t>  </a:t>
                      </a:r>
                      <a:endParaRPr lang="es-ES" sz="1200" b="1" dirty="0">
                        <a:solidFill>
                          <a:schemeClr val="tx1"/>
                        </a:solidFill>
                        <a:effectLst/>
                        <a:latin typeface="Gill Sans MT"/>
                      </a:endParaRPr>
                    </a:p>
                    <a:p>
                      <a:pPr fontAlgn="base"/>
                      <a:r>
                        <a:rPr lang="es-ES" sz="1200" b="0" dirty="0">
                          <a:solidFill>
                            <a:schemeClr val="tx1"/>
                          </a:solidFill>
                          <a:effectLst/>
                          <a:latin typeface="Gill Sans MT"/>
                        </a:rPr>
                        <a:t>Para los casos de </a:t>
                      </a:r>
                      <a:r>
                        <a:rPr lang="es-ES" sz="1200" b="1" dirty="0">
                          <a:solidFill>
                            <a:schemeClr val="tx1"/>
                          </a:solidFill>
                          <a:effectLst/>
                          <a:latin typeface="Gill Sans MT"/>
                        </a:rPr>
                        <a:t>pasaportes extraviados o robados</a:t>
                      </a:r>
                      <a:r>
                        <a:rPr lang="es-ES" sz="1200" b="0" dirty="0">
                          <a:solidFill>
                            <a:schemeClr val="tx1"/>
                          </a:solidFill>
                          <a:effectLst/>
                          <a:latin typeface="Gill Sans MT"/>
                        </a:rPr>
                        <a:t>, la solicitud de un nuevo pasaporte deberá acompañarse con la </a:t>
                      </a:r>
                      <a:r>
                        <a:rPr lang="es-ES" sz="1200" b="0" u="sng" dirty="0">
                          <a:solidFill>
                            <a:schemeClr val="tx1"/>
                          </a:solidFill>
                          <a:effectLst/>
                          <a:latin typeface="Gill Sans MT"/>
                        </a:rPr>
                        <a:t>denuncia</a:t>
                      </a:r>
                      <a:r>
                        <a:rPr lang="es-ES" sz="1200" b="0" dirty="0">
                          <a:solidFill>
                            <a:schemeClr val="tx1"/>
                          </a:solidFill>
                          <a:effectLst/>
                          <a:latin typeface="Gill Sans MT"/>
                        </a:rPr>
                        <a:t> realizada ante las autoridades competentes de la jurisdicción. </a:t>
                      </a:r>
                    </a:p>
                    <a:p>
                      <a:pPr lvl="0">
                        <a:buNone/>
                      </a:pPr>
                      <a:endParaRPr lang="es-ES" sz="1200" b="0" dirty="0">
                        <a:solidFill>
                          <a:schemeClr val="tx1"/>
                        </a:solidFill>
                        <a:effectLst/>
                        <a:latin typeface="Gill Sans MT"/>
                      </a:endParaRPr>
                    </a:p>
                    <a:p>
                      <a:pPr fontAlgn="base"/>
                      <a:r>
                        <a:rPr lang="es-ES" sz="1200" b="1" dirty="0">
                          <a:solidFill>
                            <a:schemeClr val="tx1"/>
                          </a:solidFill>
                          <a:effectLst/>
                          <a:latin typeface="Gill Sans MT"/>
                        </a:rPr>
                        <a:t>Vía</a:t>
                      </a:r>
                      <a:r>
                        <a:rPr lang="es-ES" sz="1200" b="0" dirty="0">
                          <a:solidFill>
                            <a:schemeClr val="tx1"/>
                          </a:solidFill>
                          <a:effectLst/>
                          <a:latin typeface="Gill Sans MT"/>
                        </a:rPr>
                        <a:t>: Presencial. </a:t>
                      </a:r>
                      <a:endParaRPr lang="es-ES" sz="1200" b="1" dirty="0">
                        <a:solidFill>
                          <a:schemeClr val="tx1"/>
                        </a:solidFill>
                        <a:effectLst/>
                        <a:latin typeface="Gill Sans MT"/>
                      </a:endParaRPr>
                    </a:p>
                    <a:p>
                      <a:pPr fontAlgn="base"/>
                      <a:r>
                        <a:rPr lang="es-ES" sz="1200" b="1" dirty="0">
                          <a:solidFill>
                            <a:schemeClr val="tx1"/>
                          </a:solidFill>
                          <a:effectLst/>
                          <a:latin typeface="Gill Sans MT"/>
                        </a:rPr>
                        <a:t>Formulario:</a:t>
                      </a:r>
                      <a:r>
                        <a:rPr lang="es-ES" sz="1200" b="0" dirty="0">
                          <a:solidFill>
                            <a:schemeClr val="tx1"/>
                          </a:solidFill>
                          <a:effectLst/>
                          <a:latin typeface="Gill Sans MT"/>
                        </a:rPr>
                        <a:t> </a:t>
                      </a:r>
                      <a:r>
                        <a:rPr lang="es-ES" sz="1200" b="0" u="sng" strike="noStrike" dirty="0">
                          <a:solidFill>
                            <a:schemeClr val="tx1"/>
                          </a:solidFill>
                          <a:effectLst/>
                          <a:latin typeface="Gill Sans MT"/>
                          <a:hlinkClick r:id="rId2">
                            <a:extLst>
                              <a:ext uri="{A12FA001-AC4F-418D-AE19-62706E023703}">
                                <ahyp:hlinkClr xmlns:ahyp="http://schemas.microsoft.com/office/drawing/2018/hyperlinkcolor" val="tx"/>
                              </a:ext>
                            </a:extLst>
                          </a:hlinkClick>
                        </a:rPr>
                        <a:t>Formulario para solicitud de Otros Documentos.pdf</a:t>
                      </a:r>
                      <a:endParaRPr lang="es-ES" sz="1200" b="1" dirty="0">
                        <a:solidFill>
                          <a:schemeClr val="tx1"/>
                        </a:solidFill>
                        <a:effectLst/>
                        <a:latin typeface="Gill Sans MT"/>
                        <a:hlinkClick r:id="">
                          <a:extLst>
                            <a:ext uri="{A12FA001-AC4F-418D-AE19-62706E023703}">
                              <ahyp:hlinkClr xmlns:ahyp="http://schemas.microsoft.com/office/drawing/2018/hyperlinkcolor" val="tx"/>
                            </a:ext>
                          </a:extLst>
                        </a:hlinkClick>
                      </a:endParaRPr>
                    </a:p>
                    <a:p>
                      <a:pPr fontAlgn="base"/>
                      <a:r>
                        <a:rPr lang="es-ES" sz="1200" b="1" dirty="0">
                          <a:solidFill>
                            <a:schemeClr val="tx1"/>
                          </a:solidFill>
                          <a:effectLst/>
                          <a:latin typeface="Gill Sans MT"/>
                        </a:rPr>
                        <a:t>Número de cuenta:</a:t>
                      </a:r>
                      <a:r>
                        <a:rPr lang="es-ES" sz="1200" b="0" dirty="0">
                          <a:solidFill>
                            <a:schemeClr val="tx1"/>
                          </a:solidFill>
                          <a:effectLst/>
                          <a:latin typeface="Gill Sans MT"/>
                        </a:rPr>
                        <a:t> ES69 0061 0372 5900 0734 0171. Puede realizarse por TRANSFERENCIA mediante banca electrónica. </a:t>
                      </a:r>
                    </a:p>
                    <a:p>
                      <a:pPr lvl="0">
                        <a:buNone/>
                      </a:pPr>
                      <a:endParaRPr lang="es-ES" sz="1200" b="0" dirty="0">
                        <a:solidFill>
                          <a:schemeClr val="tx1"/>
                        </a:solidFill>
                        <a:effectLst/>
                        <a:latin typeface="Gill Sans MT"/>
                      </a:endParaRPr>
                    </a:p>
                    <a:p>
                      <a:pPr fontAlgn="base"/>
                      <a:r>
                        <a:rPr lang="es-ES" sz="1200" b="1" i="1" u="none" dirty="0">
                          <a:solidFill>
                            <a:schemeClr val="tx1"/>
                          </a:solidFill>
                          <a:effectLst/>
                          <a:latin typeface="Gill Sans MT"/>
                        </a:rPr>
                        <a:t>IMPORTANTE. </a:t>
                      </a:r>
                      <a:r>
                        <a:rPr lang="es-ES" sz="1200" b="0" dirty="0">
                          <a:solidFill>
                            <a:schemeClr val="tx1"/>
                          </a:solidFill>
                          <a:effectLst/>
                          <a:latin typeface="Gill Sans MT"/>
                        </a:rPr>
                        <a:t>La Embajada de Guinea Ecuatorial en España, admite la tramitación de por correo postal, se debe remitir expediente de solicitud, con toda la documentación (original y copia), por correo certificado a la dirección:  </a:t>
                      </a:r>
                      <a:r>
                        <a:rPr lang="es-ES" sz="1200" b="0" i="1" dirty="0">
                          <a:solidFill>
                            <a:schemeClr val="tx1"/>
                          </a:solidFill>
                          <a:effectLst/>
                          <a:latin typeface="Gill Sans MT"/>
                        </a:rPr>
                        <a:t>Avenida de Pío XII núm. 14 Madrid 28016</a:t>
                      </a:r>
                      <a:endParaRPr lang="es-ES" sz="1200" b="1" dirty="0">
                        <a:solidFill>
                          <a:schemeClr val="tx1"/>
                        </a:solidFill>
                        <a:effectLst/>
                        <a:latin typeface="Gill Sans MT"/>
                        <a:hlinkClick r:id="">
                          <a:extLst>
                            <a:ext uri="{A12FA001-AC4F-418D-AE19-62706E023703}">
                              <ahyp:hlinkClr xmlns:ahyp="http://schemas.microsoft.com/office/drawing/2018/hyperlinkcolor" val="tx"/>
                            </a:ext>
                          </a:extLst>
                        </a:hlinkClick>
                      </a:endParaRPr>
                    </a:p>
                    <a:p>
                      <a:pPr lvl="0">
                        <a:buNone/>
                      </a:pPr>
                      <a:r>
                        <a:rPr lang="es-ES" sz="1200" b="0" u="none" strike="noStrike" dirty="0">
                          <a:solidFill>
                            <a:schemeClr val="tx1"/>
                          </a:solidFill>
                          <a:effectLst/>
                          <a:latin typeface="Gill Sans MT"/>
                        </a:rPr>
                        <a:t>                                          </a:t>
                      </a:r>
                      <a:r>
                        <a:rPr lang="es-ES" sz="1200" b="0" u="none" strike="noStrike" dirty="0">
                          <a:solidFill>
                            <a:schemeClr val="tx1"/>
                          </a:solidFill>
                          <a:effectLst/>
                          <a:latin typeface="Gill Sans MT"/>
                          <a:hlinkClick r:id="rId3"/>
                        </a:rPr>
                        <a:t>contacto@embajadadeguineaecuatorialenesp.com</a:t>
                      </a:r>
                      <a:r>
                        <a:rPr lang="es-ES" sz="1200" b="0" u="none" strike="noStrike" dirty="0">
                          <a:solidFill>
                            <a:schemeClr val="tx1"/>
                          </a:solidFill>
                          <a:effectLst/>
                          <a:latin typeface="Gill Sans MT"/>
                        </a:rPr>
                        <a:t> </a:t>
                      </a:r>
                      <a:endParaRPr lang="es-ES" sz="1200" b="1" u="none" dirty="0">
                        <a:solidFill>
                          <a:schemeClr val="tx1"/>
                        </a:solidFill>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1347482339"/>
                  </a:ext>
                </a:extLst>
              </a:tr>
            </a:tbl>
          </a:graphicData>
        </a:graphic>
      </p:graphicFrame>
      <p:pic>
        <p:nvPicPr>
          <p:cNvPr id="17" name="Imagen 16" descr="Logotipo&#10;&#10;Descripción generada automáticamente">
            <a:extLst>
              <a:ext uri="{FF2B5EF4-FFF2-40B4-BE49-F238E27FC236}">
                <a16:creationId xmlns:a16="http://schemas.microsoft.com/office/drawing/2014/main" id="{F26F6845-04D3-2944-0EFF-7FB8FE77AE56}"/>
              </a:ext>
            </a:extLst>
          </p:cNvPr>
          <p:cNvPicPr>
            <a:picLocks noChangeAspect="1"/>
          </p:cNvPicPr>
          <p:nvPr/>
        </p:nvPicPr>
        <p:blipFill>
          <a:blip r:embed="rId4"/>
          <a:stretch>
            <a:fillRect/>
          </a:stretch>
        </p:blipFill>
        <p:spPr>
          <a:xfrm>
            <a:off x="9943133" y="-3959"/>
            <a:ext cx="1974229" cy="1462644"/>
          </a:xfrm>
          <a:prstGeom prst="rect">
            <a:avLst/>
          </a:prstGeom>
        </p:spPr>
      </p:pic>
      <p:cxnSp>
        <p:nvCxnSpPr>
          <p:cNvPr id="19" name="Conector recto de flecha 18">
            <a:extLst>
              <a:ext uri="{FF2B5EF4-FFF2-40B4-BE49-F238E27FC236}">
                <a16:creationId xmlns:a16="http://schemas.microsoft.com/office/drawing/2014/main" id="{6AB4C359-A02F-10F4-387C-9A4F9A708A36}"/>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68657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96D87C0B-8DBE-6893-7BCF-060A2653370B}"/>
              </a:ext>
            </a:extLst>
          </p:cNvPr>
          <p:cNvGraphicFramePr>
            <a:graphicFrameLocks noGrp="1"/>
          </p:cNvGraphicFramePr>
          <p:nvPr>
            <p:extLst>
              <p:ext uri="{D42A27DB-BD31-4B8C-83A1-F6EECF244321}">
                <p14:modId xmlns:p14="http://schemas.microsoft.com/office/powerpoint/2010/main" val="1238848113"/>
              </p:ext>
            </p:extLst>
          </p:nvPr>
        </p:nvGraphicFramePr>
        <p:xfrm>
          <a:off x="280729" y="1078384"/>
          <a:ext cx="11625002" cy="5396865"/>
        </p:xfrm>
        <a:graphic>
          <a:graphicData uri="http://schemas.openxmlformats.org/drawingml/2006/table">
            <a:tbl>
              <a:tblPr firstRow="1" bandRow="1">
                <a:tableStyleId>{5C22544A-7EE6-4342-B048-85BDC9FD1C3A}</a:tableStyleId>
              </a:tblPr>
              <a:tblGrid>
                <a:gridCol w="812426">
                  <a:extLst>
                    <a:ext uri="{9D8B030D-6E8A-4147-A177-3AD203B41FA5}">
                      <a16:colId xmlns:a16="http://schemas.microsoft.com/office/drawing/2014/main" val="1270837030"/>
                    </a:ext>
                  </a:extLst>
                </a:gridCol>
                <a:gridCol w="4440876">
                  <a:extLst>
                    <a:ext uri="{9D8B030D-6E8A-4147-A177-3AD203B41FA5}">
                      <a16:colId xmlns:a16="http://schemas.microsoft.com/office/drawing/2014/main" val="1469927070"/>
                    </a:ext>
                  </a:extLst>
                </a:gridCol>
                <a:gridCol w="2164752">
                  <a:extLst>
                    <a:ext uri="{9D8B030D-6E8A-4147-A177-3AD203B41FA5}">
                      <a16:colId xmlns:a16="http://schemas.microsoft.com/office/drawing/2014/main" val="3727949664"/>
                    </a:ext>
                  </a:extLst>
                </a:gridCol>
                <a:gridCol w="1046657">
                  <a:extLst>
                    <a:ext uri="{9D8B030D-6E8A-4147-A177-3AD203B41FA5}">
                      <a16:colId xmlns:a16="http://schemas.microsoft.com/office/drawing/2014/main" val="3730550906"/>
                    </a:ext>
                  </a:extLst>
                </a:gridCol>
                <a:gridCol w="1880259">
                  <a:extLst>
                    <a:ext uri="{9D8B030D-6E8A-4147-A177-3AD203B41FA5}">
                      <a16:colId xmlns:a16="http://schemas.microsoft.com/office/drawing/2014/main" val="2864834841"/>
                    </a:ext>
                  </a:extLst>
                </a:gridCol>
                <a:gridCol w="1280032">
                  <a:extLst>
                    <a:ext uri="{9D8B030D-6E8A-4147-A177-3AD203B41FA5}">
                      <a16:colId xmlns:a16="http://schemas.microsoft.com/office/drawing/2014/main" val="593017553"/>
                    </a:ext>
                  </a:extLst>
                </a:gridCol>
              </a:tblGrid>
              <a:tr h="342900">
                <a:tc>
                  <a:txBody>
                    <a:bodyPr/>
                    <a:lstStyle/>
                    <a:p>
                      <a:pPr algn="ctr" fontAlgn="base"/>
                      <a:r>
                        <a:rPr lang="es-ES" sz="1200" b="1" i="0" dirty="0">
                          <a:solidFill>
                            <a:srgbClr val="FFFFFF"/>
                          </a:solidFill>
                          <a:effectLst/>
                          <a:latin typeface="Gill Sans MT"/>
                        </a:rPr>
                        <a:t>País</a:t>
                      </a:r>
                      <a:endParaRPr lang="es-ES" sz="1200" b="1" i="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Consulado/Embajada</a:t>
                      </a:r>
                      <a:endParaRPr lang="es-ES" sz="1200" b="1" i="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ca-ES" sz="1200" b="1" i="0" err="1">
                          <a:solidFill>
                            <a:srgbClr val="FFFFFF"/>
                          </a:solidFill>
                          <a:effectLst/>
                          <a:latin typeface="Gill Sans MT"/>
                        </a:rPr>
                        <a:t>Trámite</a:t>
                      </a:r>
                      <a:endParaRPr lang="ca-ES" sz="1200" b="1" i="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 Coste</a:t>
                      </a:r>
                      <a:endParaRPr lang="es-ES" sz="1200" b="1" i="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Cita previa</a:t>
                      </a:r>
                      <a:endParaRPr lang="es-ES" sz="1200" b="1" i="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rgbClr val="FFFFFF"/>
                          </a:solidFill>
                          <a:effectLst/>
                          <a:latin typeface="Gill Sans MT"/>
                        </a:rPr>
                        <a:t>Observaciones</a:t>
                      </a:r>
                      <a:endParaRPr lang="es-ES" b="1" i="0" dirty="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3352143378"/>
                  </a:ext>
                </a:extLst>
              </a:tr>
              <a:tr h="2905125">
                <a:tc>
                  <a:txBody>
                    <a:bodyPr/>
                    <a:lstStyle/>
                    <a:p>
                      <a:pPr algn="l" fontAlgn="base"/>
                      <a:r>
                        <a:rPr lang="es-ES" sz="1200" b="1" i="0" u="none" dirty="0">
                          <a:solidFill>
                            <a:srgbClr val="000000"/>
                          </a:solidFill>
                          <a:effectLst/>
                          <a:latin typeface="Gill Sans MT"/>
                        </a:rPr>
                        <a:t>Armenia</a:t>
                      </a:r>
                      <a:endParaRPr lang="es-ES" sz="1200" b="0" i="0" u="none"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u="none" strike="noStrike" dirty="0">
                          <a:solidFill>
                            <a:srgbClr val="000000"/>
                          </a:solidFill>
                          <a:effectLst/>
                          <a:latin typeface="Gill Sans MT"/>
                        </a:rPr>
                        <a:t>Embajada en Madrid</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Calle Mayor 81, 28013, Madrid</a:t>
                      </a:r>
                      <a:br>
                        <a:rPr lang="es-ES" sz="1200" b="0" i="0" dirty="0">
                          <a:solidFill>
                            <a:srgbClr val="000000"/>
                          </a:solidFill>
                          <a:effectLst/>
                          <a:latin typeface="Gill Sans MT"/>
                        </a:rPr>
                      </a:br>
                      <a:r>
                        <a:rPr lang="es-ES" sz="1200" b="0" i="1" u="none" strike="noStrike" dirty="0">
                          <a:solidFill>
                            <a:srgbClr val="000000"/>
                          </a:solidFill>
                          <a:effectLst/>
                          <a:latin typeface="Gill Sans MT"/>
                        </a:rPr>
                        <a:t>Teléfono:</a:t>
                      </a:r>
                      <a:r>
                        <a:rPr lang="es-ES" sz="1200" b="0" i="0" u="none" strike="noStrike" dirty="0">
                          <a:solidFill>
                            <a:srgbClr val="000000"/>
                          </a:solidFill>
                          <a:effectLst/>
                          <a:latin typeface="Gill Sans MT"/>
                        </a:rPr>
                        <a:t> 915 422 627</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E-mail</a:t>
                      </a:r>
                      <a:r>
                        <a:rPr lang="es-ES" sz="1200" b="0" i="0" u="none" strike="noStrike" dirty="0">
                          <a:solidFill>
                            <a:srgbClr val="000000"/>
                          </a:solidFill>
                          <a:effectLst/>
                          <a:latin typeface="Gill Sans MT"/>
                        </a:rPr>
                        <a:t>: </a:t>
                      </a:r>
                      <a:r>
                        <a:rPr lang="es-ES" sz="1200" b="0" i="0" u="sng" strike="noStrike" dirty="0">
                          <a:solidFill>
                            <a:srgbClr val="58C1BA"/>
                          </a:solidFill>
                          <a:effectLst/>
                          <a:latin typeface="Gill Sans MT"/>
                          <a:hlinkClick r:id="rId2"/>
                        </a:rPr>
                        <a:t>armspainembassy@mfa.am</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Asuntos Consulares: </a:t>
                      </a:r>
                      <a:endParaRPr lang="es-ES" sz="1200" b="0" i="1" dirty="0">
                        <a:solidFill>
                          <a:srgbClr val="000000"/>
                        </a:solidFill>
                        <a:effectLst/>
                        <a:latin typeface="Gill Sans MT"/>
                      </a:endParaRPr>
                    </a:p>
                    <a:p>
                      <a:pPr algn="l" fontAlgn="base"/>
                      <a:r>
                        <a:rPr lang="es-ES" sz="1200" b="0" i="0" u="sng" strike="noStrike" dirty="0">
                          <a:solidFill>
                            <a:srgbClr val="58C1BA"/>
                          </a:solidFill>
                          <a:effectLst/>
                          <a:latin typeface="Gill Sans MT"/>
                          <a:hlinkClick r:id="rId3"/>
                        </a:rPr>
                        <a:t>armconsularspain@mfa.am</a:t>
                      </a:r>
                      <a:endParaRPr lang="es-ES" sz="1200" b="0" i="0" dirty="0">
                        <a:solidFill>
                          <a:srgbClr val="000000"/>
                        </a:solidFill>
                        <a:effectLst/>
                        <a:latin typeface="Gill Sans MT"/>
                      </a:endParaRPr>
                    </a:p>
                    <a:p>
                      <a:pPr algn="l" fontAlgn="base"/>
                      <a:r>
                        <a:rPr lang="es-ES" sz="1200" b="0" i="1" dirty="0">
                          <a:solidFill>
                            <a:srgbClr val="000000"/>
                          </a:solidFill>
                          <a:effectLst/>
                          <a:latin typeface="Gill Sans MT"/>
                        </a:rPr>
                        <a:t>Web:</a:t>
                      </a:r>
                      <a:r>
                        <a:rPr lang="es-ES" sz="1200" b="0" i="0" dirty="0">
                          <a:solidFill>
                            <a:srgbClr val="000000"/>
                          </a:solidFill>
                          <a:effectLst/>
                          <a:latin typeface="Gill Sans MT"/>
                        </a:rPr>
                        <a:t> </a:t>
                      </a:r>
                      <a:r>
                        <a:rPr lang="es-ES" sz="1200" b="0" i="0" u="sng" strike="noStrike" dirty="0">
                          <a:solidFill>
                            <a:srgbClr val="58C1BA"/>
                          </a:solidFill>
                          <a:effectLst/>
                          <a:latin typeface="Gill Sans MT"/>
                          <a:hlinkClick r:id="rId4"/>
                        </a:rPr>
                        <a:t>Embajada de la República de Armenia ante el Reino de España (mfa.am)</a:t>
                      </a:r>
                      <a:endParaRPr lang="es-ES" sz="1200" b="0" i="0" dirty="0">
                        <a:solidFill>
                          <a:srgbClr val="000000"/>
                        </a:solidFill>
                        <a:effectLst/>
                        <a:latin typeface="Gill Sans MT"/>
                      </a:endParaRPr>
                    </a:p>
                    <a:p>
                      <a:pPr algn="l" fontAlgn="base"/>
                      <a:r>
                        <a:rPr lang="es-ES" sz="1200" b="1" i="0" u="none" strike="noStrike" dirty="0">
                          <a:solidFill>
                            <a:srgbClr val="000000"/>
                          </a:solidFill>
                          <a:effectLst/>
                          <a:latin typeface="Gill Sans MT"/>
                        </a:rPr>
                        <a:t>Horario de atención: </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Lunes a Viernes de 09:00 a 18.00</a:t>
                      </a:r>
                      <a:endParaRPr lang="es-ES" sz="1200" b="0" i="0" dirty="0">
                        <a:solidFill>
                          <a:srgbClr val="000000"/>
                        </a:solidFill>
                        <a:effectLst/>
                        <a:latin typeface="Gill Sans MT"/>
                      </a:endParaRPr>
                    </a:p>
                    <a:p>
                      <a:pPr lvl="0" algn="l">
                        <a:buNone/>
                      </a:pPr>
                      <a:endParaRPr lang="es-ES" sz="1200" b="0" i="0" u="none" strike="noStrike" dirty="0">
                        <a:solidFill>
                          <a:srgbClr val="000000"/>
                        </a:solidFill>
                        <a:effectLst/>
                        <a:latin typeface="Gill Sans MT"/>
                      </a:endParaRPr>
                    </a:p>
                    <a:p>
                      <a:pPr algn="l" fontAlgn="base"/>
                      <a:r>
                        <a:rPr lang="es-ES" sz="1200" b="1" i="0" dirty="0">
                          <a:solidFill>
                            <a:srgbClr val="000000"/>
                          </a:solidFill>
                          <a:effectLst/>
                          <a:latin typeface="Gill Sans MT"/>
                        </a:rPr>
                        <a:t>Consulado Honorario en Barcelona</a:t>
                      </a:r>
                      <a:endParaRPr lang="es-ES" sz="1200" b="0" i="0" dirty="0">
                        <a:solidFill>
                          <a:srgbClr val="000000"/>
                        </a:solidFill>
                        <a:effectLst/>
                        <a:latin typeface="Gill Sans MT"/>
                      </a:endParaRPr>
                    </a:p>
                    <a:p>
                      <a:pPr algn="l" fontAlgn="base"/>
                      <a:r>
                        <a:rPr lang="es-ES" sz="1200" b="0" i="1" dirty="0">
                          <a:solidFill>
                            <a:srgbClr val="000000"/>
                          </a:solidFill>
                          <a:effectLst/>
                          <a:latin typeface="Gill Sans MT"/>
                        </a:rPr>
                        <a:t>C/ Girona, 24. Edif. ESERP 1º. </a:t>
                      </a:r>
                    </a:p>
                    <a:p>
                      <a:pPr algn="l" fontAlgn="base"/>
                      <a:r>
                        <a:rPr lang="es-ES" sz="1200" b="0" i="1" dirty="0">
                          <a:solidFill>
                            <a:srgbClr val="000000"/>
                          </a:solidFill>
                          <a:effectLst/>
                          <a:latin typeface="Gill Sans MT"/>
                        </a:rPr>
                        <a:t>08010, Barcelona </a:t>
                      </a:r>
                    </a:p>
                    <a:p>
                      <a:pPr algn="l" fontAlgn="base"/>
                      <a:r>
                        <a:rPr lang="es-ES" sz="1200" b="0" i="1" dirty="0">
                          <a:solidFill>
                            <a:srgbClr val="000000"/>
                          </a:solidFill>
                          <a:effectLst/>
                          <a:latin typeface="Gill Sans MT"/>
                        </a:rPr>
                        <a:t>Teléfono:</a:t>
                      </a:r>
                      <a:r>
                        <a:rPr lang="es-ES" sz="1200" b="0" i="0" dirty="0">
                          <a:solidFill>
                            <a:srgbClr val="000000"/>
                          </a:solidFill>
                          <a:effectLst/>
                          <a:latin typeface="Gill Sans MT"/>
                        </a:rPr>
                        <a:t> 93 244 94 11 / 609 749 794 </a:t>
                      </a:r>
                    </a:p>
                    <a:p>
                      <a:pPr algn="l" fontAlgn="base"/>
                      <a:r>
                        <a:rPr lang="es-ES" sz="1200" b="0" i="1" dirty="0">
                          <a:solidFill>
                            <a:srgbClr val="000000"/>
                          </a:solidFill>
                          <a:effectLst/>
                          <a:latin typeface="Gill Sans MT"/>
                        </a:rPr>
                        <a:t>E-mail: </a:t>
                      </a:r>
                      <a:r>
                        <a:rPr lang="es-ES" sz="1200" b="0" i="0" u="sng" strike="noStrike" dirty="0">
                          <a:solidFill>
                            <a:srgbClr val="58C1BA"/>
                          </a:solidFill>
                          <a:effectLst/>
                          <a:latin typeface="Gill Sans MT"/>
                          <a:hlinkClick r:id="rId5"/>
                        </a:rPr>
                        <a:t>jdbarquero@strategiceconomicrelations.com</a:t>
                      </a:r>
                      <a:endParaRPr lang="es-ES" sz="1200" b="0" i="0" dirty="0">
                        <a:solidFill>
                          <a:srgbClr val="000000"/>
                        </a:solidFill>
                        <a:effectLst/>
                        <a:latin typeface="Gill Sans MT"/>
                      </a:endParaRPr>
                    </a:p>
                    <a:p>
                      <a:pPr algn="l" fontAlgn="base"/>
                      <a:r>
                        <a:rPr lang="es-ES" sz="1200" b="0" i="1" dirty="0">
                          <a:solidFill>
                            <a:srgbClr val="000000"/>
                          </a:solidFill>
                          <a:effectLst/>
                          <a:latin typeface="Gill Sans MT"/>
                        </a:rPr>
                        <a:t>Web:</a:t>
                      </a:r>
                      <a:r>
                        <a:rPr lang="es-ES" sz="1200" b="0" i="0" dirty="0">
                          <a:solidFill>
                            <a:srgbClr val="000000"/>
                          </a:solidFill>
                          <a:effectLst/>
                          <a:latin typeface="Gill Sans MT"/>
                        </a:rPr>
                        <a:t> </a:t>
                      </a:r>
                      <a:r>
                        <a:rPr lang="es-ES" sz="1200" b="0" i="0" u="sng" strike="noStrike" dirty="0">
                          <a:solidFill>
                            <a:srgbClr val="58C1BA"/>
                          </a:solidFill>
                          <a:effectLst/>
                          <a:latin typeface="Gill Sans MT"/>
                          <a:hlinkClick r:id="rId6"/>
                        </a:rPr>
                        <a:t>Consulado de Armenia en Barcelona, España (embassypages.com)</a:t>
                      </a:r>
                      <a:endParaRPr lang="es-ES" sz="1200" b="0" i="0" dirty="0">
                        <a:solidFill>
                          <a:srgbClr val="000000"/>
                        </a:solidFill>
                        <a:effectLst/>
                        <a:latin typeface="Gill Sans MT"/>
                      </a:endParaRPr>
                    </a:p>
                    <a:p>
                      <a:pPr algn="l" fontAlgn="base"/>
                      <a:r>
                        <a:rPr lang="es-ES" sz="1200" b="1" i="0" dirty="0">
                          <a:solidFill>
                            <a:srgbClr val="000000"/>
                          </a:solidFill>
                          <a:effectLst/>
                          <a:latin typeface="Gill Sans MT"/>
                        </a:rPr>
                        <a:t>Horarios de atención:</a:t>
                      </a:r>
                      <a:endParaRPr lang="es-ES" sz="1200" b="0" i="0" dirty="0">
                        <a:solidFill>
                          <a:srgbClr val="000000"/>
                        </a:solidFill>
                        <a:effectLst/>
                        <a:latin typeface="Gill Sans MT"/>
                      </a:endParaRPr>
                    </a:p>
                    <a:p>
                      <a:pPr algn="l" fontAlgn="base"/>
                      <a:r>
                        <a:rPr lang="es-ES" sz="1200" b="0" i="0" dirty="0">
                          <a:solidFill>
                            <a:srgbClr val="000000"/>
                          </a:solidFill>
                          <a:effectLst/>
                          <a:latin typeface="Gill Sans MT"/>
                        </a:rPr>
                        <a:t>Lunes a viernes (con 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ca-ES" sz="1200" b="1" i="0" dirty="0">
                          <a:solidFill>
                            <a:srgbClr val="000000"/>
                          </a:solidFill>
                          <a:effectLst/>
                          <a:latin typeface="Gill Sans MT"/>
                        </a:rPr>
                        <a:t>-</a:t>
                      </a:r>
                      <a:r>
                        <a:rPr lang="ca-ES" sz="1200" b="1" i="0" err="1">
                          <a:solidFill>
                            <a:srgbClr val="000000"/>
                          </a:solidFill>
                          <a:effectLst/>
                          <a:latin typeface="Gill Sans MT"/>
                        </a:rPr>
                        <a:t>Renovación</a:t>
                      </a:r>
                      <a:r>
                        <a:rPr lang="ca-ES" sz="1200" b="1" i="0" dirty="0">
                          <a:solidFill>
                            <a:srgbClr val="000000"/>
                          </a:solidFill>
                          <a:effectLst/>
                          <a:latin typeface="Gill Sans MT"/>
                        </a:rPr>
                        <a:t> </a:t>
                      </a:r>
                      <a:r>
                        <a:rPr lang="ca-ES" sz="1200" b="1" i="0" err="1">
                          <a:solidFill>
                            <a:srgbClr val="000000"/>
                          </a:solidFill>
                          <a:effectLst/>
                          <a:latin typeface="Gill Sans MT"/>
                        </a:rPr>
                        <a:t>Pasaporte</a:t>
                      </a:r>
                      <a:endParaRPr lang="ca-ES" sz="1200" b="0" i="0" err="1">
                        <a:solidFill>
                          <a:srgbClr val="000000"/>
                        </a:solidFill>
                        <a:effectLst/>
                        <a:latin typeface="Gill Sans MT"/>
                      </a:endParaRPr>
                    </a:p>
                    <a:p>
                      <a:pPr lvl="0" algn="l">
                        <a:buNone/>
                      </a:pPr>
                      <a:endParaRPr lang="ca-ES" sz="1200" b="1" i="0" dirty="0">
                        <a:solidFill>
                          <a:srgbClr val="000000"/>
                        </a:solidFill>
                        <a:effectLst/>
                        <a:latin typeface="Gill Sans MT"/>
                      </a:endParaRPr>
                    </a:p>
                    <a:p>
                      <a:pPr algn="l" fontAlgn="base"/>
                      <a:r>
                        <a:rPr lang="ca-ES" sz="1200" b="1" i="0" dirty="0">
                          <a:solidFill>
                            <a:srgbClr val="000000"/>
                          </a:solidFill>
                          <a:effectLst/>
                          <a:latin typeface="Gill Sans MT"/>
                        </a:rPr>
                        <a:t>-</a:t>
                      </a:r>
                      <a:r>
                        <a:rPr lang="ca-ES" sz="1200" b="1" i="0" err="1">
                          <a:solidFill>
                            <a:srgbClr val="000000"/>
                          </a:solidFill>
                          <a:effectLst/>
                          <a:latin typeface="Gill Sans MT"/>
                        </a:rPr>
                        <a:t>Renovación</a:t>
                      </a:r>
                      <a:r>
                        <a:rPr lang="ca-ES" sz="1200" b="1" i="0" dirty="0">
                          <a:solidFill>
                            <a:srgbClr val="000000"/>
                          </a:solidFill>
                          <a:effectLst/>
                          <a:latin typeface="Gill Sans MT"/>
                        </a:rPr>
                        <a:t> por </a:t>
                      </a:r>
                      <a:r>
                        <a:rPr lang="ca-ES" sz="1200" b="1" i="0" err="1">
                          <a:solidFill>
                            <a:srgbClr val="000000"/>
                          </a:solidFill>
                          <a:effectLst/>
                          <a:latin typeface="Gill Sans MT"/>
                        </a:rPr>
                        <a:t>pérdida</a:t>
                      </a:r>
                      <a:endParaRPr lang="ca-ES" sz="1200" b="0" i="0" err="1">
                        <a:solidFill>
                          <a:srgbClr val="000000"/>
                        </a:solidFill>
                        <a:effectLst/>
                        <a:latin typeface="Gill Sans MT"/>
                      </a:endParaRPr>
                    </a:p>
                    <a:p>
                      <a:pPr lvl="0" algn="l">
                        <a:buNone/>
                      </a:pPr>
                      <a:endParaRPr lang="ca-ES" sz="1200" b="1" i="0" dirty="0">
                        <a:solidFill>
                          <a:srgbClr val="000000"/>
                        </a:solidFill>
                        <a:effectLst/>
                        <a:latin typeface="Gill Sans MT"/>
                      </a:endParaRPr>
                    </a:p>
                    <a:p>
                      <a:pPr algn="l" fontAlgn="base"/>
                      <a:r>
                        <a:rPr lang="ca-ES" sz="1200" b="1" i="0" dirty="0">
                          <a:solidFill>
                            <a:srgbClr val="000000"/>
                          </a:solidFill>
                          <a:effectLst/>
                          <a:latin typeface="Gill Sans MT"/>
                        </a:rPr>
                        <a:t>-</a:t>
                      </a:r>
                      <a:r>
                        <a:rPr lang="ca-ES" sz="1200" b="1" i="0" err="1">
                          <a:solidFill>
                            <a:srgbClr val="000000"/>
                          </a:solidFill>
                          <a:effectLst/>
                          <a:latin typeface="Gill Sans MT"/>
                        </a:rPr>
                        <a:t>Antecedentes</a:t>
                      </a:r>
                      <a:r>
                        <a:rPr lang="ca-ES" sz="1200" b="1" i="0" dirty="0">
                          <a:solidFill>
                            <a:srgbClr val="000000"/>
                          </a:solidFill>
                          <a:effectLst/>
                          <a:latin typeface="Gill Sans MT"/>
                        </a:rPr>
                        <a:t> </a:t>
                      </a:r>
                      <a:r>
                        <a:rPr lang="ca-ES" sz="1200" b="1" i="0" err="1">
                          <a:solidFill>
                            <a:srgbClr val="000000"/>
                          </a:solidFill>
                          <a:effectLst/>
                          <a:latin typeface="Gill Sans MT"/>
                        </a:rPr>
                        <a:t>penales</a:t>
                      </a:r>
                      <a:endParaRPr lang="ca-ES" sz="1200" b="0" i="0" err="1">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Sin acceso a las tasas consulares.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Sólo a través del</a:t>
                      </a:r>
                    </a:p>
                    <a:p>
                      <a:pPr lvl="0" algn="l">
                        <a:buNone/>
                      </a:pPr>
                      <a:r>
                        <a:rPr lang="es-ES" sz="1200" b="1" i="0" dirty="0">
                          <a:solidFill>
                            <a:srgbClr val="000000"/>
                          </a:solidFill>
                          <a:effectLst/>
                          <a:latin typeface="Gill Sans MT"/>
                        </a:rPr>
                        <a:t>e-mail</a:t>
                      </a:r>
                      <a:r>
                        <a:rPr lang="es-ES" sz="1200" b="0" i="0" dirty="0">
                          <a:solidFill>
                            <a:srgbClr val="000000"/>
                          </a:solidFill>
                          <a:effectLst/>
                          <a:latin typeface="Gill Sans MT"/>
                        </a:rPr>
                        <a:t> que se indica en requisitos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auto"/>
                      <a:endParaRPr lang="es-ES" sz="900" b="0" i="0">
                        <a:solidFill>
                          <a:srgbClr val="000000"/>
                        </a:solidFill>
                        <a:effectLst/>
                        <a:latin typeface="Arial" panose="020B0604020202020204" pitchFamily="34" charset="0"/>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3698608998"/>
                  </a:ext>
                </a:extLst>
              </a:tr>
              <a:tr h="1304925">
                <a:tc gridSpan="6">
                  <a:txBody>
                    <a:bodyPr/>
                    <a:lstStyle/>
                    <a:p>
                      <a:pPr algn="l" fontAlgn="base"/>
                      <a:r>
                        <a:rPr lang="ca-ES" sz="1200" b="1" i="0" dirty="0" err="1">
                          <a:solidFill>
                            <a:srgbClr val="000000"/>
                          </a:solidFill>
                          <a:effectLst/>
                          <a:latin typeface="Gill Sans MT"/>
                        </a:rPr>
                        <a:t>Requisitos</a:t>
                      </a:r>
                      <a:r>
                        <a:rPr lang="ca-ES" sz="1200" b="1" i="0" dirty="0">
                          <a:solidFill>
                            <a:srgbClr val="000000"/>
                          </a:solidFill>
                          <a:effectLst/>
                          <a:latin typeface="Gill Sans MT"/>
                        </a:rPr>
                        <a:t>:  </a:t>
                      </a:r>
                      <a:endParaRPr lang="ca-ES" sz="1200" b="0" i="0" dirty="0">
                        <a:solidFill>
                          <a:srgbClr val="000000"/>
                        </a:solidFill>
                        <a:effectLst/>
                        <a:latin typeface="Gill Sans MT"/>
                      </a:endParaRPr>
                    </a:p>
                    <a:p>
                      <a:pPr marL="171450" lvl="0" indent="-171450" algn="l" fontAlgn="base">
                        <a:buFont typeface="Arial"/>
                        <a:buChar char="•"/>
                      </a:pPr>
                      <a:r>
                        <a:rPr lang="ca-ES" sz="1200" b="1" i="0" err="1">
                          <a:solidFill>
                            <a:srgbClr val="000000"/>
                          </a:solidFill>
                          <a:effectLst/>
                          <a:latin typeface="Gill Sans MT"/>
                        </a:rPr>
                        <a:t>Embajada</a:t>
                      </a:r>
                      <a:r>
                        <a:rPr lang="ca-ES" sz="1200" b="1" i="0" dirty="0">
                          <a:solidFill>
                            <a:srgbClr val="000000"/>
                          </a:solidFill>
                          <a:effectLst/>
                          <a:latin typeface="Gill Sans MT"/>
                        </a:rPr>
                        <a:t>:</a:t>
                      </a:r>
                      <a:r>
                        <a:rPr lang="ca-ES" sz="1200" b="0" i="0" dirty="0">
                          <a:solidFill>
                            <a:srgbClr val="000000"/>
                          </a:solidFill>
                          <a:effectLst/>
                          <a:latin typeface="Gill Sans MT"/>
                        </a:rPr>
                        <a:t> </a:t>
                      </a:r>
                    </a:p>
                    <a:p>
                      <a:pPr marL="742950" lvl="1" indent="-285750" algn="l" fontAlgn="base">
                        <a:buFont typeface="Arial" panose="020B0604020202020204" pitchFamily="34" charset="0"/>
                        <a:buChar char="•"/>
                      </a:pPr>
                      <a:r>
                        <a:rPr lang="ca-ES" sz="1200" b="0" i="0" dirty="0">
                          <a:solidFill>
                            <a:srgbClr val="000000"/>
                          </a:solidFill>
                          <a:effectLst/>
                          <a:latin typeface="Gill Sans MT"/>
                        </a:rPr>
                        <a:t>En la web no </a:t>
                      </a:r>
                      <a:r>
                        <a:rPr lang="ca-ES" sz="1200" b="0" i="0" dirty="0" err="1">
                          <a:solidFill>
                            <a:srgbClr val="000000"/>
                          </a:solidFill>
                          <a:effectLst/>
                          <a:latin typeface="Gill Sans MT"/>
                        </a:rPr>
                        <a:t>sale</a:t>
                      </a:r>
                      <a:r>
                        <a:rPr lang="ca-ES" sz="1200" b="0" i="0" dirty="0">
                          <a:solidFill>
                            <a:srgbClr val="000000"/>
                          </a:solidFill>
                          <a:effectLst/>
                          <a:latin typeface="Gill Sans MT"/>
                        </a:rPr>
                        <a:t> publicada </a:t>
                      </a:r>
                      <a:r>
                        <a:rPr lang="ca-ES" sz="1200" b="0" i="0" dirty="0" err="1">
                          <a:solidFill>
                            <a:srgbClr val="000000"/>
                          </a:solidFill>
                          <a:effectLst/>
                          <a:latin typeface="Gill Sans MT"/>
                        </a:rPr>
                        <a:t>información</a:t>
                      </a:r>
                      <a:r>
                        <a:rPr lang="ca-ES" sz="1200" b="0" i="0" dirty="0">
                          <a:solidFill>
                            <a:srgbClr val="000000"/>
                          </a:solidFill>
                          <a:effectLst/>
                          <a:latin typeface="Gill Sans MT"/>
                        </a:rPr>
                        <a:t> de los </a:t>
                      </a:r>
                      <a:r>
                        <a:rPr lang="ca-ES" sz="1200" b="0" i="0" dirty="0" err="1">
                          <a:solidFill>
                            <a:srgbClr val="000000"/>
                          </a:solidFill>
                          <a:effectLst/>
                          <a:latin typeface="Gill Sans MT"/>
                        </a:rPr>
                        <a:t>trámites</a:t>
                      </a:r>
                      <a:r>
                        <a:rPr lang="ca-ES" sz="1200" b="0" i="0" dirty="0">
                          <a:solidFill>
                            <a:srgbClr val="000000"/>
                          </a:solidFill>
                          <a:effectLst/>
                          <a:latin typeface="Gill Sans MT"/>
                        </a:rPr>
                        <a:t>. </a:t>
                      </a:r>
                    </a:p>
                    <a:p>
                      <a:pPr marL="742950" lvl="1" indent="-285750" algn="l" fontAlgn="base">
                        <a:buFont typeface="Arial" panose="020B0604020202020204" pitchFamily="34" charset="0"/>
                        <a:buChar char="•"/>
                      </a:pPr>
                      <a:r>
                        <a:rPr lang="ca-ES" sz="1200" b="0" i="0" u="none" strike="noStrike" dirty="0">
                          <a:solidFill>
                            <a:srgbClr val="000000"/>
                          </a:solidFill>
                          <a:effectLst/>
                          <a:latin typeface="Gill Sans MT"/>
                        </a:rPr>
                        <a:t>Número de </a:t>
                      </a:r>
                      <a:r>
                        <a:rPr lang="ca-ES" sz="1200" b="0" i="0" u="none" strike="noStrike" dirty="0" err="1">
                          <a:solidFill>
                            <a:srgbClr val="000000"/>
                          </a:solidFill>
                          <a:effectLst/>
                          <a:latin typeface="Gill Sans MT"/>
                        </a:rPr>
                        <a:t>cuenta</a:t>
                      </a:r>
                      <a:r>
                        <a:rPr lang="ca-ES" sz="1200" b="0" i="0" u="none" strike="noStrike" dirty="0">
                          <a:solidFill>
                            <a:srgbClr val="000000"/>
                          </a:solidFill>
                          <a:effectLst/>
                          <a:latin typeface="Gill Sans MT"/>
                        </a:rPr>
                        <a:t> bancaria para los pagos: ES1100496792182295174398  Bank Santander</a:t>
                      </a:r>
                      <a:endParaRPr lang="ca-ES" sz="1200" b="0" i="0" dirty="0">
                        <a:solidFill>
                          <a:srgbClr val="000000"/>
                        </a:solidFill>
                        <a:effectLst/>
                        <a:latin typeface="Gill Sans MT"/>
                      </a:endParaRPr>
                    </a:p>
                    <a:p>
                      <a:pPr marL="171450" lvl="0" indent="-171450" algn="l" fontAlgn="base">
                        <a:buFont typeface="Arial"/>
                        <a:buChar char="•"/>
                      </a:pPr>
                      <a:r>
                        <a:rPr lang="ca-ES" sz="1200" b="1" i="0" u="none" strike="noStrike" err="1">
                          <a:solidFill>
                            <a:srgbClr val="000000"/>
                          </a:solidFill>
                          <a:effectLst/>
                          <a:latin typeface="Gill Sans MT"/>
                        </a:rPr>
                        <a:t>Consulado</a:t>
                      </a:r>
                      <a:r>
                        <a:rPr lang="ca-ES" sz="1200" b="1" i="0" u="none" strike="noStrike" dirty="0">
                          <a:solidFill>
                            <a:srgbClr val="000000"/>
                          </a:solidFill>
                          <a:effectLst/>
                          <a:latin typeface="Gill Sans MT"/>
                        </a:rPr>
                        <a:t> </a:t>
                      </a:r>
                      <a:r>
                        <a:rPr lang="ca-ES" sz="1200" b="1" i="0" u="none" strike="noStrike" err="1">
                          <a:solidFill>
                            <a:srgbClr val="000000"/>
                          </a:solidFill>
                          <a:effectLst/>
                          <a:latin typeface="Gill Sans MT"/>
                        </a:rPr>
                        <a:t>Honorario</a:t>
                      </a:r>
                      <a:r>
                        <a:rPr lang="ca-ES" sz="1200" b="1" i="0" u="none" strike="noStrike" dirty="0">
                          <a:solidFill>
                            <a:srgbClr val="000000"/>
                          </a:solidFill>
                          <a:effectLst/>
                          <a:latin typeface="Gill Sans MT"/>
                        </a:rPr>
                        <a:t>: </a:t>
                      </a:r>
                      <a:endParaRPr lang="ca-ES" sz="1200" b="0" i="0" dirty="0">
                        <a:solidFill>
                          <a:srgbClr val="000000"/>
                        </a:solidFill>
                        <a:effectLst/>
                        <a:latin typeface="Gill Sans MT"/>
                      </a:endParaRPr>
                    </a:p>
                    <a:p>
                      <a:pPr marL="742950" lvl="1" indent="-285750" algn="l" fontAlgn="base">
                        <a:buFont typeface="Arial" panose="020B0604020202020204" pitchFamily="34" charset="0"/>
                        <a:buChar char="•"/>
                      </a:pPr>
                      <a:r>
                        <a:rPr lang="ca-ES" sz="1200" b="0" i="0" u="none" strike="noStrike" dirty="0">
                          <a:solidFill>
                            <a:srgbClr val="000000"/>
                          </a:solidFill>
                          <a:effectLst/>
                          <a:latin typeface="Gill Sans MT"/>
                        </a:rPr>
                        <a:t>Contactar con: </a:t>
                      </a:r>
                      <a:r>
                        <a:rPr lang="ca-ES" sz="1200" b="0" i="0" u="sng" strike="noStrike" dirty="0">
                          <a:solidFill>
                            <a:srgbClr val="58C1BA"/>
                          </a:solidFill>
                          <a:effectLst/>
                          <a:latin typeface="Gill Sans MT"/>
                          <a:hlinkClick r:id="rId5"/>
                        </a:rPr>
                        <a:t>jdbarquero@strategiceconomicrelations.com</a:t>
                      </a:r>
                      <a:r>
                        <a:rPr lang="ca-ES" sz="1200" b="0" i="0" u="none" strike="noStrike" dirty="0">
                          <a:solidFill>
                            <a:srgbClr val="000000"/>
                          </a:solidFill>
                          <a:effectLst/>
                          <a:latin typeface="Gill Sans MT"/>
                        </a:rPr>
                        <a:t>.</a:t>
                      </a:r>
                      <a:endParaRPr lang="ca-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131195220"/>
                  </a:ext>
                </a:extLst>
              </a:tr>
            </a:tbl>
          </a:graphicData>
        </a:graphic>
      </p:graphicFrame>
      <p:pic>
        <p:nvPicPr>
          <p:cNvPr id="10" name="Imagen 9" descr="Logotipo&#10;&#10;Descripción generada automáticamente">
            <a:extLst>
              <a:ext uri="{FF2B5EF4-FFF2-40B4-BE49-F238E27FC236}">
                <a16:creationId xmlns:a16="http://schemas.microsoft.com/office/drawing/2014/main" id="{57292FA1-82A0-4088-82DC-9B14A83D48BC}"/>
              </a:ext>
            </a:extLst>
          </p:cNvPr>
          <p:cNvPicPr>
            <a:picLocks noChangeAspect="1"/>
          </p:cNvPicPr>
          <p:nvPr/>
        </p:nvPicPr>
        <p:blipFill>
          <a:blip r:embed="rId7"/>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B9BE515E-A391-DD55-0368-AAACCA81599D}"/>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3808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23D00961-E4CE-23B6-5C40-2C30AC184C83}"/>
              </a:ext>
            </a:extLst>
          </p:cNvPr>
          <p:cNvGraphicFramePr>
            <a:graphicFrameLocks noGrp="1"/>
          </p:cNvGraphicFramePr>
          <p:nvPr>
            <p:extLst>
              <p:ext uri="{D42A27DB-BD31-4B8C-83A1-F6EECF244321}">
                <p14:modId xmlns:p14="http://schemas.microsoft.com/office/powerpoint/2010/main" val="2555058717"/>
              </p:ext>
            </p:extLst>
          </p:nvPr>
        </p:nvGraphicFramePr>
        <p:xfrm>
          <a:off x="267194" y="1622961"/>
          <a:ext cx="11724442" cy="4255770"/>
        </p:xfrm>
        <a:graphic>
          <a:graphicData uri="http://schemas.openxmlformats.org/drawingml/2006/table">
            <a:tbl>
              <a:tblPr firstRow="1" bandRow="1">
                <a:tableStyleId>{5C22544A-7EE6-4342-B048-85BDC9FD1C3A}</a:tableStyleId>
              </a:tblPr>
              <a:tblGrid>
                <a:gridCol w="878279">
                  <a:extLst>
                    <a:ext uri="{9D8B030D-6E8A-4147-A177-3AD203B41FA5}">
                      <a16:colId xmlns:a16="http://schemas.microsoft.com/office/drawing/2014/main" val="861233729"/>
                    </a:ext>
                  </a:extLst>
                </a:gridCol>
                <a:gridCol w="2999014">
                  <a:extLst>
                    <a:ext uri="{9D8B030D-6E8A-4147-A177-3AD203B41FA5}">
                      <a16:colId xmlns:a16="http://schemas.microsoft.com/office/drawing/2014/main" val="616391831"/>
                    </a:ext>
                  </a:extLst>
                </a:gridCol>
                <a:gridCol w="1830658">
                  <a:extLst>
                    <a:ext uri="{9D8B030D-6E8A-4147-A177-3AD203B41FA5}">
                      <a16:colId xmlns:a16="http://schemas.microsoft.com/office/drawing/2014/main" val="1885792940"/>
                    </a:ext>
                  </a:extLst>
                </a:gridCol>
                <a:gridCol w="2807696">
                  <a:extLst>
                    <a:ext uri="{9D8B030D-6E8A-4147-A177-3AD203B41FA5}">
                      <a16:colId xmlns:a16="http://schemas.microsoft.com/office/drawing/2014/main" val="1126476601"/>
                    </a:ext>
                  </a:extLst>
                </a:gridCol>
                <a:gridCol w="1943790">
                  <a:extLst>
                    <a:ext uri="{9D8B030D-6E8A-4147-A177-3AD203B41FA5}">
                      <a16:colId xmlns:a16="http://schemas.microsoft.com/office/drawing/2014/main" val="116700528"/>
                    </a:ext>
                  </a:extLst>
                </a:gridCol>
                <a:gridCol w="1265005">
                  <a:extLst>
                    <a:ext uri="{9D8B030D-6E8A-4147-A177-3AD203B41FA5}">
                      <a16:colId xmlns:a16="http://schemas.microsoft.com/office/drawing/2014/main" val="3194546868"/>
                    </a:ext>
                  </a:extLst>
                </a:gridCol>
              </a:tblGrid>
              <a:tr h="323850">
                <a:tc>
                  <a:txBody>
                    <a:bodyPr/>
                    <a:lstStyle/>
                    <a:p>
                      <a:pPr algn="ctr" fontAlgn="base"/>
                      <a:r>
                        <a:rPr lang="es-ES" sz="1200" b="1" i="0" dirty="0">
                          <a:solidFill>
                            <a:schemeClr val="bg1"/>
                          </a:solidFill>
                          <a:effectLst/>
                          <a:latin typeface="Gill Sans MT"/>
                        </a:rPr>
                        <a:t>País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Consulado/Embajada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Trámite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 Coste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Observaciones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2696914117"/>
                  </a:ext>
                </a:extLst>
              </a:tr>
              <a:tr h="2876550">
                <a:tc>
                  <a:txBody>
                    <a:bodyPr/>
                    <a:lstStyle/>
                    <a:p>
                      <a:pPr algn="l" fontAlgn="base"/>
                      <a:r>
                        <a:rPr lang="es-ES" sz="1200" b="1" i="0" u="none" dirty="0">
                          <a:solidFill>
                            <a:srgbClr val="000000"/>
                          </a:solidFill>
                          <a:effectLst/>
                          <a:latin typeface="Gill Sans MT"/>
                        </a:rPr>
                        <a:t>Rumanía</a:t>
                      </a:r>
                      <a:endParaRPr lang="es-ES" sz="1200" b="0" i="0" u="none"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Consulado General en Barcelona</a:t>
                      </a:r>
                      <a:endParaRPr lang="es-ES" sz="1200" b="0" i="0" dirty="0">
                        <a:solidFill>
                          <a:srgbClr val="000000"/>
                        </a:solidFill>
                        <a:effectLst/>
                        <a:latin typeface="Gill Sans MT"/>
                      </a:endParaRPr>
                    </a:p>
                    <a:p>
                      <a:pPr algn="l" fontAlgn="base"/>
                      <a:r>
                        <a:rPr lang="es-ES" sz="1200" b="0" i="1" dirty="0">
                          <a:solidFill>
                            <a:srgbClr val="000000"/>
                          </a:solidFill>
                          <a:effectLst/>
                          <a:latin typeface="Gill Sans MT"/>
                        </a:rPr>
                        <a:t>C/ San Juan de la Salle 35 bis  </a:t>
                      </a:r>
                    </a:p>
                    <a:p>
                      <a:pPr algn="l" fontAlgn="base"/>
                      <a:r>
                        <a:rPr lang="es-ES" sz="1200" b="0" i="1" dirty="0">
                          <a:solidFill>
                            <a:srgbClr val="000000"/>
                          </a:solidFill>
                          <a:effectLst/>
                          <a:latin typeface="Gill Sans MT"/>
                        </a:rPr>
                        <a:t>08022, Barcelona</a:t>
                      </a:r>
                    </a:p>
                    <a:p>
                      <a:pPr algn="l" fontAlgn="base"/>
                      <a:r>
                        <a:rPr lang="es-ES" sz="1200" b="0" i="1" dirty="0">
                          <a:solidFill>
                            <a:srgbClr val="000000"/>
                          </a:solidFill>
                          <a:effectLst/>
                          <a:latin typeface="Gill Sans MT"/>
                        </a:rPr>
                        <a:t>Teléfono:</a:t>
                      </a:r>
                      <a:r>
                        <a:rPr lang="es-ES" sz="1200" b="0" i="0" dirty="0">
                          <a:solidFill>
                            <a:srgbClr val="000000"/>
                          </a:solidFill>
                          <a:effectLst/>
                          <a:latin typeface="Gill Sans MT"/>
                        </a:rPr>
                        <a:t> 934 181 535 / 934 344 223</a:t>
                      </a:r>
                    </a:p>
                    <a:p>
                      <a:pPr algn="l" fontAlgn="base"/>
                      <a:r>
                        <a:rPr lang="es-ES" sz="1200" b="0" i="1" dirty="0">
                          <a:solidFill>
                            <a:srgbClr val="000000"/>
                          </a:solidFill>
                          <a:effectLst/>
                          <a:latin typeface="Gill Sans MT"/>
                        </a:rPr>
                        <a:t>Fax: </a:t>
                      </a:r>
                      <a:r>
                        <a:rPr lang="es-ES" sz="1200" b="0" i="0" u="none" strike="noStrike" dirty="0">
                          <a:solidFill>
                            <a:srgbClr val="000000"/>
                          </a:solidFill>
                          <a:effectLst/>
                          <a:latin typeface="Gill Sans MT"/>
                        </a:rPr>
                        <a:t>934 341 109.</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Emergencias (accidentes, fallecimientos): 661 547 853</a:t>
                      </a:r>
                      <a:endParaRPr lang="es-ES" sz="1200" b="0" i="0" dirty="0">
                        <a:solidFill>
                          <a:srgbClr val="000000"/>
                        </a:solidFill>
                        <a:effectLst/>
                        <a:latin typeface="Gill Sans MT"/>
                      </a:endParaRPr>
                    </a:p>
                    <a:p>
                      <a:pPr algn="l" fontAlgn="base"/>
                      <a:r>
                        <a:rPr lang="es-ES" sz="1200" b="0" i="1" dirty="0">
                          <a:solidFill>
                            <a:srgbClr val="000000"/>
                          </a:solidFill>
                          <a:effectLst/>
                          <a:latin typeface="Gill Sans MT"/>
                        </a:rPr>
                        <a:t>E-mail:</a:t>
                      </a:r>
                    </a:p>
                    <a:p>
                      <a:pPr algn="l" fontAlgn="base"/>
                      <a:r>
                        <a:rPr lang="es-ES" sz="1200" b="0" i="0" dirty="0">
                          <a:solidFill>
                            <a:srgbClr val="000000"/>
                          </a:solidFill>
                          <a:effectLst/>
                          <a:latin typeface="Gill Sans MT"/>
                        </a:rPr>
                        <a:t>-Para los ciudadanos rumanos: </a:t>
                      </a:r>
                    </a:p>
                    <a:p>
                      <a:pPr algn="l" fontAlgn="base"/>
                      <a:r>
                        <a:rPr lang="es-ES" sz="1200" b="0" i="0" u="sng" strike="noStrike" dirty="0">
                          <a:solidFill>
                            <a:srgbClr val="000000"/>
                          </a:solidFill>
                          <a:effectLst/>
                          <a:latin typeface="Gill Sans MT"/>
                          <a:hlinkClick r:id="rId2"/>
                        </a:rPr>
                        <a:t>http://contact@informatiiconsulare.ro</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-Solo para autoridades:</a:t>
                      </a:r>
                      <a:endParaRPr lang="es-ES" sz="1200" b="0" i="0" dirty="0">
                        <a:solidFill>
                          <a:srgbClr val="000000"/>
                        </a:solidFill>
                        <a:effectLst/>
                        <a:latin typeface="Gill Sans MT"/>
                      </a:endParaRPr>
                    </a:p>
                    <a:p>
                      <a:pPr algn="l" fontAlgn="base"/>
                      <a:r>
                        <a:rPr lang="es-ES" sz="1200" b="0" i="0" u="sng" strike="noStrike" dirty="0">
                          <a:solidFill>
                            <a:srgbClr val="000000"/>
                          </a:solidFill>
                          <a:effectLst/>
                          <a:latin typeface="Gill Sans MT"/>
                          <a:hlinkClick r:id="rId3"/>
                        </a:rPr>
                        <a:t>barcelona@mae.ro</a:t>
                      </a:r>
                      <a:endParaRPr lang="es-ES" sz="1200" b="0" i="0" dirty="0">
                        <a:solidFill>
                          <a:srgbClr val="000000"/>
                        </a:solidFill>
                        <a:effectLst/>
                        <a:latin typeface="Gill Sans MT"/>
                      </a:endParaRPr>
                    </a:p>
                    <a:p>
                      <a:pPr algn="l" fontAlgn="base"/>
                      <a:r>
                        <a:rPr lang="es-ES" sz="1200" b="0" i="0" dirty="0">
                          <a:solidFill>
                            <a:srgbClr val="000000"/>
                          </a:solidFill>
                          <a:effectLst/>
                          <a:latin typeface="Gill Sans MT"/>
                        </a:rPr>
                        <a:t>Web:</a:t>
                      </a:r>
                      <a:r>
                        <a:rPr lang="es-ES" sz="1200" b="0" i="0" u="sng" strike="noStrike" dirty="0">
                          <a:solidFill>
                            <a:srgbClr val="000000"/>
                          </a:solidFill>
                          <a:effectLst/>
                          <a:latin typeface="Gill Sans MT"/>
                          <a:hlinkClick r:id="rId4"/>
                        </a:rPr>
                        <a:t>http://barcelona.mae.ro/</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1" i="0" dirty="0">
                          <a:solidFill>
                            <a:srgbClr val="000000"/>
                          </a:solidFill>
                          <a:effectLst/>
                          <a:latin typeface="Gill Sans MT"/>
                        </a:rPr>
                        <a:t>Horarios de atención con cita previa: </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Lunes a viernes de 09.00 a 17.00:</a:t>
                      </a:r>
                      <a:endParaRPr lang="es-ES" sz="1200" b="0" i="0" dirty="0">
                        <a:solidFill>
                          <a:srgbClr val="000000"/>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09.00-14.00</a:t>
                      </a:r>
                      <a:r>
                        <a:rPr lang="es-ES" sz="1200" b="0" i="0" u="none" strike="noStrike" dirty="0">
                          <a:solidFill>
                            <a:srgbClr val="000000"/>
                          </a:solidFill>
                          <a:effectLst/>
                          <a:latin typeface="Gill Sans MT"/>
                        </a:rPr>
                        <a:t>: entrega de solicitudes y documentación, y recogida de pasaportes y documentación</a:t>
                      </a:r>
                      <a:endParaRPr lang="es-ES" sz="1200" b="0" i="0" dirty="0">
                        <a:solidFill>
                          <a:srgbClr val="000000"/>
                        </a:solidFill>
                        <a:effectLst/>
                        <a:latin typeface="Gill Sans MT"/>
                      </a:endParaRPr>
                    </a:p>
                    <a:p>
                      <a:pPr marL="342900" lvl="0" indent="-342900" algn="l" fontAlgn="base">
                        <a:buFont typeface="Arial" panose="020B0604020202020204" pitchFamily="34" charset="0"/>
                        <a:buChar char="•"/>
                      </a:pPr>
                      <a:r>
                        <a:rPr lang="es-ES" sz="1200" b="0" i="0" u="sng" dirty="0">
                          <a:solidFill>
                            <a:srgbClr val="000000"/>
                          </a:solidFill>
                          <a:effectLst/>
                          <a:latin typeface="Gill Sans MT"/>
                        </a:rPr>
                        <a:t>15.30-16.30: </a:t>
                      </a:r>
                      <a:r>
                        <a:rPr lang="es-ES" sz="1200" b="0" i="0" u="none" strike="noStrike" dirty="0">
                          <a:solidFill>
                            <a:srgbClr val="000000"/>
                          </a:solidFill>
                          <a:effectLst/>
                          <a:latin typeface="Gill Sans MT"/>
                        </a:rPr>
                        <a:t>recogida de pasaportes y documentación</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b="1" i="0" dirty="0">
                          <a:solidFill>
                            <a:srgbClr val="000000"/>
                          </a:solidFill>
                          <a:effectLst/>
                          <a:latin typeface="Gill Sans MT"/>
                        </a:rPr>
                        <a:t>-Pasaporte</a:t>
                      </a:r>
                      <a:endParaRPr lang="es-ES" sz="1200" b="0" i="0" dirty="0">
                        <a:solidFill>
                          <a:srgbClr val="000000"/>
                        </a:solidFill>
                        <a:effectLst/>
                        <a:latin typeface="Gill Sans MT"/>
                      </a:endParaRPr>
                    </a:p>
                    <a:p>
                      <a:pPr algn="just" fontAlgn="base"/>
                      <a:r>
                        <a:rPr lang="es-ES" sz="1200" b="1" i="0" dirty="0">
                          <a:solidFill>
                            <a:srgbClr val="000000"/>
                          </a:solidFill>
                          <a:effectLst/>
                          <a:latin typeface="Gill Sans MT"/>
                        </a:rPr>
                        <a:t>-Antecedentes penales</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Tasas consulares:</a:t>
                      </a:r>
                    </a:p>
                    <a:p>
                      <a:pPr algn="l" fontAlgn="base"/>
                      <a:r>
                        <a:rPr lang="es-ES" sz="1200" b="0" i="0" u="sng" strike="noStrike" dirty="0">
                          <a:solidFill>
                            <a:srgbClr val="000000"/>
                          </a:solidFill>
                          <a:effectLst/>
                          <a:latin typeface="Gill Sans MT"/>
                          <a:hlinkClick r:id="rId5"/>
                        </a:rPr>
                        <a:t>http://www.mae.ro/sites/default/files/file/anul_2017/2017.02.01_tarif_consular_2017.pdf</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Atención únicamente con </a:t>
                      </a:r>
                      <a:r>
                        <a:rPr lang="es-ES" sz="1200" b="1" i="0" dirty="0">
                          <a:solidFill>
                            <a:srgbClr val="000000"/>
                          </a:solidFill>
                          <a:effectLst/>
                          <a:latin typeface="Gill Sans MT"/>
                        </a:rPr>
                        <a:t>cita previa</a:t>
                      </a:r>
                      <a:r>
                        <a:rPr lang="es-ES" sz="1200" b="0" i="0" dirty="0">
                          <a:solidFill>
                            <a:srgbClr val="000000"/>
                          </a:solidFill>
                          <a:effectLst/>
                          <a:latin typeface="Gill Sans MT"/>
                        </a:rPr>
                        <a:t>, a través del siguiente enlace:</a:t>
                      </a:r>
                    </a:p>
                    <a:p>
                      <a:pPr algn="l" fontAlgn="base"/>
                      <a:r>
                        <a:rPr lang="es-ES" sz="1200" b="0" i="0" u="sng" strike="noStrike" dirty="0">
                          <a:solidFill>
                            <a:srgbClr val="000000"/>
                          </a:solidFill>
                          <a:effectLst/>
                          <a:latin typeface="Gill Sans MT"/>
                          <a:hlinkClick r:id="rId6"/>
                        </a:rPr>
                        <a:t>http://www.econsulat.ro</a:t>
                      </a:r>
                      <a:r>
                        <a:rPr lang="es-ES" sz="1200" b="0" i="0" dirty="0">
                          <a:solidFill>
                            <a:srgbClr val="000000"/>
                          </a:solidFill>
                          <a:effectLst/>
                          <a:latin typeface="Gill Sans MT"/>
                        </a:rPr>
                        <a:t> </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auto"/>
                      <a:endParaRPr lang="es-ES" sz="10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859680153"/>
                  </a:ext>
                </a:extLst>
              </a:tr>
            </a:tbl>
          </a:graphicData>
        </a:graphic>
      </p:graphicFrame>
      <p:pic>
        <p:nvPicPr>
          <p:cNvPr id="10" name="Imagen 9" descr="Logotipo&#10;&#10;Descripción generada automáticamente">
            <a:extLst>
              <a:ext uri="{FF2B5EF4-FFF2-40B4-BE49-F238E27FC236}">
                <a16:creationId xmlns:a16="http://schemas.microsoft.com/office/drawing/2014/main" id="{CBB66B01-8271-33F3-7036-37DBABD4F0F0}"/>
              </a:ext>
            </a:extLst>
          </p:cNvPr>
          <p:cNvPicPr>
            <a:picLocks noChangeAspect="1"/>
          </p:cNvPicPr>
          <p:nvPr/>
        </p:nvPicPr>
        <p:blipFill>
          <a:blip r:embed="rId7"/>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62316CEC-8B42-B3B9-6FEF-38A7C64C742A}"/>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4961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3D5E58A5-9916-9EE4-A7E9-7C928F7B9947}"/>
              </a:ext>
            </a:extLst>
          </p:cNvPr>
          <p:cNvGraphicFramePr>
            <a:graphicFrameLocks noGrp="1"/>
          </p:cNvGraphicFramePr>
          <p:nvPr>
            <p:extLst>
              <p:ext uri="{D42A27DB-BD31-4B8C-83A1-F6EECF244321}">
                <p14:modId xmlns:p14="http://schemas.microsoft.com/office/powerpoint/2010/main" val="268025497"/>
              </p:ext>
            </p:extLst>
          </p:nvPr>
        </p:nvGraphicFramePr>
        <p:xfrm>
          <a:off x="286987" y="1256805"/>
          <a:ext cx="11592178" cy="4663440"/>
        </p:xfrm>
        <a:graphic>
          <a:graphicData uri="http://schemas.openxmlformats.org/drawingml/2006/table">
            <a:tbl>
              <a:tblPr firstRow="1" bandRow="1">
                <a:tableStyleId>{5C22544A-7EE6-4342-B048-85BDC9FD1C3A}</a:tableStyleId>
              </a:tblPr>
              <a:tblGrid>
                <a:gridCol w="11592178">
                  <a:extLst>
                    <a:ext uri="{9D8B030D-6E8A-4147-A177-3AD203B41FA5}">
                      <a16:colId xmlns:a16="http://schemas.microsoft.com/office/drawing/2014/main" val="2859046561"/>
                    </a:ext>
                  </a:extLst>
                </a:gridCol>
              </a:tblGrid>
              <a:tr h="4352925">
                <a:tc>
                  <a:txBody>
                    <a:bodyPr/>
                    <a:lstStyle/>
                    <a:p>
                      <a:pPr lvl="0" algn="l">
                        <a:buNone/>
                      </a:pPr>
                      <a:r>
                        <a:rPr lang="es-ES" sz="1200" b="0" i="0" dirty="0">
                          <a:solidFill>
                            <a:srgbClr val="000000"/>
                          </a:solidFill>
                          <a:effectLst/>
                          <a:latin typeface="Gill Sans MT"/>
                        </a:rPr>
                        <a:t> </a:t>
                      </a:r>
                      <a:r>
                        <a:rPr lang="es-ES" sz="1200" b="1" i="0" dirty="0">
                          <a:solidFill>
                            <a:srgbClr val="000000"/>
                          </a:solidFill>
                          <a:effectLst/>
                          <a:latin typeface="Gill Sans MT"/>
                        </a:rPr>
                        <a:t>Requisitos: </a:t>
                      </a:r>
                      <a:r>
                        <a:rPr lang="es-ES" sz="1200" b="0" i="0" dirty="0">
                          <a:solidFill>
                            <a:srgbClr val="000000"/>
                          </a:solidFill>
                          <a:effectLst/>
                          <a:latin typeface="Gill Sans MT"/>
                        </a:rPr>
                        <a:t>   </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1" i="0" dirty="0">
                          <a:solidFill>
                            <a:srgbClr val="000000"/>
                          </a:solidFill>
                          <a:effectLst/>
                          <a:latin typeface="Gill Sans MT"/>
                        </a:rPr>
                        <a:t>Enlace</a:t>
                      </a:r>
                      <a:r>
                        <a:rPr lang="es-ES" sz="1200" b="0" i="0" dirty="0">
                          <a:solidFill>
                            <a:srgbClr val="000000"/>
                          </a:solidFill>
                          <a:effectLst/>
                          <a:latin typeface="Gill Sans MT"/>
                        </a:rPr>
                        <a:t> en el que puede encontrarse toda la información, en </a:t>
                      </a:r>
                      <a:r>
                        <a:rPr lang="es-ES" sz="1200" b="0" i="0" err="1">
                          <a:solidFill>
                            <a:srgbClr val="000000"/>
                          </a:solidFill>
                          <a:effectLst/>
                          <a:latin typeface="Gill Sans MT"/>
                        </a:rPr>
                        <a:t>rumanés</a:t>
                      </a:r>
                      <a:r>
                        <a:rPr lang="es-ES" sz="1200" b="0" i="0" dirty="0">
                          <a:solidFill>
                            <a:srgbClr val="000000"/>
                          </a:solidFill>
                          <a:effectLst/>
                          <a:latin typeface="Gill Sans MT"/>
                        </a:rPr>
                        <a:t>: </a:t>
                      </a:r>
                      <a:r>
                        <a:rPr lang="es-ES" sz="1200" b="0" i="0" u="sng" strike="noStrike" dirty="0">
                          <a:solidFill>
                            <a:srgbClr val="000000"/>
                          </a:solidFill>
                          <a:effectLst/>
                          <a:latin typeface="Gill Sans MT"/>
                          <a:hlinkClick r:id="rId2"/>
                        </a:rPr>
                        <a:t>Cerere - Servicii Consulare (econsulat.ro)</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1" i="0" dirty="0">
                          <a:solidFill>
                            <a:srgbClr val="000000"/>
                          </a:solidFill>
                          <a:effectLst/>
                          <a:latin typeface="Gill Sans MT"/>
                        </a:rPr>
                        <a:t>Documentación: </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sng" dirty="0">
                          <a:solidFill>
                            <a:srgbClr val="000000"/>
                          </a:solidFill>
                          <a:effectLst/>
                          <a:latin typeface="Gill Sans MT"/>
                        </a:rPr>
                        <a:t>Pasaporte anterior</a:t>
                      </a:r>
                      <a:r>
                        <a:rPr lang="es-ES" sz="1200" b="0" i="0" u="none" strike="noStrike" dirty="0">
                          <a:solidFill>
                            <a:srgbClr val="000000"/>
                          </a:solidFill>
                          <a:effectLst/>
                          <a:latin typeface="Gill Sans MT"/>
                        </a:rPr>
                        <a:t>, si existe.</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sng" dirty="0">
                          <a:solidFill>
                            <a:srgbClr val="000000"/>
                          </a:solidFill>
                          <a:effectLst/>
                          <a:latin typeface="Gill Sans MT"/>
                        </a:rPr>
                        <a:t>Certificados de estado civil:</a:t>
                      </a:r>
                      <a:r>
                        <a:rPr lang="es-ES" sz="1200" b="0" i="0" u="none" strike="noStrike" dirty="0">
                          <a:solidFill>
                            <a:srgbClr val="000000"/>
                          </a:solidFill>
                          <a:effectLst/>
                          <a:latin typeface="Gill Sans MT"/>
                        </a:rPr>
                        <a:t> nacimiento, matrimonio (para personas casadas), muerte del otro cónyuge (para viudos), sentencia de divorcio rumana que permanece firme e irrevocable/sentencia que permanece firme para los procesos iniciados el 15 de febrero de 2013 o certificados de estado civil rumanos con la entrada de menciones sobre la disolución del matrimonio y el nombre tomado después del divorcio (para personas divorciadas).</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sng" dirty="0">
                          <a:solidFill>
                            <a:srgbClr val="000000"/>
                          </a:solidFill>
                          <a:effectLst/>
                          <a:latin typeface="Gill Sans MT"/>
                        </a:rPr>
                        <a:t>Cédula de identidad,</a:t>
                      </a:r>
                      <a:r>
                        <a:rPr lang="es-ES" sz="1200" b="0" i="0" u="none" strike="noStrike" dirty="0">
                          <a:solidFill>
                            <a:srgbClr val="000000"/>
                          </a:solidFill>
                          <a:effectLst/>
                          <a:latin typeface="Gill Sans MT"/>
                        </a:rPr>
                        <a:t> cédula de identidad provisional o cédula de identidad (si existen) </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none" strike="noStrike" dirty="0">
                          <a:solidFill>
                            <a:srgbClr val="000000"/>
                          </a:solidFill>
                          <a:effectLst/>
                          <a:latin typeface="Gill Sans MT"/>
                        </a:rPr>
                        <a:t>Documentos expedidos por las autoridades del estado de </a:t>
                      </a:r>
                      <a:r>
                        <a:rPr lang="es-ES" sz="1200" b="0" i="0" u="sng" dirty="0">
                          <a:solidFill>
                            <a:srgbClr val="000000"/>
                          </a:solidFill>
                          <a:effectLst/>
                          <a:latin typeface="Gill Sans MT"/>
                        </a:rPr>
                        <a:t>residencia</a:t>
                      </a:r>
                      <a:r>
                        <a:rPr lang="es-ES" sz="1200" b="0" i="0" u="none" strike="noStrike" dirty="0">
                          <a:solidFill>
                            <a:srgbClr val="000000"/>
                          </a:solidFill>
                          <a:effectLst/>
                          <a:latin typeface="Gill Sans MT"/>
                        </a:rPr>
                        <a:t> junto con la </a:t>
                      </a:r>
                      <a:r>
                        <a:rPr lang="es-ES" sz="1200" b="0" i="0" u="sng" dirty="0">
                          <a:solidFill>
                            <a:srgbClr val="000000"/>
                          </a:solidFill>
                          <a:effectLst/>
                          <a:latin typeface="Gill Sans MT"/>
                        </a:rPr>
                        <a:t>traducción autorizada al rumano</a:t>
                      </a:r>
                      <a:r>
                        <a:rPr lang="es-ES" sz="1200" b="0" i="0" u="none" strike="noStrike" dirty="0">
                          <a:solidFill>
                            <a:srgbClr val="000000"/>
                          </a:solidFill>
                          <a:effectLst/>
                          <a:latin typeface="Gill Sans MT"/>
                        </a:rPr>
                        <a:t>, según el caso, de los que resulte una de las siguientes situaciones: </a:t>
                      </a:r>
                      <a:endParaRPr lang="es-ES" sz="1200" b="1" i="0" dirty="0">
                        <a:solidFill>
                          <a:srgbClr val="FFFFFF"/>
                        </a:solidFill>
                        <a:effectLst/>
                        <a:latin typeface="Gill Sans MT"/>
                      </a:endParaRPr>
                    </a:p>
                    <a:p>
                      <a:pPr marL="457200" lvl="1" indent="0" algn="l">
                        <a:buNone/>
                      </a:pPr>
                      <a:r>
                        <a:rPr lang="es-ES" sz="1200" b="0" i="0" u="none" strike="noStrike" dirty="0">
                          <a:solidFill>
                            <a:srgbClr val="000000"/>
                          </a:solidFill>
                          <a:effectLst/>
                          <a:latin typeface="Gill Sans MT"/>
                        </a:rPr>
                        <a:t>1.Residencia por un período de al menos un año o, en su caso, la prórroga sucesiva del derecho de residencia, dentro de un año. </a:t>
                      </a:r>
                      <a:endParaRPr lang="es-ES" sz="1200" b="1" i="0" dirty="0">
                        <a:solidFill>
                          <a:srgbClr val="FFFFFF"/>
                        </a:solidFill>
                        <a:effectLst/>
                        <a:latin typeface="Gill Sans MT"/>
                      </a:endParaRPr>
                    </a:p>
                    <a:p>
                      <a:pPr lvl="1" algn="l">
                        <a:buNone/>
                      </a:pPr>
                      <a:r>
                        <a:rPr lang="es-ES" sz="1200" b="0" i="0" u="none" strike="noStrike" dirty="0">
                          <a:solidFill>
                            <a:srgbClr val="000000"/>
                          </a:solidFill>
                          <a:effectLst/>
                          <a:latin typeface="Gill Sans MT"/>
                        </a:rPr>
                        <a:t>2. Residencia por reunificación familiar con una persona que reside en el territorio de ese estado </a:t>
                      </a:r>
                      <a:endParaRPr lang="es-ES" sz="1200" b="1" i="0">
                        <a:solidFill>
                          <a:srgbClr val="FFFFFF"/>
                        </a:solidFill>
                        <a:effectLst/>
                        <a:latin typeface="Gill Sans MT"/>
                      </a:endParaRPr>
                    </a:p>
                    <a:p>
                      <a:pPr lvl="1" algn="l">
                        <a:buNone/>
                      </a:pPr>
                      <a:r>
                        <a:rPr lang="es-ES" sz="1200" b="0" i="0" u="none" strike="noStrike" dirty="0">
                          <a:solidFill>
                            <a:srgbClr val="000000"/>
                          </a:solidFill>
                          <a:effectLst/>
                          <a:latin typeface="Gill Sans MT"/>
                        </a:rPr>
                        <a:t>3. Residencia de larga duración. </a:t>
                      </a:r>
                      <a:endParaRPr lang="es-ES" sz="1200" b="1" i="0">
                        <a:solidFill>
                          <a:srgbClr val="FFFFFF"/>
                        </a:solidFill>
                        <a:effectLst/>
                        <a:latin typeface="Gill Sans MT"/>
                      </a:endParaRPr>
                    </a:p>
                    <a:p>
                      <a:pPr lvl="1" algn="l">
                        <a:buNone/>
                      </a:pPr>
                      <a:r>
                        <a:rPr lang="es-ES" sz="1200" b="0" i="0" u="none" strike="noStrike" dirty="0">
                          <a:solidFill>
                            <a:srgbClr val="000000"/>
                          </a:solidFill>
                          <a:effectLst/>
                          <a:latin typeface="Gill Sans MT"/>
                        </a:rPr>
                        <a:t>4. Adquisición de la ciudadanía española. </a:t>
                      </a:r>
                      <a:endParaRPr lang="es-ES" sz="1200" b="1" i="0">
                        <a:solidFill>
                          <a:srgbClr val="FFFFFF"/>
                        </a:solidFill>
                        <a:effectLst/>
                        <a:latin typeface="Gill Sans MT"/>
                      </a:endParaRPr>
                    </a:p>
                    <a:p>
                      <a:pPr lvl="1" algn="l">
                        <a:buNone/>
                      </a:pPr>
                      <a:r>
                        <a:rPr lang="es-ES" sz="1200" b="0" i="0" u="none" strike="noStrike" dirty="0">
                          <a:solidFill>
                            <a:srgbClr val="000000"/>
                          </a:solidFill>
                          <a:effectLst/>
                          <a:latin typeface="Gill Sans MT"/>
                        </a:rPr>
                        <a:t>5. Autorización de trabajo o estar inscrito en una institución pública o privada con el objeto principal de estudiar, incluida la formación profesional.</a:t>
                      </a:r>
                      <a:endParaRPr lang="es-ES" sz="1200" b="1" i="0">
                        <a:solidFill>
                          <a:srgbClr val="FFFFFF"/>
                        </a:solidFill>
                        <a:effectLst/>
                        <a:latin typeface="Gill Sans MT"/>
                      </a:endParaRPr>
                    </a:p>
                    <a:p>
                      <a:pPr lvl="1" algn="l">
                        <a:buNone/>
                      </a:pPr>
                      <a:r>
                        <a:rPr lang="es-ES" sz="1200" b="0" i="0" u="none" strike="noStrike" dirty="0">
                          <a:solidFill>
                            <a:srgbClr val="000000"/>
                          </a:solidFill>
                          <a:effectLst/>
                          <a:latin typeface="Gill Sans MT"/>
                        </a:rPr>
                        <a:t>6. Certificado de registro o documento que acredite la residencia en un estado miembro de la Unión Europea o del Espacio Económico Europeo o en la Confederación Suiza.</a:t>
                      </a:r>
                      <a:endParaRPr lang="es-ES" sz="1200" b="1" i="0" dirty="0">
                        <a:solidFill>
                          <a:srgbClr val="FFFFFF"/>
                        </a:solidFill>
                        <a:effectLst/>
                        <a:latin typeface="Gill Sans MT"/>
                      </a:endParaRPr>
                    </a:p>
                    <a:p>
                      <a:pPr lvl="1" algn="l">
                        <a:buNone/>
                      </a:pPr>
                      <a:endParaRPr lang="es-ES" sz="1200" b="0" i="0" u="none" strike="noStrike" dirty="0">
                        <a:solidFill>
                          <a:srgbClr val="000000"/>
                        </a:solidFill>
                        <a:effectLst/>
                        <a:latin typeface="Gill Sans MT"/>
                      </a:endParaRPr>
                    </a:p>
                    <a:p>
                      <a:pPr lvl="0" algn="l">
                        <a:buNone/>
                      </a:pPr>
                      <a:r>
                        <a:rPr lang="es-ES" sz="1200" b="0" i="0" u="none" strike="noStrike" dirty="0">
                          <a:solidFill>
                            <a:srgbClr val="000000"/>
                          </a:solidFill>
                          <a:effectLst/>
                          <a:latin typeface="Gill Sans MT"/>
                        </a:rPr>
                        <a:t>En el caso de </a:t>
                      </a:r>
                      <a:r>
                        <a:rPr lang="es-ES" sz="1200" b="1" i="0" u="none" strike="noStrike" dirty="0">
                          <a:solidFill>
                            <a:srgbClr val="000000"/>
                          </a:solidFill>
                          <a:effectLst/>
                          <a:latin typeface="Gill Sans MT"/>
                        </a:rPr>
                        <a:t>declaración de robo del pasaporte</a:t>
                      </a:r>
                      <a:r>
                        <a:rPr lang="es-ES" sz="1200" b="0" i="0" u="none" strike="noStrike" dirty="0">
                          <a:solidFill>
                            <a:srgbClr val="000000"/>
                          </a:solidFill>
                          <a:effectLst/>
                          <a:latin typeface="Gill Sans MT"/>
                        </a:rPr>
                        <a:t>, es necesario presentar el </a:t>
                      </a:r>
                      <a:r>
                        <a:rPr lang="es-ES" sz="1200" b="0" i="0" u="sng" dirty="0">
                          <a:solidFill>
                            <a:srgbClr val="000000"/>
                          </a:solidFill>
                          <a:effectLst/>
                          <a:latin typeface="Gill Sans MT"/>
                        </a:rPr>
                        <a:t>comprobante emitido por las autoridades policiales,</a:t>
                      </a:r>
                      <a:r>
                        <a:rPr lang="es-ES" sz="1200" b="0" i="0" u="none" strike="noStrike" dirty="0">
                          <a:solidFill>
                            <a:srgbClr val="000000"/>
                          </a:solidFill>
                          <a:effectLst/>
                          <a:latin typeface="Gill Sans MT"/>
                        </a:rPr>
                        <a:t> acompañado de una </a:t>
                      </a:r>
                      <a:r>
                        <a:rPr lang="es-ES" sz="1200" b="0" i="0" u="sng" dirty="0">
                          <a:solidFill>
                            <a:srgbClr val="000000"/>
                          </a:solidFill>
                          <a:effectLst/>
                          <a:latin typeface="Gill Sans MT"/>
                        </a:rPr>
                        <a:t>traducción al rumano</a:t>
                      </a:r>
                      <a:r>
                        <a:rPr lang="es-ES" sz="1200" b="0" i="0" u="none" strike="noStrike" dirty="0">
                          <a:solidFill>
                            <a:srgbClr val="000000"/>
                          </a:solidFill>
                          <a:effectLst/>
                          <a:latin typeface="Gill Sans MT"/>
                        </a:rPr>
                        <a:t> realizada por un traductor autorizado.</a:t>
                      </a:r>
                      <a:endParaRPr lang="es-ES" sz="1200" b="1" i="0">
                        <a:solidFill>
                          <a:srgbClr val="FFFFFF"/>
                        </a:solidFill>
                        <a:effectLst/>
                        <a:latin typeface="Gill Sans MT"/>
                      </a:endParaRPr>
                    </a:p>
                    <a:p>
                      <a:pPr lvl="0" algn="l">
                        <a:buNone/>
                      </a:pPr>
                      <a:endParaRPr lang="es-ES" sz="1200" b="0" i="0" u="none" strike="noStrike" dirty="0">
                        <a:solidFill>
                          <a:srgbClr val="000000"/>
                        </a:solidFill>
                        <a:effectLst/>
                        <a:latin typeface="Gill Sans MT"/>
                      </a:endParaRPr>
                    </a:p>
                    <a:p>
                      <a:pPr lvl="0" algn="l">
                        <a:buNone/>
                      </a:pPr>
                      <a:r>
                        <a:rPr lang="es-ES" sz="1200" b="0" i="0" u="none" strike="noStrike" dirty="0">
                          <a:solidFill>
                            <a:srgbClr val="000000"/>
                          </a:solidFill>
                          <a:effectLst/>
                          <a:latin typeface="Gill Sans MT"/>
                        </a:rPr>
                        <a:t>La </a:t>
                      </a:r>
                      <a:r>
                        <a:rPr lang="es-ES" sz="1200" b="1" i="0" u="none" strike="noStrike" dirty="0">
                          <a:solidFill>
                            <a:srgbClr val="000000"/>
                          </a:solidFill>
                          <a:effectLst/>
                          <a:latin typeface="Gill Sans MT"/>
                        </a:rPr>
                        <a:t>pérdida</a:t>
                      </a:r>
                      <a:r>
                        <a:rPr lang="es-ES" sz="1200" b="0" i="0" u="none" strike="noStrike" dirty="0">
                          <a:solidFill>
                            <a:srgbClr val="000000"/>
                          </a:solidFill>
                          <a:effectLst/>
                          <a:latin typeface="Gill Sans MT"/>
                        </a:rPr>
                        <a:t> del pasaporte </a:t>
                      </a:r>
                      <a:r>
                        <a:rPr lang="es-ES" sz="1200" b="0" i="0" u="sng" dirty="0">
                          <a:solidFill>
                            <a:srgbClr val="000000"/>
                          </a:solidFill>
                          <a:effectLst/>
                          <a:latin typeface="Gill Sans MT"/>
                        </a:rPr>
                        <a:t>se declara</a:t>
                      </a:r>
                      <a:r>
                        <a:rPr lang="es-ES" sz="1200" b="0" i="0" u="none" strike="noStrike" dirty="0">
                          <a:solidFill>
                            <a:srgbClr val="000000"/>
                          </a:solidFill>
                          <a:effectLst/>
                          <a:latin typeface="Gill Sans MT"/>
                        </a:rPr>
                        <a:t> al presentar la solicitud de expedición de un nuevo documento de viaje.</a:t>
                      </a:r>
                      <a:endParaRPr lang="es-ES" sz="1200" b="1" i="0" dirty="0">
                        <a:solidFill>
                          <a:srgbClr val="FFFFFF"/>
                        </a:solidFill>
                        <a:effectLst/>
                        <a:latin typeface="Gill Sans MT"/>
                      </a:endParaRPr>
                    </a:p>
                    <a:p>
                      <a:pPr lvl="0" algn="l">
                        <a:buNone/>
                      </a:pPr>
                      <a:r>
                        <a:rPr lang="es-ES" sz="1200" b="0" i="0" u="none" strike="noStrike" dirty="0">
                          <a:solidFill>
                            <a:srgbClr val="000000"/>
                          </a:solidFill>
                          <a:effectLst/>
                          <a:latin typeface="Gill Sans MT"/>
                        </a:rPr>
                        <a:t>En caso de </a:t>
                      </a:r>
                      <a:r>
                        <a:rPr lang="es-ES" sz="1200" b="1" i="0" u="none" strike="noStrike" dirty="0">
                          <a:solidFill>
                            <a:srgbClr val="000000"/>
                          </a:solidFill>
                          <a:effectLst/>
                          <a:latin typeface="Gill Sans MT"/>
                        </a:rPr>
                        <a:t>destrucción</a:t>
                      </a:r>
                      <a:r>
                        <a:rPr lang="es-ES" sz="1200" b="0" i="0" u="none" strike="noStrike" dirty="0">
                          <a:solidFill>
                            <a:srgbClr val="000000"/>
                          </a:solidFill>
                          <a:effectLst/>
                          <a:latin typeface="Gill Sans MT"/>
                        </a:rPr>
                        <a:t> del pasaporte, se presentará el </a:t>
                      </a:r>
                      <a:r>
                        <a:rPr lang="es-ES" sz="1200" b="0" i="0" u="sng" dirty="0">
                          <a:solidFill>
                            <a:srgbClr val="000000"/>
                          </a:solidFill>
                          <a:effectLst/>
                          <a:latin typeface="Gill Sans MT"/>
                        </a:rPr>
                        <a:t>pasaporte destruido o deteriorado</a:t>
                      </a:r>
                      <a:r>
                        <a:rPr lang="es-ES" sz="1200" b="0" i="0" u="none" strike="noStrike" dirty="0">
                          <a:solidFill>
                            <a:srgbClr val="000000"/>
                          </a:solidFill>
                          <a:effectLst/>
                          <a:latin typeface="Gill Sans MT"/>
                        </a:rPr>
                        <a:t>, siempre que existan elementos que permitan identificar el documento.</a:t>
                      </a:r>
                      <a:endParaRPr lang="es-ES" sz="1200" b="1" i="0" dirty="0">
                        <a:solidFill>
                          <a:srgbClr val="FFFFFF"/>
                        </a:solidFill>
                        <a:effectLst/>
                        <a:latin typeface="Gill Sans MT"/>
                      </a:endParaRPr>
                    </a:p>
                    <a:p>
                      <a:pPr lvl="0" algn="l">
                        <a:buNone/>
                      </a:pPr>
                      <a:endParaRPr lang="es-ES" sz="1200" b="0" i="0" u="none" strike="noStrike" dirty="0">
                        <a:solidFill>
                          <a:srgbClr val="000000"/>
                        </a:solidFill>
                        <a:effectLst/>
                        <a:latin typeface="Gill Sans MT"/>
                      </a:endParaRPr>
                    </a:p>
                    <a:p>
                      <a:pPr marL="342900" lvl="0" indent="-342900" algn="l">
                        <a:buFont typeface="Arial" panose="020B0604020202020204" pitchFamily="34" charset="0"/>
                        <a:buChar char="•"/>
                      </a:pPr>
                      <a:r>
                        <a:rPr lang="es-ES" sz="1200" b="1" i="0" u="none" strike="noStrike" dirty="0">
                          <a:solidFill>
                            <a:srgbClr val="000000"/>
                          </a:solidFill>
                          <a:effectLst/>
                          <a:latin typeface="Gill Sans MT"/>
                        </a:rPr>
                        <a:t>Menores de 14 años </a:t>
                      </a:r>
                      <a:r>
                        <a:rPr lang="es-ES" sz="1200" b="0" i="0" u="none" strike="noStrike" dirty="0">
                          <a:solidFill>
                            <a:srgbClr val="000000"/>
                          </a:solidFill>
                          <a:effectLst/>
                          <a:latin typeface="Gill Sans MT"/>
                        </a:rPr>
                        <a:t>(validez 3-5 años): </a:t>
                      </a:r>
                      <a:r>
                        <a:rPr lang="es-ES" sz="1200" b="0" i="0" u="sng" strike="noStrike" dirty="0">
                          <a:solidFill>
                            <a:srgbClr val="000000"/>
                          </a:solidFill>
                          <a:effectLst/>
                          <a:latin typeface="Gill Sans MT"/>
                          <a:hlinkClick r:id="rId3"/>
                        </a:rPr>
                        <a:t>Cerere - Servicii Consulare (econsulat.ro)</a:t>
                      </a:r>
                      <a:endParaRPr lang="es-ES" sz="1200" b="1" i="0">
                        <a:solidFill>
                          <a:srgbClr val="FFFFFF"/>
                        </a:solidFill>
                        <a:effectLst/>
                        <a:latin typeface="Gill Sans MT"/>
                      </a:endParaRPr>
                    </a:p>
                    <a:p>
                      <a:pPr marL="342900" lvl="0" indent="-342900" algn="l">
                        <a:buFont typeface="Arial" panose="020B0604020202020204" pitchFamily="34" charset="0"/>
                        <a:buChar char="•"/>
                      </a:pPr>
                      <a:r>
                        <a:rPr lang="es-ES" sz="1200" b="0" i="0" u="none" strike="noStrike" dirty="0">
                          <a:solidFill>
                            <a:srgbClr val="000000"/>
                          </a:solidFill>
                          <a:effectLst/>
                          <a:latin typeface="Gill Sans MT"/>
                        </a:rPr>
                        <a:t>Menores </a:t>
                      </a:r>
                      <a:r>
                        <a:rPr lang="es-ES" sz="1200" b="1" i="0" u="none" strike="noStrike" dirty="0">
                          <a:solidFill>
                            <a:srgbClr val="000000"/>
                          </a:solidFill>
                          <a:effectLst/>
                          <a:latin typeface="Gill Sans MT"/>
                        </a:rPr>
                        <a:t>entre 14 y 18 años</a:t>
                      </a:r>
                      <a:r>
                        <a:rPr lang="es-ES" sz="1200" b="0" i="0" u="none" strike="noStrike" dirty="0">
                          <a:solidFill>
                            <a:srgbClr val="000000"/>
                          </a:solidFill>
                          <a:effectLst/>
                          <a:latin typeface="Gill Sans MT"/>
                        </a:rPr>
                        <a:t> (validez 5 años): </a:t>
                      </a:r>
                      <a:r>
                        <a:rPr lang="es-ES" sz="1200" b="0" i="0" u="sng" strike="noStrike" dirty="0">
                          <a:solidFill>
                            <a:srgbClr val="000000"/>
                          </a:solidFill>
                          <a:effectLst/>
                          <a:latin typeface="Gill Sans MT"/>
                          <a:hlinkClick r:id="rId4"/>
                        </a:rPr>
                        <a:t>Cerere - Servicii Consulare (econsulat.ro)</a:t>
                      </a:r>
                      <a:endParaRPr lang="es-ES" sz="1200" b="1" i="0">
                        <a:solidFill>
                          <a:srgbClr val="FFFFFF"/>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extLst>
                  <a:ext uri="{0D108BD9-81ED-4DB2-BD59-A6C34878D82A}">
                    <a16:rowId xmlns:a16="http://schemas.microsoft.com/office/drawing/2014/main" val="2366341223"/>
                  </a:ext>
                </a:extLst>
              </a:tr>
            </a:tbl>
          </a:graphicData>
        </a:graphic>
      </p:graphicFrame>
      <p:pic>
        <p:nvPicPr>
          <p:cNvPr id="10" name="Imagen 9" descr="Logotipo&#10;&#10;Descripción generada automáticamente">
            <a:extLst>
              <a:ext uri="{FF2B5EF4-FFF2-40B4-BE49-F238E27FC236}">
                <a16:creationId xmlns:a16="http://schemas.microsoft.com/office/drawing/2014/main" id="{85F11263-C2D4-408C-7449-FD4D4C039789}"/>
              </a:ext>
            </a:extLst>
          </p:cNvPr>
          <p:cNvPicPr>
            <a:picLocks noChangeAspect="1"/>
          </p:cNvPicPr>
          <p:nvPr/>
        </p:nvPicPr>
        <p:blipFill>
          <a:blip r:embed="rId5"/>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47DF05DE-FE30-56A5-4D03-0828F09AA02C}"/>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9842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6AF415BD-FA01-E04B-5B7D-B0360BC5A7BC}"/>
              </a:ext>
            </a:extLst>
          </p:cNvPr>
          <p:cNvGraphicFramePr>
            <a:graphicFrameLocks noGrp="1"/>
          </p:cNvGraphicFramePr>
          <p:nvPr>
            <p:extLst>
              <p:ext uri="{D42A27DB-BD31-4B8C-83A1-F6EECF244321}">
                <p14:modId xmlns:p14="http://schemas.microsoft.com/office/powerpoint/2010/main" val="419050761"/>
              </p:ext>
            </p:extLst>
          </p:nvPr>
        </p:nvGraphicFramePr>
        <p:xfrm>
          <a:off x="286987" y="1167740"/>
          <a:ext cx="11682609" cy="5130165"/>
        </p:xfrm>
        <a:graphic>
          <a:graphicData uri="http://schemas.openxmlformats.org/drawingml/2006/table">
            <a:tbl>
              <a:tblPr firstRow="1" bandRow="1">
                <a:tableStyleId>{5C22544A-7EE6-4342-B048-85BDC9FD1C3A}</a:tableStyleId>
              </a:tblPr>
              <a:tblGrid>
                <a:gridCol w="865907">
                  <a:extLst>
                    <a:ext uri="{9D8B030D-6E8A-4147-A177-3AD203B41FA5}">
                      <a16:colId xmlns:a16="http://schemas.microsoft.com/office/drawing/2014/main" val="1847402061"/>
                    </a:ext>
                  </a:extLst>
                </a:gridCol>
                <a:gridCol w="3055422">
                  <a:extLst>
                    <a:ext uri="{9D8B030D-6E8A-4147-A177-3AD203B41FA5}">
                      <a16:colId xmlns:a16="http://schemas.microsoft.com/office/drawing/2014/main" val="2901485372"/>
                    </a:ext>
                  </a:extLst>
                </a:gridCol>
                <a:gridCol w="1756865">
                  <a:extLst>
                    <a:ext uri="{9D8B030D-6E8A-4147-A177-3AD203B41FA5}">
                      <a16:colId xmlns:a16="http://schemas.microsoft.com/office/drawing/2014/main" val="1104875575"/>
                    </a:ext>
                  </a:extLst>
                </a:gridCol>
                <a:gridCol w="1885936">
                  <a:extLst>
                    <a:ext uri="{9D8B030D-6E8A-4147-A177-3AD203B41FA5}">
                      <a16:colId xmlns:a16="http://schemas.microsoft.com/office/drawing/2014/main" val="1079620195"/>
                    </a:ext>
                  </a:extLst>
                </a:gridCol>
                <a:gridCol w="2140032">
                  <a:extLst>
                    <a:ext uri="{9D8B030D-6E8A-4147-A177-3AD203B41FA5}">
                      <a16:colId xmlns:a16="http://schemas.microsoft.com/office/drawing/2014/main" val="3979672068"/>
                    </a:ext>
                  </a:extLst>
                </a:gridCol>
                <a:gridCol w="1978447">
                  <a:extLst>
                    <a:ext uri="{9D8B030D-6E8A-4147-A177-3AD203B41FA5}">
                      <a16:colId xmlns:a16="http://schemas.microsoft.com/office/drawing/2014/main" val="56765332"/>
                    </a:ext>
                  </a:extLst>
                </a:gridCol>
              </a:tblGrid>
              <a:tr h="352425">
                <a:tc>
                  <a:txBody>
                    <a:bodyPr/>
                    <a:lstStyle/>
                    <a:p>
                      <a:pPr lvl="0" algn="ctr">
                        <a:buNone/>
                      </a:pPr>
                      <a:r>
                        <a:rPr lang="es-ES" sz="1200" b="1" i="0" dirty="0">
                          <a:solidFill>
                            <a:schemeClr val="bg1"/>
                          </a:solidFill>
                          <a:effectLst/>
                          <a:latin typeface="Gill Sans MT"/>
                        </a:rPr>
                        <a:t>País</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Consulado/Embajada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Trámite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 Coste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i="0" dirty="0">
                          <a:solidFill>
                            <a:schemeClr val="bg1"/>
                          </a:solidFill>
                          <a:effectLst/>
                          <a:latin typeface="Gill Sans MT"/>
                        </a:rPr>
                        <a:t>Observaciones </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2421415234"/>
                  </a:ext>
                </a:extLst>
              </a:tr>
              <a:tr h="2981325">
                <a:tc>
                  <a:txBody>
                    <a:bodyPr/>
                    <a:lstStyle/>
                    <a:p>
                      <a:pPr algn="l" fontAlgn="base"/>
                      <a:r>
                        <a:rPr lang="es-ES" sz="1200" b="1" i="0" u="none" dirty="0">
                          <a:solidFill>
                            <a:srgbClr val="000000"/>
                          </a:solidFill>
                          <a:effectLst/>
                          <a:latin typeface="Gill Sans MT"/>
                        </a:rPr>
                        <a:t>Ucrania</a:t>
                      </a:r>
                      <a:endParaRPr lang="es-ES" sz="1200" b="0" i="0" u="none"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1" i="0" dirty="0">
                          <a:solidFill>
                            <a:srgbClr val="000000"/>
                          </a:solidFill>
                          <a:effectLst/>
                          <a:latin typeface="Gill Sans MT"/>
                        </a:rPr>
                        <a:t>Consulado General en Barcelona</a:t>
                      </a:r>
                      <a:endParaRPr lang="es-ES" sz="1200" b="0" i="0" dirty="0">
                        <a:solidFill>
                          <a:srgbClr val="000000"/>
                        </a:solidFill>
                        <a:effectLst/>
                        <a:latin typeface="Gill Sans MT"/>
                      </a:endParaRPr>
                    </a:p>
                    <a:p>
                      <a:pPr lvl="0" algn="l">
                        <a:buNone/>
                      </a:pPr>
                      <a:endParaRPr lang="es-ES" sz="1200" b="1" i="0" dirty="0">
                        <a:solidFill>
                          <a:srgbClr val="000000"/>
                        </a:solidFill>
                        <a:effectLst/>
                        <a:latin typeface="Gill Sans MT"/>
                      </a:endParaRPr>
                    </a:p>
                    <a:p>
                      <a:pPr algn="l" fontAlgn="base"/>
                      <a:r>
                        <a:rPr lang="es-ES" sz="1200" b="0" i="1" dirty="0">
                          <a:solidFill>
                            <a:srgbClr val="000000"/>
                          </a:solidFill>
                          <a:effectLst/>
                          <a:latin typeface="Gill Sans MT"/>
                        </a:rPr>
                        <a:t>C/ Numancia 185 bajos 2. </a:t>
                      </a:r>
                    </a:p>
                    <a:p>
                      <a:pPr algn="l" fontAlgn="base"/>
                      <a:r>
                        <a:rPr lang="es-ES" sz="1200" b="0" i="1" dirty="0">
                          <a:solidFill>
                            <a:srgbClr val="000000"/>
                          </a:solidFill>
                          <a:effectLst/>
                          <a:latin typeface="Gill Sans MT"/>
                        </a:rPr>
                        <a:t>08034, Barcelona </a:t>
                      </a:r>
                    </a:p>
                    <a:p>
                      <a:pPr algn="l" fontAlgn="base"/>
                      <a:r>
                        <a:rPr lang="es-ES" sz="1200" b="0" i="1" dirty="0">
                          <a:solidFill>
                            <a:srgbClr val="000000"/>
                          </a:solidFill>
                          <a:effectLst/>
                          <a:latin typeface="Gill Sans MT"/>
                        </a:rPr>
                        <a:t>Teléfono:</a:t>
                      </a:r>
                      <a:r>
                        <a:rPr lang="es-ES" sz="1200" b="0" i="0" dirty="0">
                          <a:solidFill>
                            <a:srgbClr val="000000"/>
                          </a:solidFill>
                          <a:effectLst/>
                          <a:latin typeface="Gill Sans MT"/>
                        </a:rPr>
                        <a:t> 934 028 956 / </a:t>
                      </a:r>
                      <a:r>
                        <a:rPr lang="es-ES" sz="1200" b="0" i="0" u="none" strike="noStrike" dirty="0">
                          <a:solidFill>
                            <a:srgbClr val="000000"/>
                          </a:solidFill>
                          <a:effectLst/>
                          <a:latin typeface="Gill Sans MT"/>
                        </a:rPr>
                        <a:t>932 052 521</a:t>
                      </a:r>
                      <a:endParaRPr lang="es-ES" sz="1200" b="0" i="0" dirty="0">
                        <a:solidFill>
                          <a:srgbClr val="000000"/>
                        </a:solidFill>
                        <a:effectLst/>
                        <a:latin typeface="Gill Sans MT"/>
                      </a:endParaRPr>
                    </a:p>
                    <a:p>
                      <a:pPr algn="l" fontAlgn="base"/>
                      <a:r>
                        <a:rPr lang="es-ES" sz="1200" b="0" i="1" u="none" strike="noStrike" dirty="0">
                          <a:solidFill>
                            <a:srgbClr val="000000"/>
                          </a:solidFill>
                          <a:effectLst/>
                          <a:latin typeface="Gill Sans MT"/>
                        </a:rPr>
                        <a:t>E-mail:</a:t>
                      </a:r>
                      <a:r>
                        <a:rPr lang="es-ES" sz="1200" b="0" i="0" u="none" strike="noStrike" dirty="0">
                          <a:solidFill>
                            <a:srgbClr val="000000"/>
                          </a:solidFill>
                          <a:effectLst/>
                          <a:latin typeface="Gill Sans MT"/>
                        </a:rPr>
                        <a:t> </a:t>
                      </a:r>
                      <a:r>
                        <a:rPr lang="es-ES" sz="1200" b="0" i="0" u="sng" strike="noStrike" dirty="0">
                          <a:solidFill>
                            <a:srgbClr val="000000"/>
                          </a:solidFill>
                          <a:effectLst/>
                          <a:latin typeface="Gill Sans MT"/>
                          <a:hlinkClick r:id="rId2"/>
                        </a:rPr>
                        <a:t>gc_esb@mfa.gov.ua</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0" i="0" u="none" strike="noStrike" dirty="0">
                          <a:solidFill>
                            <a:srgbClr val="000000"/>
                          </a:solidFill>
                          <a:effectLst/>
                          <a:latin typeface="Gill Sans MT"/>
                        </a:rPr>
                        <a:t>Todas </a:t>
                      </a:r>
                      <a:r>
                        <a:rPr lang="es-ES" sz="1200" b="0" i="0" u="sng" dirty="0">
                          <a:solidFill>
                            <a:srgbClr val="000000"/>
                          </a:solidFill>
                          <a:effectLst/>
                          <a:latin typeface="Gill Sans MT"/>
                        </a:rPr>
                        <a:t>consultas que no exigen la presencia personal </a:t>
                      </a:r>
                      <a:r>
                        <a:rPr lang="es-ES" sz="1200" b="0" i="0" u="none" strike="noStrike" dirty="0">
                          <a:solidFill>
                            <a:srgbClr val="000000"/>
                          </a:solidFill>
                          <a:effectLst/>
                          <a:latin typeface="Gill Sans MT"/>
                        </a:rPr>
                        <a:t>del solicitante se realizan por vía telemática: </a:t>
                      </a:r>
                      <a:endParaRPr lang="es-ES" sz="1200" b="0" i="0" dirty="0">
                        <a:solidFill>
                          <a:srgbClr val="000000"/>
                        </a:solidFill>
                        <a:effectLst/>
                        <a:latin typeface="Gill Sans MT"/>
                      </a:endParaRPr>
                    </a:p>
                    <a:p>
                      <a:pPr algn="l" fontAlgn="base"/>
                      <a:r>
                        <a:rPr lang="es-ES" sz="1200" b="1" i="0" u="none" strike="noStrike" dirty="0">
                          <a:solidFill>
                            <a:srgbClr val="000000"/>
                          </a:solidFill>
                          <a:effectLst/>
                          <a:latin typeface="Gill Sans MT"/>
                        </a:rPr>
                        <a:t>932 066 350, </a:t>
                      </a:r>
                      <a:r>
                        <a:rPr lang="es-ES" sz="1200" b="0" i="0" u="none" strike="noStrike" dirty="0">
                          <a:solidFill>
                            <a:srgbClr val="000000"/>
                          </a:solidFill>
                          <a:effectLst/>
                          <a:latin typeface="Gill Sans MT"/>
                        </a:rPr>
                        <a:t>y el e-mail indicado.</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En caso de peligro a la vida de los ciudadanos de Ucrania, se solicita llamar al teléfono:</a:t>
                      </a:r>
                      <a:endParaRPr lang="es-ES" sz="1200" b="0" i="0" dirty="0">
                        <a:solidFill>
                          <a:srgbClr val="000000"/>
                        </a:solidFill>
                        <a:effectLst/>
                        <a:latin typeface="Gill Sans MT"/>
                      </a:endParaRPr>
                    </a:p>
                    <a:p>
                      <a:pPr lvl="0" algn="l">
                        <a:buNone/>
                      </a:pPr>
                      <a:r>
                        <a:rPr lang="es-ES" sz="1200" b="1" i="0" u="none" strike="noStrike" dirty="0">
                          <a:solidFill>
                            <a:srgbClr val="000000"/>
                          </a:solidFill>
                          <a:effectLst/>
                          <a:latin typeface="Gill Sans MT"/>
                        </a:rPr>
                        <a:t>629 382 936</a:t>
                      </a:r>
                      <a:endParaRPr lang="es-ES" sz="1200" b="1" i="0" dirty="0">
                        <a:solidFill>
                          <a:srgbClr val="000000"/>
                        </a:solidFill>
                        <a:effectLst/>
                        <a:latin typeface="Gill Sans MT"/>
                      </a:endParaRPr>
                    </a:p>
                    <a:p>
                      <a:pPr lvl="0" algn="l">
                        <a:buNone/>
                      </a:pPr>
                      <a:endParaRPr lang="es-ES" sz="1200" b="0" i="0" u="none" strike="noStrike" dirty="0">
                        <a:solidFill>
                          <a:srgbClr val="000000"/>
                        </a:solidFill>
                        <a:effectLst/>
                        <a:latin typeface="Gill Sans MT"/>
                      </a:endParaRPr>
                    </a:p>
                    <a:p>
                      <a:pPr algn="l" fontAlgn="base"/>
                      <a:r>
                        <a:rPr lang="es-ES" sz="1200" b="0" i="0" u="none" strike="noStrike" dirty="0">
                          <a:solidFill>
                            <a:srgbClr val="000000"/>
                          </a:solidFill>
                          <a:effectLst/>
                          <a:latin typeface="Gill Sans MT"/>
                        </a:rPr>
                        <a:t>Web: </a:t>
                      </a:r>
                      <a:r>
                        <a:rPr lang="es-ES" sz="1200" b="0" i="0" u="sng" strike="noStrike" dirty="0">
                          <a:solidFill>
                            <a:srgbClr val="000000"/>
                          </a:solidFill>
                          <a:effectLst/>
                          <a:latin typeface="Gill Sans MT"/>
                          <a:hlinkClick r:id="rId3"/>
                        </a:rPr>
                        <a:t>Homepage | Consulado General de Ucrania en Barcelona (mfa.gov.ua)</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1" i="0" u="none" strike="noStrike" dirty="0">
                          <a:solidFill>
                            <a:srgbClr val="000000"/>
                          </a:solidFill>
                          <a:effectLst/>
                          <a:latin typeface="Gill Sans MT"/>
                        </a:rPr>
                        <a:t>Horarios de atención:</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Lunes a viernes de 9:00 a 18:00</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Sin acceso a información trámites. </a:t>
                      </a:r>
                    </a:p>
                    <a:p>
                      <a:pPr algn="l" fontAlgn="base"/>
                      <a:r>
                        <a:rPr lang="es-ES" sz="1200" b="0" i="0" dirty="0">
                          <a:solidFill>
                            <a:srgbClr val="000000"/>
                          </a:solidFill>
                          <a:effectLst/>
                          <a:latin typeface="Gill Sans MT"/>
                        </a:rPr>
                        <a:t>Solo al enlace de cita previa.</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Información de las tasas consulares, en la web de la Embajada:</a:t>
                      </a:r>
                    </a:p>
                    <a:p>
                      <a:pPr algn="l" fontAlgn="base"/>
                      <a:r>
                        <a:rPr lang="es-ES" sz="1200" b="0" i="0" u="sng" strike="noStrike" dirty="0">
                          <a:solidFill>
                            <a:srgbClr val="000000"/>
                          </a:solidFill>
                          <a:effectLst/>
                          <a:latin typeface="Gill Sans MT"/>
                          <a:hlinkClick r:id="rId4"/>
                        </a:rPr>
                        <a:t>Las tasas consulares | Embajada de Ucrania en el Reino de España (mfa.gov.ua)</a:t>
                      </a:r>
                      <a:endParaRPr lang="es-ES" sz="1200" b="0" i="0"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lvl="0" algn="l">
                        <a:buNone/>
                      </a:pPr>
                      <a:endParaRPr lang="es-ES" sz="1200" b="0" i="0" u="sng" strike="noStrike" dirty="0">
                        <a:solidFill>
                          <a:srgbClr val="000000"/>
                        </a:solidFill>
                        <a:effectLst/>
                        <a:latin typeface="Gill Sans MT"/>
                      </a:endParaRPr>
                    </a:p>
                    <a:p>
                      <a:pPr algn="l" fontAlgn="base"/>
                      <a:r>
                        <a:rPr lang="es-ES" sz="1200" b="0" i="0" u="none" strike="noStrike" dirty="0">
                          <a:solidFill>
                            <a:srgbClr val="000000"/>
                          </a:solidFill>
                          <a:effectLst/>
                          <a:latin typeface="Gill Sans MT"/>
                        </a:rPr>
                        <a:t>Da error al acceder a las tasas.</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Cuenta bancaria BBVA:</a:t>
                      </a:r>
                      <a:endParaRPr lang="es-ES" sz="1200" b="0" i="0" dirty="0">
                        <a:solidFill>
                          <a:srgbClr val="000000"/>
                        </a:solidFill>
                        <a:effectLst/>
                        <a:latin typeface="Gill Sans MT"/>
                      </a:endParaRPr>
                    </a:p>
                    <a:p>
                      <a:pPr algn="l" fontAlgn="base"/>
                      <a:r>
                        <a:rPr lang="es-ES" sz="1200" b="0" i="0" u="none" strike="noStrike" dirty="0">
                          <a:solidFill>
                            <a:srgbClr val="000000"/>
                          </a:solidFill>
                          <a:effectLst/>
                          <a:latin typeface="Gill Sans MT"/>
                        </a:rPr>
                        <a:t>ES47 01822251040207777767</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u="none" strike="noStrike" dirty="0">
                          <a:solidFill>
                            <a:srgbClr val="000000"/>
                          </a:solidFill>
                          <a:effectLst/>
                          <a:latin typeface="Gill Sans MT"/>
                        </a:rPr>
                        <a:t>Atención únicamente con </a:t>
                      </a:r>
                      <a:r>
                        <a:rPr lang="es-ES" sz="1200" b="1" i="0" u="none" strike="noStrike" dirty="0">
                          <a:solidFill>
                            <a:srgbClr val="000000"/>
                          </a:solidFill>
                          <a:effectLst/>
                          <a:latin typeface="Gill Sans MT"/>
                        </a:rPr>
                        <a:t>cita previa</a:t>
                      </a:r>
                      <a:r>
                        <a:rPr lang="es-ES" sz="1200" b="0" i="0" u="none" strike="noStrike" dirty="0">
                          <a:solidFill>
                            <a:srgbClr val="000000"/>
                          </a:solidFill>
                          <a:effectLst/>
                          <a:latin typeface="Gill Sans MT"/>
                        </a:rPr>
                        <a:t>, a través del siguiente enlace:</a:t>
                      </a:r>
                      <a:endParaRPr lang="es-ES" sz="1200" b="0" i="0" dirty="0">
                        <a:solidFill>
                          <a:srgbClr val="000000"/>
                        </a:solidFill>
                        <a:effectLst/>
                        <a:latin typeface="Gill Sans MT"/>
                      </a:endParaRPr>
                    </a:p>
                    <a:p>
                      <a:pPr algn="l" fontAlgn="base"/>
                      <a:r>
                        <a:rPr lang="az-Cyrl-AZ" sz="1200" b="0" i="0" u="sng" strike="noStrike" dirty="0">
                          <a:solidFill>
                            <a:srgbClr val="000000"/>
                          </a:solidFill>
                          <a:effectLst/>
                          <a:latin typeface="Arial"/>
                          <a:hlinkClick r:id="rId5"/>
                        </a:rPr>
                        <a:t>С</a:t>
                      </a:r>
                      <a:r>
                        <a:rPr lang="es-ES" sz="1200" b="0" i="0" u="sng" strike="noStrike" dirty="0">
                          <a:solidFill>
                            <a:srgbClr val="000000"/>
                          </a:solidFill>
                          <a:effectLst/>
                          <a:latin typeface="Gill Sans MT"/>
                          <a:hlinkClick r:id="rId5"/>
                        </a:rPr>
                        <a:t>ita previa | Consulado General de Ucrania en Barcelona (mfa.gov.ua)</a:t>
                      </a:r>
                      <a:endParaRPr lang="es-ES" sz="1200" b="0" i="0" dirty="0">
                        <a:solidFill>
                          <a:srgbClr val="000000"/>
                        </a:solidFill>
                        <a:effectLst/>
                        <a:latin typeface="Gill Sans MT"/>
                      </a:endParaRPr>
                    </a:p>
                    <a:p>
                      <a:pPr algn="l" fontAlgn="base"/>
                      <a:r>
                        <a:rPr lang="az-Cyrl-AZ" sz="1200" b="0" i="0" u="sng" strike="noStrike" dirty="0">
                          <a:solidFill>
                            <a:srgbClr val="000000"/>
                          </a:solidFill>
                          <a:effectLst/>
                          <a:latin typeface="Arial"/>
                          <a:hlinkClick r:id="rId6"/>
                        </a:rPr>
                        <a:t>Електронна черга - МЗС України (</a:t>
                      </a:r>
                      <a:r>
                        <a:rPr lang="es-ES" sz="1200" b="0" i="0" u="sng" strike="noStrike" dirty="0">
                          <a:solidFill>
                            <a:srgbClr val="000000"/>
                          </a:solidFill>
                          <a:effectLst/>
                          <a:latin typeface="Gill Sans MT"/>
                          <a:hlinkClick r:id="rId6"/>
                        </a:rPr>
                        <a:t>mfa.gov.ua)</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tc>
                  <a:txBody>
                    <a:bodyPr/>
                    <a:lstStyle/>
                    <a:p>
                      <a:pPr algn="l" fontAlgn="base"/>
                      <a:r>
                        <a:rPr lang="es-ES" sz="1200" b="0" i="0" dirty="0">
                          <a:solidFill>
                            <a:srgbClr val="000000"/>
                          </a:solidFill>
                          <a:effectLst/>
                          <a:latin typeface="Gill Sans MT"/>
                        </a:rPr>
                        <a:t>Sin información accesible sobre los trámites y las tasas, ni en la web del Consulado ni en la web de la Embajada (hay un enlace a pasaportes, pero no se abre).</a:t>
                      </a: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11398356"/>
                  </a:ext>
                </a:extLst>
              </a:tr>
              <a:tr h="1028700">
                <a:tc gridSpan="6">
                  <a:txBody>
                    <a:bodyPr/>
                    <a:lstStyle/>
                    <a:p>
                      <a:pPr algn="l" fontAlgn="base"/>
                      <a:r>
                        <a:rPr lang="es-ES" sz="1200" b="1" i="0" dirty="0">
                          <a:solidFill>
                            <a:srgbClr val="000000"/>
                          </a:solidFill>
                          <a:effectLst/>
                          <a:latin typeface="Gill Sans MT"/>
                        </a:rPr>
                        <a:t>Requisitos: </a:t>
                      </a:r>
                      <a:r>
                        <a:rPr lang="es-ES" sz="1200" b="0" i="0" dirty="0">
                          <a:solidFill>
                            <a:srgbClr val="000000"/>
                          </a:solidFill>
                          <a:effectLst/>
                          <a:latin typeface="Gill Sans MT"/>
                        </a:rPr>
                        <a:t> </a:t>
                      </a:r>
                    </a:p>
                    <a:p>
                      <a:pPr algn="l" fontAlgn="base"/>
                      <a:r>
                        <a:rPr lang="es-ES" sz="1200" b="0" i="0" u="none" strike="noStrike" dirty="0">
                          <a:solidFill>
                            <a:srgbClr val="000000"/>
                          </a:solidFill>
                          <a:effectLst/>
                          <a:latin typeface="Gill Sans MT"/>
                        </a:rPr>
                        <a:t>En la web no sale publicada información de los trámites. </a:t>
                      </a:r>
                      <a:endParaRPr lang="es-ES" sz="1200" b="0" i="0" dirty="0">
                        <a:solidFill>
                          <a:srgbClr val="000000"/>
                        </a:solidFill>
                        <a:effectLst/>
                        <a:latin typeface="Gill Sans MT"/>
                      </a:endParaRPr>
                    </a:p>
                    <a:p>
                      <a:pPr algn="l" fontAlgn="base"/>
                      <a:r>
                        <a:rPr lang="es-ES" sz="1200" b="0" i="0" dirty="0">
                          <a:solidFill>
                            <a:srgbClr val="000000"/>
                          </a:solidFill>
                          <a:effectLst/>
                          <a:latin typeface="Gill Sans MT"/>
                        </a:rPr>
                        <a:t>Todas las </a:t>
                      </a:r>
                      <a:r>
                        <a:rPr lang="es-ES" sz="1200" b="1" i="0" dirty="0">
                          <a:solidFill>
                            <a:srgbClr val="000000"/>
                          </a:solidFill>
                          <a:effectLst/>
                          <a:latin typeface="Gill Sans MT"/>
                        </a:rPr>
                        <a:t>consultas que no exigen la presencia personal </a:t>
                      </a:r>
                      <a:r>
                        <a:rPr lang="es-ES" sz="1200" b="0" i="0" dirty="0">
                          <a:solidFill>
                            <a:srgbClr val="000000"/>
                          </a:solidFill>
                          <a:effectLst/>
                          <a:latin typeface="Gill Sans MT"/>
                        </a:rPr>
                        <a:t>del solicitante se realizan por vía telemática: </a:t>
                      </a:r>
                      <a:r>
                        <a:rPr lang="es-ES" sz="1200" b="0" i="0" u="sng" dirty="0">
                          <a:solidFill>
                            <a:srgbClr val="000000"/>
                          </a:solidFill>
                          <a:effectLst/>
                          <a:latin typeface="Gill Sans MT"/>
                        </a:rPr>
                        <a:t>+34 932 066 350 y por e-mail</a:t>
                      </a:r>
                      <a:r>
                        <a:rPr lang="es-ES" sz="1200" b="0" i="0" dirty="0">
                          <a:solidFill>
                            <a:srgbClr val="000000"/>
                          </a:solidFill>
                          <a:effectLst/>
                          <a:latin typeface="Gill Sans MT"/>
                        </a:rPr>
                        <a:t>: </a:t>
                      </a:r>
                      <a:r>
                        <a:rPr lang="es-ES" sz="1200" b="0" i="0" u="sng" strike="noStrike" dirty="0">
                          <a:solidFill>
                            <a:srgbClr val="000000"/>
                          </a:solidFill>
                          <a:effectLst/>
                          <a:latin typeface="Gill Sans MT"/>
                          <a:hlinkClick r:id="rId7"/>
                        </a:rPr>
                        <a:t>gc_esb@mfa.gov.ua</a:t>
                      </a:r>
                      <a:endParaRPr lang="es-ES" sz="1200" b="0" i="0" dirty="0">
                        <a:solidFill>
                          <a:srgbClr val="000000"/>
                        </a:solidFill>
                        <a:effectLst/>
                        <a:latin typeface="Gill Sans MT"/>
                      </a:endParaRPr>
                    </a:p>
                  </a:txBody>
                  <a:tcPr>
                    <a:lnL w="9773" cap="flat" cmpd="sng" algn="ctr">
                      <a:solidFill>
                        <a:srgbClr val="FFFFFF"/>
                      </a:solidFill>
                      <a:prstDash val="solid"/>
                      <a:round/>
                      <a:headEnd type="none" w="med" len="med"/>
                      <a:tailEnd type="none" w="med" len="med"/>
                    </a:lnL>
                    <a:lnR w="9773" cap="flat" cmpd="sng" algn="ctr">
                      <a:solidFill>
                        <a:srgbClr val="FFFFFF"/>
                      </a:solidFill>
                      <a:prstDash val="solid"/>
                      <a:round/>
                      <a:headEnd type="none" w="med" len="med"/>
                      <a:tailEnd type="none" w="med" len="med"/>
                    </a:lnR>
                    <a:lnT w="9773" cap="flat" cmpd="sng" algn="ctr">
                      <a:solidFill>
                        <a:srgbClr val="FFFFFF"/>
                      </a:solidFill>
                      <a:prstDash val="solid"/>
                      <a:round/>
                      <a:headEnd type="none" w="med" len="med"/>
                      <a:tailEnd type="none" w="med" len="med"/>
                    </a:lnT>
                    <a:lnB w="9773"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868873609"/>
                  </a:ext>
                </a:extLst>
              </a:tr>
            </a:tbl>
          </a:graphicData>
        </a:graphic>
      </p:graphicFrame>
      <p:pic>
        <p:nvPicPr>
          <p:cNvPr id="10" name="Imagen 9" descr="Logotipo&#10;&#10;Descripción generada automáticamente">
            <a:extLst>
              <a:ext uri="{FF2B5EF4-FFF2-40B4-BE49-F238E27FC236}">
                <a16:creationId xmlns:a16="http://schemas.microsoft.com/office/drawing/2014/main" id="{3B6306F8-9D4C-4295-4798-31E9FD51E204}"/>
              </a:ext>
            </a:extLst>
          </p:cNvPr>
          <p:cNvPicPr>
            <a:picLocks noChangeAspect="1"/>
          </p:cNvPicPr>
          <p:nvPr/>
        </p:nvPicPr>
        <p:blipFill>
          <a:blip r:embed="rId8"/>
          <a:stretch>
            <a:fillRect/>
          </a:stretch>
        </p:blipFill>
        <p:spPr>
          <a:xfrm>
            <a:off x="9943133" y="-3959"/>
            <a:ext cx="1974229" cy="1462644"/>
          </a:xfrm>
          <a:prstGeom prst="rect">
            <a:avLst/>
          </a:prstGeom>
        </p:spPr>
      </p:pic>
      <p:cxnSp>
        <p:nvCxnSpPr>
          <p:cNvPr id="12" name="Conector recto de flecha 11">
            <a:extLst>
              <a:ext uri="{FF2B5EF4-FFF2-40B4-BE49-F238E27FC236}">
                <a16:creationId xmlns:a16="http://schemas.microsoft.com/office/drawing/2014/main" id="{6928E00C-EEBF-061C-D447-5B3DC90656B8}"/>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407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a 8">
            <a:extLst>
              <a:ext uri="{FF2B5EF4-FFF2-40B4-BE49-F238E27FC236}">
                <a16:creationId xmlns:a16="http://schemas.microsoft.com/office/drawing/2014/main" id="{F7961891-9848-CF20-AC77-549A94BE8722}"/>
              </a:ext>
            </a:extLst>
          </p:cNvPr>
          <p:cNvGraphicFramePr>
            <a:graphicFrameLocks noGrp="1"/>
          </p:cNvGraphicFramePr>
          <p:nvPr>
            <p:extLst>
              <p:ext uri="{D42A27DB-BD31-4B8C-83A1-F6EECF244321}">
                <p14:modId xmlns:p14="http://schemas.microsoft.com/office/powerpoint/2010/main" val="2899430875"/>
              </p:ext>
            </p:extLst>
          </p:nvPr>
        </p:nvGraphicFramePr>
        <p:xfrm>
          <a:off x="178129" y="1098467"/>
          <a:ext cx="11909741" cy="5625598"/>
        </p:xfrm>
        <a:graphic>
          <a:graphicData uri="http://schemas.openxmlformats.org/drawingml/2006/table">
            <a:tbl>
              <a:tblPr firstRow="1" bandRow="1">
                <a:tableStyleId>{5C22544A-7EE6-4342-B048-85BDC9FD1C3A}</a:tableStyleId>
              </a:tblPr>
              <a:tblGrid>
                <a:gridCol w="940128">
                  <a:extLst>
                    <a:ext uri="{9D8B030D-6E8A-4147-A177-3AD203B41FA5}">
                      <a16:colId xmlns:a16="http://schemas.microsoft.com/office/drawing/2014/main" val="1739186678"/>
                    </a:ext>
                  </a:extLst>
                </a:gridCol>
                <a:gridCol w="2837859">
                  <a:extLst>
                    <a:ext uri="{9D8B030D-6E8A-4147-A177-3AD203B41FA5}">
                      <a16:colId xmlns:a16="http://schemas.microsoft.com/office/drawing/2014/main" val="2781399171"/>
                    </a:ext>
                  </a:extLst>
                </a:gridCol>
                <a:gridCol w="1250496">
                  <a:extLst>
                    <a:ext uri="{9D8B030D-6E8A-4147-A177-3AD203B41FA5}">
                      <a16:colId xmlns:a16="http://schemas.microsoft.com/office/drawing/2014/main" val="839392644"/>
                    </a:ext>
                  </a:extLst>
                </a:gridCol>
                <a:gridCol w="709647">
                  <a:extLst>
                    <a:ext uri="{9D8B030D-6E8A-4147-A177-3AD203B41FA5}">
                      <a16:colId xmlns:a16="http://schemas.microsoft.com/office/drawing/2014/main" val="3568976119"/>
                    </a:ext>
                  </a:extLst>
                </a:gridCol>
                <a:gridCol w="672297">
                  <a:extLst>
                    <a:ext uri="{9D8B030D-6E8A-4147-A177-3AD203B41FA5}">
                      <a16:colId xmlns:a16="http://schemas.microsoft.com/office/drawing/2014/main" val="656451843"/>
                    </a:ext>
                  </a:extLst>
                </a:gridCol>
                <a:gridCol w="2189655">
                  <a:extLst>
                    <a:ext uri="{9D8B030D-6E8A-4147-A177-3AD203B41FA5}">
                      <a16:colId xmlns:a16="http://schemas.microsoft.com/office/drawing/2014/main" val="3587208492"/>
                    </a:ext>
                  </a:extLst>
                </a:gridCol>
                <a:gridCol w="3309659">
                  <a:extLst>
                    <a:ext uri="{9D8B030D-6E8A-4147-A177-3AD203B41FA5}">
                      <a16:colId xmlns:a16="http://schemas.microsoft.com/office/drawing/2014/main" val="4266159910"/>
                    </a:ext>
                  </a:extLst>
                </a:gridCol>
              </a:tblGrid>
              <a:tr h="379018">
                <a:tc>
                  <a:txBody>
                    <a:bodyPr/>
                    <a:lstStyle/>
                    <a:p>
                      <a:pPr algn="ctr" fontAlgn="base"/>
                      <a:r>
                        <a:rPr lang="es-ES" sz="1200" b="1" dirty="0">
                          <a:solidFill>
                            <a:srgbClr val="FFFFFF"/>
                          </a:solidFill>
                          <a:effectLst/>
                          <a:latin typeface="Gill Sans MT"/>
                        </a:rPr>
                        <a:t>País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Consulado/Embajada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gridSpan="2">
                  <a:txBody>
                    <a:bodyPr/>
                    <a:lstStyle/>
                    <a:p>
                      <a:pPr algn="ctr" fontAlgn="base"/>
                      <a:r>
                        <a:rPr lang="es-ES" sz="1200" b="1" dirty="0">
                          <a:solidFill>
                            <a:srgbClr val="FFFFFF"/>
                          </a:solidFill>
                          <a:effectLst/>
                          <a:latin typeface="Gill Sans MT"/>
                        </a:rPr>
                        <a:t> Trámite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hMerge="1">
                  <a:txBody>
                    <a:bodyPr/>
                    <a:lstStyle/>
                    <a:p>
                      <a:endParaRPr lang="es-ES"/>
                    </a:p>
                  </a:txBody>
                  <a:tcPr/>
                </a:tc>
                <a:tc>
                  <a:txBody>
                    <a:bodyPr/>
                    <a:lstStyle/>
                    <a:p>
                      <a:pPr algn="ctr" fontAlgn="base"/>
                      <a:r>
                        <a:rPr lang="es-ES" sz="1200" b="1" dirty="0">
                          <a:solidFill>
                            <a:srgbClr val="FFFFFF"/>
                          </a:solidFill>
                          <a:effectLst/>
                          <a:latin typeface="Gill Sans MT"/>
                        </a:rPr>
                        <a:t>Coste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Cita previa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Observaciones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2359894766"/>
                  </a:ext>
                </a:extLst>
              </a:tr>
              <a:tr h="2411940">
                <a:tc>
                  <a:txBody>
                    <a:bodyPr/>
                    <a:lstStyle/>
                    <a:p>
                      <a:pPr fontAlgn="base"/>
                      <a:r>
                        <a:rPr lang="ca-ES" sz="1200" b="1" u="none" dirty="0">
                          <a:effectLst/>
                          <a:latin typeface="Gill Sans MT"/>
                        </a:rPr>
                        <a:t>Senegal</a:t>
                      </a:r>
                      <a:endParaRPr lang="ca-ES" sz="1200" u="none">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b="1" dirty="0">
                          <a:effectLst/>
                          <a:latin typeface="Gill Sans MT"/>
                        </a:rPr>
                        <a:t>Consulado General en Madrid </a:t>
                      </a:r>
                      <a:endParaRPr lang="es-ES" sz="1200" dirty="0">
                        <a:effectLst/>
                        <a:latin typeface="Gill Sans MT"/>
                      </a:endParaRPr>
                    </a:p>
                    <a:p>
                      <a:pPr fontAlgn="base"/>
                      <a:r>
                        <a:rPr lang="es-ES" sz="1200" i="1" dirty="0">
                          <a:effectLst/>
                          <a:latin typeface="Gill Sans MT"/>
                        </a:rPr>
                        <a:t>C/ Palermo, 13, 28043 Madrid</a:t>
                      </a:r>
                    </a:p>
                    <a:p>
                      <a:pPr fontAlgn="base"/>
                      <a:r>
                        <a:rPr lang="es-ES" sz="1200" i="1" dirty="0">
                          <a:effectLst/>
                          <a:latin typeface="Gill Sans MT"/>
                        </a:rPr>
                        <a:t>Teléfono:</a:t>
                      </a:r>
                      <a:r>
                        <a:rPr lang="es-ES" sz="1200" dirty="0">
                          <a:effectLst/>
                          <a:latin typeface="Gill Sans MT"/>
                        </a:rPr>
                        <a:t> 913 095 2000</a:t>
                      </a:r>
                      <a:br>
                        <a:rPr lang="es-ES" sz="1200" dirty="0">
                          <a:effectLst/>
                          <a:latin typeface="Gill Sans MT"/>
                        </a:rPr>
                      </a:br>
                      <a:r>
                        <a:rPr lang="es-ES" sz="1200" i="1" dirty="0">
                          <a:effectLst/>
                          <a:latin typeface="Gill Sans MT"/>
                        </a:rPr>
                        <a:t>E-mail:</a:t>
                      </a:r>
                      <a:r>
                        <a:rPr lang="es-ES" sz="1200" dirty="0">
                          <a:effectLst/>
                          <a:latin typeface="Gill Sans MT"/>
                        </a:rPr>
                        <a:t> </a:t>
                      </a:r>
                      <a:r>
                        <a:rPr lang="es-ES" sz="1200" u="sng" strike="noStrike" dirty="0">
                          <a:solidFill>
                            <a:srgbClr val="000000"/>
                          </a:solidFill>
                          <a:effectLst/>
                          <a:latin typeface="Gill Sans MT"/>
                          <a:hlinkClick r:id="rId2"/>
                        </a:rPr>
                        <a:t>consulsene.madrid@gmail.com</a:t>
                      </a:r>
                      <a:endParaRPr lang="es-ES" sz="1200" dirty="0">
                        <a:effectLst/>
                        <a:latin typeface="Gill Sans MT"/>
                      </a:endParaRPr>
                    </a:p>
                    <a:p>
                      <a:pPr fontAlgn="base"/>
                      <a:r>
                        <a:rPr lang="es-ES" sz="1200" i="1" dirty="0">
                          <a:effectLst/>
                          <a:latin typeface="Gill Sans MT"/>
                        </a:rPr>
                        <a:t>Web:</a:t>
                      </a:r>
                      <a:r>
                        <a:rPr lang="es-ES" sz="1200" dirty="0">
                          <a:effectLst/>
                          <a:latin typeface="Gill Sans MT"/>
                        </a:rPr>
                        <a:t> </a:t>
                      </a:r>
                      <a:r>
                        <a:rPr lang="es-ES" sz="1200" u="sng" strike="noStrike" dirty="0">
                          <a:solidFill>
                            <a:srgbClr val="000000"/>
                          </a:solidFill>
                          <a:effectLst/>
                          <a:latin typeface="Gill Sans MT"/>
                          <a:hlinkClick r:id="rId3"/>
                        </a:rPr>
                        <a:t>consulsenmadrid.com</a:t>
                      </a:r>
                      <a:endParaRPr lang="es-ES" sz="1200" dirty="0">
                        <a:effectLst/>
                        <a:latin typeface="Gill Sans MT"/>
                      </a:endParaRPr>
                    </a:p>
                    <a:p>
                      <a:pPr lvl="0">
                        <a:buNone/>
                      </a:pPr>
                      <a:endParaRPr lang="es-ES" sz="1200" u="sng" strike="noStrike" dirty="0">
                        <a:solidFill>
                          <a:srgbClr val="000000"/>
                        </a:solidFill>
                        <a:effectLst/>
                        <a:latin typeface="Gill Sans MT"/>
                      </a:endParaRPr>
                    </a:p>
                    <a:p>
                      <a:pPr fontAlgn="base"/>
                      <a:r>
                        <a:rPr lang="es-ES" sz="1200" b="1" dirty="0">
                          <a:effectLst/>
                          <a:latin typeface="Gill Sans MT"/>
                        </a:rPr>
                        <a:t>Horario de atención: </a:t>
                      </a:r>
                      <a:endParaRPr lang="es-ES" sz="1200" dirty="0">
                        <a:effectLst/>
                        <a:latin typeface="Gill Sans MT"/>
                      </a:endParaRPr>
                    </a:p>
                    <a:p>
                      <a:pPr fontAlgn="base"/>
                      <a:r>
                        <a:rPr lang="es-ES" sz="1200" dirty="0">
                          <a:effectLst/>
                          <a:latin typeface="Gill Sans MT"/>
                        </a:rPr>
                        <a:t>Lunes a viernes de 8:00 -16:30 </a:t>
                      </a:r>
                      <a:br>
                        <a:rPr lang="es-ES" sz="1200" dirty="0">
                          <a:effectLst/>
                          <a:latin typeface="Gill Sans MT"/>
                        </a:rPr>
                      </a:br>
                      <a:r>
                        <a:rPr lang="es-ES" sz="1200" b="1" dirty="0">
                          <a:effectLst/>
                          <a:latin typeface="Gill Sans MT"/>
                        </a:rPr>
                        <a:t>La oficina del registro civil </a:t>
                      </a:r>
                      <a:r>
                        <a:rPr lang="es-ES" sz="1200" dirty="0">
                          <a:effectLst/>
                          <a:latin typeface="Gill Sans MT"/>
                        </a:rPr>
                        <a:t>está abierta al público de 8:00 a 13:30</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gridSpan="2">
                  <a:txBody>
                    <a:bodyPr/>
                    <a:lstStyle/>
                    <a:p>
                      <a:pPr marL="171450" lvl="0" indent="-171450" fontAlgn="base">
                        <a:buFont typeface="Calibri"/>
                        <a:buChar char="-"/>
                      </a:pPr>
                      <a:r>
                        <a:rPr lang="es-ES" sz="1200" b="1" dirty="0">
                          <a:effectLst/>
                          <a:latin typeface="Gill Sans MT"/>
                        </a:rPr>
                        <a:t>Renovación Pasaporte</a:t>
                      </a:r>
                      <a:endParaRPr lang="es-ES" sz="1200" dirty="0">
                        <a:effectLst/>
                        <a:latin typeface="Gill Sans MT"/>
                      </a:endParaRPr>
                    </a:p>
                    <a:p>
                      <a:pPr marL="171450" lvl="0" indent="-171450">
                        <a:buFont typeface="Calibri"/>
                        <a:buChar char="-"/>
                      </a:pPr>
                      <a:endParaRPr lang="es-ES" sz="1200" b="1" dirty="0">
                        <a:effectLst/>
                        <a:latin typeface="Gill Sans MT"/>
                      </a:endParaRPr>
                    </a:p>
                    <a:p>
                      <a:pPr marL="171450" lvl="0" indent="-171450">
                        <a:buFont typeface="Calibri"/>
                        <a:buChar char="-"/>
                      </a:pPr>
                      <a:endParaRPr lang="es-ES" sz="1200" b="1" dirty="0">
                        <a:effectLst/>
                        <a:latin typeface="Gill Sans MT"/>
                      </a:endParaRPr>
                    </a:p>
                    <a:p>
                      <a:pPr marL="171450" lvl="0" indent="-171450" fontAlgn="base">
                        <a:buFont typeface="Calibri"/>
                        <a:buChar char="-"/>
                      </a:pPr>
                      <a:r>
                        <a:rPr lang="es-ES" sz="1200" b="1" dirty="0">
                          <a:effectLst/>
                          <a:latin typeface="Gill Sans MT"/>
                        </a:rPr>
                        <a:t>Renovación por pérdida o pasaporte dañado</a:t>
                      </a:r>
                      <a:endParaRPr lang="es-ES" sz="1200" dirty="0">
                        <a:effectLst/>
                        <a:latin typeface="Gill Sans MT"/>
                      </a:endParaRPr>
                    </a:p>
                    <a:p>
                      <a:pPr marL="171450" lvl="0" indent="-171450">
                        <a:buFont typeface="Calibri"/>
                        <a:buChar char="-"/>
                      </a:pPr>
                      <a:endParaRPr lang="es-ES" sz="1200" b="1" dirty="0">
                        <a:effectLst/>
                        <a:latin typeface="Gill Sans MT"/>
                      </a:endParaRPr>
                    </a:p>
                    <a:p>
                      <a:pPr marL="171450" lvl="0" indent="-171450">
                        <a:buFont typeface="Calibri"/>
                        <a:buChar char="-"/>
                      </a:pPr>
                      <a:endParaRPr lang="es-ES" sz="1200" b="1" dirty="0">
                        <a:effectLst/>
                        <a:latin typeface="Gill Sans MT"/>
                      </a:endParaRPr>
                    </a:p>
                    <a:p>
                      <a:pPr marL="171450" lvl="0" indent="-171450" fontAlgn="base">
                        <a:buFont typeface="Calibri"/>
                        <a:buChar char="-"/>
                      </a:pPr>
                      <a:r>
                        <a:rPr lang="es-ES" sz="1200" b="1" dirty="0">
                          <a:effectLst/>
                          <a:latin typeface="Gill Sans MT"/>
                        </a:rPr>
                        <a:t>Antecedentes penales </a:t>
                      </a:r>
                      <a:r>
                        <a:rPr lang="es-ES" sz="1200" b="0" i="1" dirty="0">
                          <a:effectLst/>
                          <a:latin typeface="Gill Sans MT"/>
                        </a:rPr>
                        <a:t>(solicitar en país de origen)</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hMerge="1">
                  <a:txBody>
                    <a:bodyPr/>
                    <a:lstStyle/>
                    <a:p>
                      <a:endParaRPr lang="es-ES"/>
                    </a:p>
                  </a:txBody>
                  <a:tcPr/>
                </a:tc>
                <a:tc>
                  <a:txBody>
                    <a:bodyPr/>
                    <a:lstStyle/>
                    <a:p>
                      <a:pPr marL="171450" indent="-171450" fontAlgn="auto">
                        <a:buFont typeface="Calibri"/>
                        <a:buChar char="-"/>
                      </a:pPr>
                      <a:r>
                        <a:rPr lang="ca-ES" sz="1200" dirty="0">
                          <a:effectLst/>
                          <a:latin typeface="Gill Sans MT"/>
                        </a:rPr>
                        <a:t>32 €</a:t>
                      </a:r>
                    </a:p>
                    <a:p>
                      <a:pPr marL="171450" lvl="0" indent="-171450">
                        <a:buFont typeface="Calibri"/>
                        <a:buChar char="-"/>
                      </a:pPr>
                      <a:endParaRPr lang="ca-ES" sz="1200" dirty="0">
                        <a:effectLst/>
                        <a:latin typeface="Gill Sans MT"/>
                      </a:endParaRPr>
                    </a:p>
                    <a:p>
                      <a:pPr marL="171450" lvl="0" indent="-171450">
                        <a:buFont typeface="Calibri"/>
                        <a:buChar char="-"/>
                      </a:pPr>
                      <a:endParaRPr lang="ca-ES" sz="1200" dirty="0">
                        <a:effectLst/>
                        <a:latin typeface="Gill Sans MT"/>
                      </a:endParaRPr>
                    </a:p>
                    <a:p>
                      <a:pPr marL="171450" lvl="0" indent="-171450">
                        <a:buFont typeface="Calibri"/>
                        <a:buChar char="-"/>
                      </a:pPr>
                      <a:r>
                        <a:rPr lang="ca-ES" sz="1200" dirty="0">
                          <a:effectLst/>
                          <a:latin typeface="Gill Sans MT"/>
                        </a:rPr>
                        <a:t>32 €</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ca-ES" sz="1200" b="1" dirty="0">
                          <a:effectLst/>
                          <a:latin typeface="Gill Sans MT"/>
                        </a:rPr>
                        <a:t>Sí.  A través del e-mail:</a:t>
                      </a:r>
                      <a:endParaRPr lang="ca-ES" sz="1200" dirty="0">
                        <a:effectLst/>
                        <a:latin typeface="Gill Sans MT"/>
                      </a:endParaRPr>
                    </a:p>
                    <a:p>
                      <a:pPr fontAlgn="base"/>
                      <a:r>
                        <a:rPr lang="ca-ES" sz="1200" u="sng" strike="noStrike" dirty="0">
                          <a:solidFill>
                            <a:srgbClr val="000000"/>
                          </a:solidFill>
                          <a:effectLst/>
                          <a:latin typeface="Gill Sans MT"/>
                          <a:hlinkClick r:id="rId4"/>
                        </a:rPr>
                        <a:t>consulsene.madrid@gmail.com</a:t>
                      </a:r>
                      <a:endParaRPr lang="ca-ES" sz="1200" dirty="0">
                        <a:effectLst/>
                        <a:latin typeface="Gill Sans MT"/>
                      </a:endParaRPr>
                    </a:p>
                    <a:p>
                      <a:pPr lvl="0">
                        <a:buNone/>
                      </a:pPr>
                      <a:endParaRPr lang="ca-ES" sz="1200" u="sng" strike="noStrike" dirty="0">
                        <a:solidFill>
                          <a:srgbClr val="000000"/>
                        </a:solidFill>
                        <a:effectLst/>
                        <a:latin typeface="Gill Sans MT"/>
                      </a:endParaRPr>
                    </a:p>
                    <a:p>
                      <a:pPr fontAlgn="base"/>
                      <a:r>
                        <a:rPr lang="ca-ES" sz="1200" i="1" err="1">
                          <a:effectLst/>
                          <a:latin typeface="Gill Sans MT"/>
                        </a:rPr>
                        <a:t>Citas</a:t>
                      </a:r>
                      <a:r>
                        <a:rPr lang="ca-ES" sz="1200" i="1" dirty="0">
                          <a:effectLst/>
                          <a:latin typeface="Gill Sans MT"/>
                        </a:rPr>
                        <a:t> </a:t>
                      </a:r>
                      <a:r>
                        <a:rPr lang="ca-ES" sz="1200" i="1" err="1">
                          <a:effectLst/>
                          <a:latin typeface="Gill Sans MT"/>
                        </a:rPr>
                        <a:t>previas</a:t>
                      </a:r>
                      <a:r>
                        <a:rPr lang="ca-ES" sz="1200" i="1" dirty="0">
                          <a:effectLst/>
                          <a:latin typeface="Gill Sans MT"/>
                        </a:rPr>
                        <a:t> </a:t>
                      </a:r>
                      <a:r>
                        <a:rPr lang="ca-ES" sz="1200" i="1" err="1">
                          <a:effectLst/>
                          <a:latin typeface="Gill Sans MT"/>
                        </a:rPr>
                        <a:t>sólo</a:t>
                      </a:r>
                      <a:r>
                        <a:rPr lang="ca-ES" sz="1200" i="1" dirty="0">
                          <a:effectLst/>
                          <a:latin typeface="Gill Sans MT"/>
                        </a:rPr>
                        <a:t> online.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ca-ES" sz="1200" b="1" dirty="0">
                          <a:effectLst/>
                          <a:latin typeface="Gill Sans MT"/>
                        </a:rPr>
                        <a:t>El </a:t>
                      </a:r>
                      <a:r>
                        <a:rPr lang="ca-ES" sz="1200" b="1" dirty="0" err="1">
                          <a:effectLst/>
                          <a:latin typeface="Gill Sans MT"/>
                        </a:rPr>
                        <a:t>Consulado</a:t>
                      </a:r>
                      <a:r>
                        <a:rPr lang="ca-ES" sz="1200" b="1" dirty="0">
                          <a:effectLst/>
                          <a:latin typeface="Gill Sans MT"/>
                        </a:rPr>
                        <a:t> General </a:t>
                      </a:r>
                      <a:r>
                        <a:rPr lang="ca-ES" sz="1200" b="1" dirty="0" err="1">
                          <a:effectLst/>
                          <a:latin typeface="Gill Sans MT"/>
                        </a:rPr>
                        <a:t>Honorario</a:t>
                      </a:r>
                      <a:r>
                        <a:rPr lang="ca-ES" sz="1200" b="1" dirty="0">
                          <a:effectLst/>
                          <a:latin typeface="Gill Sans MT"/>
                        </a:rPr>
                        <a:t> </a:t>
                      </a:r>
                      <a:endParaRPr lang="es-ES" dirty="0"/>
                    </a:p>
                    <a:p>
                      <a:pPr lvl="0">
                        <a:buNone/>
                      </a:pPr>
                      <a:r>
                        <a:rPr lang="ca-ES" sz="1200" b="1" dirty="0">
                          <a:effectLst/>
                          <a:latin typeface="Gill Sans MT"/>
                        </a:rPr>
                        <a:t>en Barcelona </a:t>
                      </a:r>
                      <a:r>
                        <a:rPr lang="ca-ES" sz="1200" dirty="0" err="1">
                          <a:effectLst/>
                          <a:latin typeface="Gill Sans MT"/>
                        </a:rPr>
                        <a:t>ofrece</a:t>
                      </a:r>
                      <a:r>
                        <a:rPr lang="ca-ES" sz="1200" dirty="0">
                          <a:effectLst/>
                          <a:latin typeface="Gill Sans MT"/>
                        </a:rPr>
                        <a:t> </a:t>
                      </a:r>
                      <a:r>
                        <a:rPr lang="ca-ES" sz="1200" dirty="0" err="1">
                          <a:effectLst/>
                          <a:latin typeface="Gill Sans MT"/>
                        </a:rPr>
                        <a:t>asistencia</a:t>
                      </a:r>
                      <a:r>
                        <a:rPr lang="ca-ES" sz="1200" dirty="0">
                          <a:effectLst/>
                          <a:latin typeface="Gill Sans MT"/>
                        </a:rPr>
                        <a:t>.</a:t>
                      </a:r>
                      <a:endParaRPr lang="es-ES"/>
                    </a:p>
                    <a:p>
                      <a:pPr lvl="0">
                        <a:buNone/>
                      </a:pPr>
                      <a:endParaRPr lang="ca-ES" sz="1200" dirty="0">
                        <a:effectLst/>
                        <a:latin typeface="Gill Sans MT"/>
                      </a:endParaRPr>
                    </a:p>
                    <a:p>
                      <a:pPr fontAlgn="base"/>
                      <a:r>
                        <a:rPr lang="ca-ES" sz="1200" b="1" dirty="0">
                          <a:effectLst/>
                          <a:latin typeface="Gill Sans MT"/>
                        </a:rPr>
                        <a:t>Contacto</a:t>
                      </a:r>
                      <a:r>
                        <a:rPr lang="ca-ES" sz="1200" dirty="0">
                          <a:effectLst/>
                          <a:latin typeface="Gill Sans MT"/>
                        </a:rPr>
                        <a:t>:</a:t>
                      </a:r>
                    </a:p>
                    <a:p>
                      <a:pPr fontAlgn="base"/>
                      <a:r>
                        <a:rPr lang="ca-ES" sz="1200" i="1" dirty="0" err="1">
                          <a:effectLst/>
                          <a:latin typeface="Gill Sans MT"/>
                        </a:rPr>
                        <a:t>Travesera</a:t>
                      </a:r>
                      <a:r>
                        <a:rPr lang="ca-ES" sz="1200" i="1" dirty="0">
                          <a:effectLst/>
                          <a:latin typeface="Gill Sans MT"/>
                        </a:rPr>
                        <a:t> de Gracia nº15, 1º-4ª, 08021, Barcelona</a:t>
                      </a:r>
                    </a:p>
                    <a:p>
                      <a:pPr lvl="0">
                        <a:buNone/>
                      </a:pPr>
                      <a:endParaRPr lang="ca-ES" sz="1200" i="1" dirty="0">
                        <a:effectLst/>
                        <a:latin typeface="Gill Sans MT"/>
                      </a:endParaRPr>
                    </a:p>
                    <a:p>
                      <a:pPr fontAlgn="base"/>
                      <a:r>
                        <a:rPr lang="ca-ES" sz="1200" b="1" dirty="0" err="1">
                          <a:effectLst/>
                          <a:latin typeface="Gill Sans MT"/>
                        </a:rPr>
                        <a:t>Teléfonos</a:t>
                      </a:r>
                      <a:r>
                        <a:rPr lang="ca-ES" sz="1200" b="1" dirty="0">
                          <a:effectLst/>
                          <a:latin typeface="Gill Sans MT"/>
                        </a:rPr>
                        <a:t>: </a:t>
                      </a:r>
                    </a:p>
                    <a:p>
                      <a:pPr lvl="0">
                        <a:buNone/>
                      </a:pPr>
                      <a:r>
                        <a:rPr lang="ca-ES" sz="1200" dirty="0">
                          <a:effectLst/>
                          <a:latin typeface="Gill Sans MT"/>
                        </a:rPr>
                        <a:t>610 257 361 / 93 200 97 22/ 600 401 785</a:t>
                      </a:r>
                      <a:endParaRPr lang="ca-ES"/>
                    </a:p>
                    <a:p>
                      <a:pPr fontAlgn="base"/>
                      <a:endParaRPr lang="ca-ES" sz="1200" dirty="0">
                        <a:effectLst/>
                        <a:latin typeface="Gill Sans MT"/>
                      </a:endParaRPr>
                    </a:p>
                    <a:p>
                      <a:pPr lvl="0">
                        <a:buNone/>
                      </a:pPr>
                      <a:r>
                        <a:rPr lang="ca-ES" sz="1200" b="1" dirty="0">
                          <a:effectLst/>
                          <a:latin typeface="Gill Sans MT"/>
                        </a:rPr>
                        <a:t>E-mail: </a:t>
                      </a:r>
                      <a:endParaRPr lang="ca-ES" b="1" dirty="0"/>
                    </a:p>
                    <a:p>
                      <a:pPr fontAlgn="base"/>
                      <a:r>
                        <a:rPr lang="ca-ES" sz="1200" u="sng" strike="noStrike" dirty="0">
                          <a:solidFill>
                            <a:srgbClr val="000000"/>
                          </a:solidFill>
                          <a:effectLst/>
                          <a:latin typeface="Gill Sans MT"/>
                          <a:hlinkClick r:id="rId5"/>
                        </a:rPr>
                        <a:t>consulatsenegal@telefonica.net</a:t>
                      </a:r>
                      <a:endParaRPr lang="ca-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50886330"/>
                  </a:ext>
                </a:extLst>
              </a:tr>
              <a:tr h="2664612">
                <a:tc gridSpan="3">
                  <a:txBody>
                    <a:bodyPr/>
                    <a:lstStyle/>
                    <a:p>
                      <a:pPr fontAlgn="auto"/>
                      <a:endParaRPr lang="es-ES" sz="1200" b="1" dirty="0">
                        <a:effectLst/>
                        <a:latin typeface="Gill Sans MT"/>
                      </a:endParaRPr>
                    </a:p>
                    <a:p>
                      <a:pPr fontAlgn="base"/>
                      <a:r>
                        <a:rPr lang="es-ES" sz="1200" b="1" dirty="0">
                          <a:effectLst/>
                          <a:latin typeface="Gill Sans MT"/>
                        </a:rPr>
                        <a:t>REQUISITOS PASAPORTE:  </a:t>
                      </a:r>
                      <a:endParaRPr lang="es-ES" sz="1200" dirty="0">
                        <a:effectLst/>
                        <a:latin typeface="Gill Sans MT"/>
                      </a:endParaRPr>
                    </a:p>
                    <a:p>
                      <a:pPr fontAlgn="base"/>
                      <a:r>
                        <a:rPr lang="es-ES" sz="1200" b="1" dirty="0">
                          <a:effectLst/>
                          <a:latin typeface="Gill Sans MT"/>
                        </a:rPr>
                        <a:t>ADULTOS (a partir de 18 años):</a:t>
                      </a:r>
                      <a:endParaRPr lang="es-ES" sz="1200" dirty="0">
                        <a:effectLst/>
                        <a:latin typeface="Gill Sans MT"/>
                      </a:endParaRPr>
                    </a:p>
                    <a:p>
                      <a:pPr fontAlgn="base"/>
                      <a:r>
                        <a:rPr lang="es-ES" sz="1200" dirty="0">
                          <a:effectLst/>
                          <a:latin typeface="Gill Sans MT"/>
                        </a:rPr>
                        <a:t> Nueva solicitud:</a:t>
                      </a:r>
                    </a:p>
                    <a:p>
                      <a:pPr fontAlgn="base"/>
                      <a:r>
                        <a:rPr lang="es-ES" sz="1200" dirty="0">
                          <a:effectLst/>
                          <a:latin typeface="Gill Sans MT"/>
                        </a:rPr>
                        <a:t>  - Tarjeta Nacional de Identidad Biométrica de la CEDEAO</a:t>
                      </a:r>
                    </a:p>
                    <a:p>
                      <a:pPr fontAlgn="base"/>
                      <a:r>
                        <a:rPr lang="es-ES" sz="1200" dirty="0">
                          <a:effectLst/>
                          <a:latin typeface="Gill Sans MT"/>
                        </a:rPr>
                        <a:t>  - Recibo 32€ </a:t>
                      </a:r>
                    </a:p>
                    <a:p>
                      <a:pPr fontAlgn="base"/>
                      <a:r>
                        <a:rPr lang="es-ES" sz="1200" b="1" dirty="0">
                          <a:effectLst/>
                          <a:latin typeface="Gill Sans MT"/>
                        </a:rPr>
                        <a:t>Renovación de pasaporte vencido: </a:t>
                      </a:r>
                      <a:endParaRPr lang="es-ES" sz="1200" dirty="0">
                        <a:effectLst/>
                        <a:latin typeface="Gill Sans MT"/>
                      </a:endParaRPr>
                    </a:p>
                    <a:p>
                      <a:pPr fontAlgn="base"/>
                      <a:r>
                        <a:rPr lang="es-ES" sz="1200" dirty="0">
                          <a:effectLst/>
                          <a:latin typeface="Gill Sans MT"/>
                        </a:rPr>
                        <a:t> - Fotocopia del pasaporte vencido</a:t>
                      </a:r>
                    </a:p>
                    <a:p>
                      <a:pPr fontAlgn="base"/>
                      <a:r>
                        <a:rPr lang="es-ES" sz="1200" dirty="0">
                          <a:effectLst/>
                          <a:latin typeface="Gill Sans MT"/>
                        </a:rPr>
                        <a:t> - Tarjeta Nacional de Identidad Biométrica de la CEDEAO</a:t>
                      </a:r>
                    </a:p>
                    <a:p>
                      <a:pPr fontAlgn="base"/>
                      <a:r>
                        <a:rPr lang="es-ES" sz="1200" dirty="0">
                          <a:effectLst/>
                          <a:latin typeface="Gill Sans MT"/>
                        </a:rPr>
                        <a:t> - Recibo 32€</a:t>
                      </a:r>
                    </a:p>
                    <a:p>
                      <a:pPr fontAlgn="base"/>
                      <a:r>
                        <a:rPr lang="es-ES" sz="1200" b="1" dirty="0">
                          <a:effectLst/>
                          <a:latin typeface="Gill Sans MT"/>
                        </a:rPr>
                        <a:t>Renovación de pasaporte vencido: </a:t>
                      </a:r>
                      <a:endParaRPr lang="es-ES" sz="1200" dirty="0">
                        <a:effectLst/>
                        <a:latin typeface="Gill Sans MT"/>
                      </a:endParaRPr>
                    </a:p>
                    <a:p>
                      <a:pPr fontAlgn="base"/>
                      <a:r>
                        <a:rPr lang="es-ES" sz="1200" dirty="0">
                          <a:effectLst/>
                          <a:latin typeface="Gill Sans MT"/>
                        </a:rPr>
                        <a:t> - Fotocopia del pasaporte perdido</a:t>
                      </a:r>
                    </a:p>
                    <a:p>
                      <a:pPr fontAlgn="base"/>
                      <a:r>
                        <a:rPr lang="es-ES" sz="1200" dirty="0">
                          <a:effectLst/>
                          <a:latin typeface="Gill Sans MT"/>
                        </a:rPr>
                        <a:t> - Fotocopia de la cédula de identidad de la CEDEAO</a:t>
                      </a:r>
                    </a:p>
                    <a:p>
                      <a:pPr fontAlgn="base"/>
                      <a:r>
                        <a:rPr lang="es-ES" sz="1200" dirty="0">
                          <a:effectLst/>
                          <a:latin typeface="Gill Sans MT"/>
                        </a:rPr>
                        <a:t> - Certificado de extravío emitido por la Policía Local</a:t>
                      </a:r>
                    </a:p>
                    <a:p>
                      <a:pPr fontAlgn="base"/>
                      <a:r>
                        <a:rPr lang="es-ES" sz="1200" dirty="0">
                          <a:effectLst/>
                          <a:latin typeface="Gill Sans MT"/>
                        </a:rPr>
                        <a:t> - Recibo 32€</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gridSpan="4">
                  <a:txBody>
                    <a:bodyPr/>
                    <a:lstStyle/>
                    <a:p>
                      <a:pPr fontAlgn="auto"/>
                      <a:endParaRPr lang="es-ES" sz="1200" dirty="0">
                        <a:effectLst/>
                        <a:latin typeface="Gill Sans MT"/>
                      </a:endParaRPr>
                    </a:p>
                    <a:p>
                      <a:pPr fontAlgn="base"/>
                      <a:r>
                        <a:rPr lang="es-ES" sz="1200" b="1" dirty="0">
                          <a:effectLst/>
                          <a:latin typeface="Gill Sans MT"/>
                        </a:rPr>
                        <a:t>Renovación de pasaporte dañado: </a:t>
                      </a:r>
                      <a:endParaRPr lang="es-ES" sz="1200" dirty="0">
                        <a:effectLst/>
                        <a:latin typeface="Gill Sans MT"/>
                      </a:endParaRPr>
                    </a:p>
                    <a:p>
                      <a:pPr fontAlgn="base"/>
                      <a:r>
                        <a:rPr lang="es-ES" sz="1200" dirty="0">
                          <a:effectLst/>
                          <a:latin typeface="Gill Sans MT"/>
                        </a:rPr>
                        <a:t> - Pasaporte dañado más fotocopia de dicho pasaporte</a:t>
                      </a:r>
                    </a:p>
                    <a:p>
                      <a:pPr fontAlgn="base"/>
                      <a:r>
                        <a:rPr lang="es-ES" sz="1200" dirty="0">
                          <a:effectLst/>
                          <a:latin typeface="Gill Sans MT"/>
                        </a:rPr>
                        <a:t> - Fotocopia de la cédula de identidad de la CEDEAO</a:t>
                      </a:r>
                    </a:p>
                    <a:p>
                      <a:pPr fontAlgn="base"/>
                      <a:r>
                        <a:rPr lang="es-ES" sz="1200" dirty="0">
                          <a:effectLst/>
                          <a:latin typeface="Gill Sans MT"/>
                        </a:rPr>
                        <a:t> - Recibo 32€</a:t>
                      </a:r>
                    </a:p>
                    <a:p>
                      <a:pPr fontAlgn="base"/>
                      <a:r>
                        <a:rPr lang="es-ES" sz="1200" b="1" dirty="0">
                          <a:effectLst/>
                          <a:latin typeface="Gill Sans MT"/>
                        </a:rPr>
                        <a:t>MENORES: </a:t>
                      </a:r>
                      <a:endParaRPr lang="es-ES" sz="1200" dirty="0">
                        <a:effectLst/>
                        <a:latin typeface="Gill Sans MT"/>
                      </a:endParaRPr>
                    </a:p>
                    <a:p>
                      <a:pPr fontAlgn="base"/>
                      <a:r>
                        <a:rPr lang="es-ES" sz="1200" dirty="0">
                          <a:effectLst/>
                          <a:latin typeface="Gill Sans MT"/>
                        </a:rPr>
                        <a:t>Nueva solicitud:</a:t>
                      </a:r>
                    </a:p>
                    <a:p>
                      <a:pPr fontAlgn="base"/>
                      <a:r>
                        <a:rPr lang="es-ES" sz="1200" dirty="0">
                          <a:effectLst/>
                          <a:latin typeface="Gill Sans MT"/>
                        </a:rPr>
                        <a:t> -  Acta de nacimiento del interesado menor de un año o cédula de identidad CEDEAO del menor</a:t>
                      </a:r>
                    </a:p>
                    <a:p>
                      <a:pPr fontAlgn="base"/>
                      <a:r>
                        <a:rPr lang="es-ES" sz="1200" dirty="0">
                          <a:effectLst/>
                          <a:latin typeface="Gill Sans MT"/>
                        </a:rPr>
                        <a:t> - Recibo de 32€</a:t>
                      </a:r>
                    </a:p>
                    <a:p>
                      <a:pPr fontAlgn="base"/>
                      <a:r>
                        <a:rPr lang="es-ES" sz="1200" dirty="0">
                          <a:effectLst/>
                          <a:latin typeface="Gill Sans MT"/>
                        </a:rPr>
                        <a:t> - Autorización de los padres debidamente firmada por el responsable legal (presencia obligatoria de este último) del niño</a:t>
                      </a:r>
                    </a:p>
                    <a:p>
                      <a:pPr fontAlgn="base"/>
                      <a:r>
                        <a:rPr lang="es-ES" sz="1200" dirty="0">
                          <a:effectLst/>
                          <a:latin typeface="Gill Sans MT"/>
                        </a:rPr>
                        <a:t> - Fotocopia del DNI o pasaporte de la CEDEAO en vigor del responsable legal del menor</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3943838731"/>
                  </a:ext>
                </a:extLst>
              </a:tr>
            </a:tbl>
          </a:graphicData>
        </a:graphic>
      </p:graphicFrame>
      <p:pic>
        <p:nvPicPr>
          <p:cNvPr id="17" name="Imagen 16" descr="Logotipo&#10;&#10;Descripción generada automáticamente">
            <a:extLst>
              <a:ext uri="{FF2B5EF4-FFF2-40B4-BE49-F238E27FC236}">
                <a16:creationId xmlns:a16="http://schemas.microsoft.com/office/drawing/2014/main" id="{0D3ED175-17A2-BD25-EB48-0B988858EE78}"/>
              </a:ext>
            </a:extLst>
          </p:cNvPr>
          <p:cNvPicPr>
            <a:picLocks noChangeAspect="1"/>
          </p:cNvPicPr>
          <p:nvPr/>
        </p:nvPicPr>
        <p:blipFill>
          <a:blip r:embed="rId6"/>
          <a:stretch>
            <a:fillRect/>
          </a:stretch>
        </p:blipFill>
        <p:spPr>
          <a:xfrm>
            <a:off x="9943133" y="-3959"/>
            <a:ext cx="1974229" cy="1462644"/>
          </a:xfrm>
          <a:prstGeom prst="rect">
            <a:avLst/>
          </a:prstGeom>
        </p:spPr>
      </p:pic>
      <p:cxnSp>
        <p:nvCxnSpPr>
          <p:cNvPr id="20" name="Conector recto de flecha 19">
            <a:extLst>
              <a:ext uri="{FF2B5EF4-FFF2-40B4-BE49-F238E27FC236}">
                <a16:creationId xmlns:a16="http://schemas.microsoft.com/office/drawing/2014/main" id="{84DCB95E-CFE1-20BC-208A-56EB5E65F1F1}"/>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4364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a:extLst>
              <a:ext uri="{FF2B5EF4-FFF2-40B4-BE49-F238E27FC236}">
                <a16:creationId xmlns:a16="http://schemas.microsoft.com/office/drawing/2014/main" id="{B5843264-014A-B27F-5BD3-9BF8625456B0}"/>
              </a:ext>
            </a:extLst>
          </p:cNvPr>
          <p:cNvGraphicFramePr>
            <a:graphicFrameLocks noGrp="1"/>
          </p:cNvGraphicFramePr>
          <p:nvPr>
            <p:extLst>
              <p:ext uri="{D42A27DB-BD31-4B8C-83A1-F6EECF244321}">
                <p14:modId xmlns:p14="http://schemas.microsoft.com/office/powerpoint/2010/main" val="3806333414"/>
              </p:ext>
            </p:extLst>
          </p:nvPr>
        </p:nvGraphicFramePr>
        <p:xfrm>
          <a:off x="145676" y="1400735"/>
          <a:ext cx="11924192" cy="4433412"/>
        </p:xfrm>
        <a:graphic>
          <a:graphicData uri="http://schemas.openxmlformats.org/drawingml/2006/table">
            <a:tbl>
              <a:tblPr firstRow="1" bandRow="1">
                <a:tableStyleId>{5C22544A-7EE6-4342-B048-85BDC9FD1C3A}</a:tableStyleId>
              </a:tblPr>
              <a:tblGrid>
                <a:gridCol w="952498">
                  <a:extLst>
                    <a:ext uri="{9D8B030D-6E8A-4147-A177-3AD203B41FA5}">
                      <a16:colId xmlns:a16="http://schemas.microsoft.com/office/drawing/2014/main" val="3037724425"/>
                    </a:ext>
                  </a:extLst>
                </a:gridCol>
                <a:gridCol w="2857500">
                  <a:extLst>
                    <a:ext uri="{9D8B030D-6E8A-4147-A177-3AD203B41FA5}">
                      <a16:colId xmlns:a16="http://schemas.microsoft.com/office/drawing/2014/main" val="1742843198"/>
                    </a:ext>
                  </a:extLst>
                </a:gridCol>
                <a:gridCol w="2503994">
                  <a:extLst>
                    <a:ext uri="{9D8B030D-6E8A-4147-A177-3AD203B41FA5}">
                      <a16:colId xmlns:a16="http://schemas.microsoft.com/office/drawing/2014/main" val="477365855"/>
                    </a:ext>
                  </a:extLst>
                </a:gridCol>
                <a:gridCol w="1551494">
                  <a:extLst>
                    <a:ext uri="{9D8B030D-6E8A-4147-A177-3AD203B41FA5}">
                      <a16:colId xmlns:a16="http://schemas.microsoft.com/office/drawing/2014/main" val="4030714199"/>
                    </a:ext>
                  </a:extLst>
                </a:gridCol>
                <a:gridCol w="1973720">
                  <a:extLst>
                    <a:ext uri="{9D8B030D-6E8A-4147-A177-3AD203B41FA5}">
                      <a16:colId xmlns:a16="http://schemas.microsoft.com/office/drawing/2014/main" val="2138683315"/>
                    </a:ext>
                  </a:extLst>
                </a:gridCol>
                <a:gridCol w="2084986">
                  <a:extLst>
                    <a:ext uri="{9D8B030D-6E8A-4147-A177-3AD203B41FA5}">
                      <a16:colId xmlns:a16="http://schemas.microsoft.com/office/drawing/2014/main" val="3397920080"/>
                    </a:ext>
                  </a:extLst>
                </a:gridCol>
              </a:tblGrid>
              <a:tr h="297657">
                <a:tc>
                  <a:txBody>
                    <a:bodyPr/>
                    <a:lstStyle/>
                    <a:p>
                      <a:pPr algn="ctr" fontAlgn="base"/>
                      <a:r>
                        <a:rPr lang="es-ES" sz="1200" b="1" dirty="0">
                          <a:solidFill>
                            <a:srgbClr val="FFFFFF"/>
                          </a:solidFill>
                          <a:effectLst/>
                          <a:latin typeface="Gill Sans MT"/>
                        </a:rPr>
                        <a:t>País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Consulado/Embajada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 Trámite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Costo</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Cita previa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Detalles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2227076796"/>
                  </a:ext>
                </a:extLst>
              </a:tr>
              <a:tr h="2083593">
                <a:tc>
                  <a:txBody>
                    <a:bodyPr/>
                    <a:lstStyle/>
                    <a:p>
                      <a:pPr fontAlgn="base"/>
                      <a:r>
                        <a:rPr lang="es-ES" sz="1200" b="1" u="none" dirty="0">
                          <a:effectLst/>
                          <a:latin typeface="Gill Sans MT"/>
                        </a:rPr>
                        <a:t>Marruecos</a:t>
                      </a:r>
                      <a:endParaRPr lang="es-ES" sz="1200" u="none">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b="1" dirty="0">
                          <a:effectLst/>
                          <a:latin typeface="Gill Sans MT"/>
                        </a:rPr>
                        <a:t>Consulado General en Barcelona</a:t>
                      </a:r>
                    </a:p>
                    <a:p>
                      <a:pPr algn="just" fontAlgn="base"/>
                      <a:r>
                        <a:rPr lang="es-ES" sz="1200" i="1" dirty="0">
                          <a:effectLst/>
                          <a:latin typeface="Gill Sans MT"/>
                        </a:rPr>
                        <a:t>C/ Pujades 63, 08005</a:t>
                      </a:r>
                    </a:p>
                    <a:p>
                      <a:pPr lvl="0" algn="just">
                        <a:buNone/>
                      </a:pPr>
                      <a:r>
                        <a:rPr lang="es-ES" sz="1200" i="1" dirty="0">
                          <a:effectLst/>
                          <a:latin typeface="Gill Sans MT"/>
                        </a:rPr>
                        <a:t>Teléfono: </a:t>
                      </a:r>
                      <a:r>
                        <a:rPr lang="es-ES" sz="1200" dirty="0">
                          <a:effectLst/>
                          <a:latin typeface="Gill Sans MT"/>
                        </a:rPr>
                        <a:t>93 289 25 30 </a:t>
                      </a:r>
                      <a:endParaRPr lang="es-ES" sz="1200" i="1" dirty="0">
                        <a:effectLst/>
                        <a:latin typeface="Gill Sans MT"/>
                      </a:endParaRPr>
                    </a:p>
                    <a:p>
                      <a:pPr algn="just" fontAlgn="base"/>
                      <a:r>
                        <a:rPr lang="es-ES" sz="1200" i="1" dirty="0">
                          <a:effectLst/>
                          <a:latin typeface="Gill Sans MT"/>
                        </a:rPr>
                        <a:t>Fax:</a:t>
                      </a:r>
                      <a:r>
                        <a:rPr lang="es-ES" sz="1200" dirty="0">
                          <a:effectLst/>
                          <a:latin typeface="Gill Sans MT"/>
                        </a:rPr>
                        <a:t> 93 289 24 72 </a:t>
                      </a:r>
                    </a:p>
                    <a:p>
                      <a:pPr algn="just" fontAlgn="base"/>
                      <a:r>
                        <a:rPr lang="es-ES" sz="1200" i="1" dirty="0">
                          <a:effectLst/>
                          <a:latin typeface="Gill Sans MT"/>
                        </a:rPr>
                        <a:t>E-Mail:</a:t>
                      </a:r>
                      <a:endParaRPr lang="es-ES" sz="1200" dirty="0">
                        <a:effectLst/>
                        <a:latin typeface="Gill Sans MT"/>
                      </a:endParaRPr>
                    </a:p>
                    <a:p>
                      <a:pPr lvl="0" algn="just">
                        <a:buNone/>
                      </a:pPr>
                      <a:r>
                        <a:rPr lang="es-ES" sz="1200" u="sng" strike="noStrike" dirty="0">
                          <a:solidFill>
                            <a:srgbClr val="000000"/>
                          </a:solidFill>
                          <a:effectLst/>
                          <a:latin typeface="Gill Sans MT"/>
                          <a:hlinkClick r:id="rId2"/>
                        </a:rPr>
                        <a:t>consulatmarocbcn@gmail.com</a:t>
                      </a:r>
                      <a:endParaRPr lang="es-ES" sz="1200" dirty="0">
                        <a:effectLst/>
                        <a:latin typeface="Gill Sans MT"/>
                      </a:endParaRPr>
                    </a:p>
                    <a:p>
                      <a:pPr fontAlgn="base"/>
                      <a:r>
                        <a:rPr lang="es-ES" sz="1200" u="sng" strike="noStrike" dirty="0">
                          <a:solidFill>
                            <a:srgbClr val="000000"/>
                          </a:solidFill>
                          <a:effectLst/>
                          <a:latin typeface="Gill Sans MT"/>
                          <a:hlinkClick r:id="rId3"/>
                        </a:rPr>
                        <a:t>info.consuladobcn@gmail.com</a:t>
                      </a:r>
                      <a:endParaRPr lang="es-ES" sz="1200" dirty="0">
                        <a:effectLst/>
                        <a:latin typeface="Gill Sans MT"/>
                      </a:endParaRPr>
                    </a:p>
                    <a:p>
                      <a:pPr fontAlgn="base"/>
                      <a:r>
                        <a:rPr lang="es-ES" sz="1200" u="sng" strike="noStrike" dirty="0">
                          <a:solidFill>
                            <a:srgbClr val="000000"/>
                          </a:solidFill>
                          <a:effectLst/>
                          <a:latin typeface="Gill Sans MT"/>
                          <a:hlinkClick r:id="rId4"/>
                        </a:rPr>
                        <a:t>consulado.secretaria@maec.gov.ma</a:t>
                      </a:r>
                      <a:endParaRPr lang="es-ES" sz="1200" dirty="0">
                        <a:effectLst/>
                        <a:latin typeface="Gill Sans MT"/>
                      </a:endParaRPr>
                    </a:p>
                    <a:p>
                      <a:pPr fontAlgn="base"/>
                      <a:r>
                        <a:rPr lang="es-ES" sz="1200" i="1" dirty="0">
                          <a:effectLst/>
                          <a:latin typeface="Gill Sans MT"/>
                        </a:rPr>
                        <a:t>Web:</a:t>
                      </a:r>
                      <a:r>
                        <a:rPr lang="es-ES" sz="1200" dirty="0">
                          <a:effectLst/>
                          <a:latin typeface="Gill Sans MT"/>
                        </a:rPr>
                        <a:t> </a:t>
                      </a:r>
                      <a:r>
                        <a:rPr lang="es-ES" sz="1200" u="sng" strike="noStrike" dirty="0">
                          <a:solidFill>
                            <a:srgbClr val="000000"/>
                          </a:solidFill>
                          <a:effectLst/>
                          <a:latin typeface="Gill Sans MT"/>
                          <a:hlinkClick r:id="rId5"/>
                        </a:rPr>
                        <a:t>Inicio | Servicios consulares (consulat.ma)</a:t>
                      </a:r>
                      <a:endParaRPr lang="es-ES" sz="1200" dirty="0">
                        <a:effectLst/>
                        <a:latin typeface="Gill Sans MT"/>
                      </a:endParaRPr>
                    </a:p>
                    <a:p>
                      <a:pPr lvl="0">
                        <a:buNone/>
                      </a:pPr>
                      <a:endParaRPr lang="es-ES" sz="1200" u="sng" strike="noStrike" dirty="0">
                        <a:solidFill>
                          <a:srgbClr val="000000"/>
                        </a:solidFill>
                        <a:effectLst/>
                        <a:latin typeface="Gill Sans MT"/>
                      </a:endParaRPr>
                    </a:p>
                    <a:p>
                      <a:pPr algn="just" fontAlgn="base"/>
                      <a:r>
                        <a:rPr lang="es-ES" sz="1200" b="1" dirty="0">
                          <a:effectLst/>
                          <a:latin typeface="Gill Sans MT"/>
                        </a:rPr>
                        <a:t>Horario de atención:</a:t>
                      </a:r>
                    </a:p>
                    <a:p>
                      <a:pPr lvl="0" algn="just">
                        <a:buNone/>
                      </a:pPr>
                      <a:r>
                        <a:rPr lang="es-ES" sz="1200" dirty="0">
                          <a:effectLst/>
                          <a:latin typeface="Gill Sans MT"/>
                        </a:rPr>
                        <a:t>Lunes a viernes de 09:00 a 15:00</a:t>
                      </a:r>
                      <a:endParaRPr lang="es-ES" dirty="0"/>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marL="171450" lvl="0" indent="-171450" algn="just" fontAlgn="base">
                        <a:buFont typeface="Calibri"/>
                        <a:buChar char="-"/>
                      </a:pPr>
                      <a:r>
                        <a:rPr lang="es-ES" sz="1200" b="1" dirty="0">
                          <a:effectLst/>
                          <a:latin typeface="Gill Sans MT"/>
                        </a:rPr>
                        <a:t>Renovación Pasaporte</a:t>
                      </a:r>
                      <a:endParaRPr lang="es-ES" sz="1200" dirty="0">
                        <a:effectLst/>
                        <a:latin typeface="Gill Sans MT"/>
                      </a:endParaRPr>
                    </a:p>
                    <a:p>
                      <a:pPr marL="171450" lvl="0" indent="-171450" algn="just">
                        <a:buFont typeface="Calibri"/>
                        <a:buChar char="-"/>
                      </a:pPr>
                      <a:endParaRPr lang="es-ES" sz="1200" b="1" dirty="0">
                        <a:effectLst/>
                        <a:latin typeface="Gill Sans MT"/>
                      </a:endParaRPr>
                    </a:p>
                    <a:p>
                      <a:pPr marL="171450" lvl="0" indent="-171450" algn="just" fontAlgn="base">
                        <a:buFont typeface="Calibri"/>
                        <a:buChar char="-"/>
                      </a:pPr>
                      <a:r>
                        <a:rPr lang="es-ES" sz="1200" b="1" dirty="0">
                          <a:effectLst/>
                          <a:latin typeface="Gill Sans MT"/>
                        </a:rPr>
                        <a:t>Renovación por pérdida</a:t>
                      </a:r>
                      <a:endParaRPr lang="es-ES" sz="1200" dirty="0">
                        <a:effectLst/>
                        <a:latin typeface="Gill Sans MT"/>
                      </a:endParaRPr>
                    </a:p>
                    <a:p>
                      <a:pPr marL="171450" lvl="0" indent="-171450" algn="just">
                        <a:buFont typeface="Calibri"/>
                        <a:buChar char="-"/>
                      </a:pPr>
                      <a:endParaRPr lang="es-ES" sz="1200" b="1" dirty="0">
                        <a:effectLst/>
                        <a:latin typeface="Gill Sans MT"/>
                      </a:endParaRPr>
                    </a:p>
                    <a:p>
                      <a:pPr marL="171450" lvl="0" indent="-171450" algn="just" fontAlgn="base">
                        <a:buFont typeface="Calibri"/>
                        <a:buChar char="-"/>
                      </a:pPr>
                      <a:r>
                        <a:rPr lang="es-ES" sz="1200" b="1" dirty="0">
                          <a:effectLst/>
                          <a:latin typeface="Gill Sans MT"/>
                        </a:rPr>
                        <a:t>Declaración pérdida de Pasa-porte</a:t>
                      </a:r>
                      <a:endParaRPr lang="es-ES" sz="1200" dirty="0">
                        <a:effectLst/>
                        <a:latin typeface="Gill Sans MT"/>
                      </a:endParaRPr>
                    </a:p>
                    <a:p>
                      <a:pPr marL="171450" lvl="0" indent="-171450" algn="just">
                        <a:buFont typeface="Calibri"/>
                        <a:buChar char="-"/>
                      </a:pPr>
                      <a:endParaRPr lang="es-ES" sz="1200" b="1" dirty="0">
                        <a:effectLst/>
                        <a:latin typeface="Gill Sans MT"/>
                      </a:endParaRPr>
                    </a:p>
                    <a:p>
                      <a:pPr algn="just" fontAlgn="base"/>
                      <a:r>
                        <a:rPr lang="es-ES" sz="1200" dirty="0">
                          <a:effectLst/>
                          <a:latin typeface="Gill Sans MT"/>
                        </a:rPr>
                        <a:t>Antecedentes penales</a:t>
                      </a:r>
                    </a:p>
                    <a:p>
                      <a:pPr fontAlgn="base"/>
                      <a:r>
                        <a:rPr lang="es-ES" sz="1200" dirty="0">
                          <a:effectLst/>
                          <a:latin typeface="Gill Sans MT"/>
                        </a:rPr>
                        <a:t>(solicitar en país de origen)</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marL="171450" indent="-171450" algn="just" fontAlgn="base">
                        <a:buFont typeface="Calibri"/>
                        <a:buChar char="-"/>
                      </a:pPr>
                      <a:r>
                        <a:rPr lang="es-ES" sz="1200" dirty="0">
                          <a:effectLst/>
                          <a:latin typeface="Gill Sans MT"/>
                        </a:rPr>
                        <a:t>860 MAD (78€)</a:t>
                      </a:r>
                    </a:p>
                    <a:p>
                      <a:pPr marL="171450" lvl="0" indent="-171450" algn="just">
                        <a:buFont typeface="Calibri"/>
                        <a:buChar char="-"/>
                      </a:pPr>
                      <a:endParaRPr lang="es-ES" sz="1200" dirty="0">
                        <a:effectLst/>
                        <a:latin typeface="Gill Sans MT"/>
                      </a:endParaRPr>
                    </a:p>
                    <a:p>
                      <a:pPr marL="171450" lvl="0" indent="-171450" algn="just">
                        <a:buFont typeface="Calibri"/>
                        <a:buChar char="-"/>
                      </a:pPr>
                      <a:r>
                        <a:rPr lang="es-ES" sz="1200" dirty="0">
                          <a:effectLst/>
                          <a:latin typeface="Gill Sans MT"/>
                        </a:rPr>
                        <a:t>1.080 MAD (97€)</a:t>
                      </a:r>
                    </a:p>
                    <a:p>
                      <a:pPr marL="171450" lvl="0" indent="-171450" algn="just">
                        <a:buFont typeface="Calibri"/>
                        <a:buChar char="-"/>
                      </a:pPr>
                      <a:endParaRPr lang="es-ES" sz="1200" dirty="0">
                        <a:effectLst/>
                        <a:latin typeface="Gill Sans MT"/>
                      </a:endParaRPr>
                    </a:p>
                    <a:p>
                      <a:pPr marL="171450" lvl="0" indent="-171450" algn="just">
                        <a:buFont typeface="Calibri"/>
                        <a:buChar char="-"/>
                      </a:pPr>
                      <a:r>
                        <a:rPr lang="es-ES" sz="1200" dirty="0">
                          <a:effectLst/>
                          <a:latin typeface="Gill Sans MT"/>
                        </a:rPr>
                        <a:t>10 MAD (1€)</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dirty="0">
                          <a:effectLst/>
                          <a:latin typeface="Gill Sans MT"/>
                        </a:rPr>
                        <a:t>Sí, enlace:</a:t>
                      </a:r>
                    </a:p>
                    <a:p>
                      <a:pPr algn="just" fontAlgn="base"/>
                      <a:r>
                        <a:rPr lang="es-ES" sz="1200" u="sng" strike="noStrike" dirty="0">
                          <a:solidFill>
                            <a:srgbClr val="000000"/>
                          </a:solidFill>
                          <a:effectLst/>
                          <a:latin typeface="Gill Sans MT"/>
                          <a:hlinkClick r:id="rId6"/>
                        </a:rPr>
                        <a:t>https://rdv.consulat.ma</a:t>
                      </a:r>
                      <a:endParaRPr lang="es-ES" sz="1200" dirty="0">
                        <a:effectLst/>
                        <a:latin typeface="Gill Sans MT"/>
                      </a:endParaRPr>
                    </a:p>
                    <a:p>
                      <a:pPr algn="just" fontAlgn="base"/>
                      <a:r>
                        <a:rPr lang="es-ES" sz="1200" dirty="0">
                          <a:effectLst/>
                          <a:latin typeface="Gill Sans MT"/>
                        </a:rPr>
                        <a:t>Para retirar no requiere cita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b="1" dirty="0">
                          <a:effectLst/>
                          <a:latin typeface="Gill Sans MT"/>
                        </a:rPr>
                        <a:t>!OJO!</a:t>
                      </a:r>
                      <a:endParaRPr lang="es-ES" dirty="0"/>
                    </a:p>
                    <a:p>
                      <a:pPr lvl="0" algn="just">
                        <a:buNone/>
                      </a:pPr>
                      <a:r>
                        <a:rPr lang="es-ES" sz="1200" dirty="0">
                          <a:effectLst/>
                          <a:latin typeface="Gill Sans MT"/>
                        </a:rPr>
                        <a:t>Se puede solicitar el certificado de antecedentes penales desde el consulado, pero no es válido a nivel de extranjería </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486358165"/>
                  </a:ext>
                </a:extLst>
              </a:tr>
              <a:tr h="1666875">
                <a:tc gridSpan="6">
                  <a:txBody>
                    <a:bodyPr/>
                    <a:lstStyle/>
                    <a:p>
                      <a:pPr fontAlgn="auto"/>
                      <a:endParaRPr lang="ca-ES" sz="1200" dirty="0">
                        <a:effectLst/>
                        <a:latin typeface="Gill Sans MT"/>
                      </a:endParaRPr>
                    </a:p>
                    <a:p>
                      <a:pPr fontAlgn="base"/>
                      <a:r>
                        <a:rPr lang="ca-ES" sz="1200" b="1" dirty="0">
                          <a:effectLst/>
                          <a:latin typeface="Gill Sans MT"/>
                        </a:rPr>
                        <a:t>REQUISITOS PASAPORTE:</a:t>
                      </a:r>
                      <a:endParaRPr lang="ca-ES" sz="1200" dirty="0">
                        <a:effectLst/>
                        <a:latin typeface="Gill Sans MT"/>
                      </a:endParaRPr>
                    </a:p>
                    <a:p>
                      <a:pPr fontAlgn="base"/>
                      <a:r>
                        <a:rPr lang="ca-ES" sz="1200" dirty="0">
                          <a:effectLst/>
                          <a:latin typeface="Gill Sans MT"/>
                        </a:rPr>
                        <a:t> - </a:t>
                      </a:r>
                      <a:r>
                        <a:rPr lang="ca-ES" sz="1200" err="1">
                          <a:effectLst/>
                          <a:latin typeface="Gill Sans MT"/>
                        </a:rPr>
                        <a:t>Inscripción</a:t>
                      </a:r>
                      <a:r>
                        <a:rPr lang="ca-ES" sz="1200" dirty="0">
                          <a:effectLst/>
                          <a:latin typeface="Gill Sans MT"/>
                        </a:rPr>
                        <a:t> consular (en vigor)</a:t>
                      </a:r>
                    </a:p>
                    <a:p>
                      <a:pPr fontAlgn="base"/>
                      <a:r>
                        <a:rPr lang="ca-ES" sz="1200" dirty="0">
                          <a:effectLst/>
                          <a:latin typeface="Gill Sans MT"/>
                        </a:rPr>
                        <a:t> - CNIE en vigor (original + fotocopia)</a:t>
                      </a:r>
                    </a:p>
                    <a:p>
                      <a:pPr fontAlgn="base"/>
                      <a:r>
                        <a:rPr lang="ca-ES" sz="1200" dirty="0">
                          <a:effectLst/>
                          <a:latin typeface="Gill Sans MT"/>
                        </a:rPr>
                        <a:t> - Dos </a:t>
                      </a:r>
                      <a:r>
                        <a:rPr lang="ca-ES" sz="1200" dirty="0" err="1">
                          <a:effectLst/>
                          <a:latin typeface="Gill Sans MT"/>
                        </a:rPr>
                        <a:t>fotografías</a:t>
                      </a:r>
                      <a:r>
                        <a:rPr lang="ca-ES" sz="1200" dirty="0">
                          <a:effectLst/>
                          <a:latin typeface="Gill Sans MT"/>
                        </a:rPr>
                        <a:t> </a:t>
                      </a:r>
                      <a:r>
                        <a:rPr lang="ca-ES" sz="1200" dirty="0" err="1">
                          <a:effectLst/>
                          <a:latin typeface="Gill Sans MT"/>
                        </a:rPr>
                        <a:t>recientes</a:t>
                      </a:r>
                      <a:r>
                        <a:rPr lang="ca-ES" sz="1200" dirty="0">
                          <a:effectLst/>
                          <a:latin typeface="Gill Sans MT"/>
                        </a:rPr>
                        <a:t>, fondo </a:t>
                      </a:r>
                      <a:r>
                        <a:rPr lang="ca-ES" sz="1200" dirty="0" err="1">
                          <a:effectLst/>
                          <a:latin typeface="Gill Sans MT"/>
                        </a:rPr>
                        <a:t>blanco</a:t>
                      </a:r>
                      <a:r>
                        <a:rPr lang="ca-ES" sz="1200" dirty="0">
                          <a:effectLst/>
                          <a:latin typeface="Gill Sans MT"/>
                        </a:rPr>
                        <a:t>/</a:t>
                      </a:r>
                      <a:r>
                        <a:rPr lang="ca-ES" sz="1200" dirty="0" err="1">
                          <a:effectLst/>
                          <a:latin typeface="Gill Sans MT"/>
                        </a:rPr>
                        <a:t>azul</a:t>
                      </a:r>
                      <a:r>
                        <a:rPr lang="ca-ES" sz="1200" dirty="0">
                          <a:effectLst/>
                          <a:latin typeface="Gill Sans MT"/>
                        </a:rPr>
                        <a:t>(3,5 cm x 4,5 cm).  En caso de </a:t>
                      </a:r>
                      <a:r>
                        <a:rPr lang="ca-ES" sz="1200" dirty="0" err="1">
                          <a:effectLst/>
                          <a:latin typeface="Gill Sans MT"/>
                        </a:rPr>
                        <a:t>renovación</a:t>
                      </a:r>
                      <a:r>
                        <a:rPr lang="ca-ES" sz="1200" dirty="0">
                          <a:effectLst/>
                          <a:latin typeface="Gill Sans MT"/>
                        </a:rPr>
                        <a:t>, se </a:t>
                      </a:r>
                      <a:r>
                        <a:rPr lang="ca-ES" sz="1200" dirty="0" err="1">
                          <a:effectLst/>
                          <a:latin typeface="Gill Sans MT"/>
                        </a:rPr>
                        <a:t>deberá</a:t>
                      </a:r>
                      <a:r>
                        <a:rPr lang="ca-ES" sz="1200" dirty="0">
                          <a:effectLst/>
                          <a:latin typeface="Gill Sans MT"/>
                        </a:rPr>
                        <a:t> presentar el </a:t>
                      </a:r>
                      <a:r>
                        <a:rPr lang="ca-ES" sz="1200" dirty="0" err="1">
                          <a:effectLst/>
                          <a:latin typeface="Gill Sans MT"/>
                        </a:rPr>
                        <a:t>antiguo</a:t>
                      </a:r>
                      <a:r>
                        <a:rPr lang="ca-ES" sz="1200" dirty="0">
                          <a:effectLst/>
                          <a:latin typeface="Gill Sans MT"/>
                        </a:rPr>
                        <a:t> </a:t>
                      </a:r>
                      <a:r>
                        <a:rPr lang="ca-ES" sz="1200" dirty="0" err="1">
                          <a:effectLst/>
                          <a:latin typeface="Gill Sans MT"/>
                        </a:rPr>
                        <a:t>pasaporte</a:t>
                      </a:r>
                      <a:endParaRPr lang="ca-ES" sz="1200" dirty="0">
                        <a:effectLst/>
                        <a:latin typeface="Gill Sans MT"/>
                      </a:endParaRPr>
                    </a:p>
                    <a:p>
                      <a:pPr fontAlgn="base"/>
                      <a:r>
                        <a:rPr lang="ca-ES" sz="1200" dirty="0">
                          <a:effectLst/>
                          <a:latin typeface="Gill Sans MT"/>
                        </a:rPr>
                        <a:t> - Pago de la </a:t>
                      </a:r>
                      <a:r>
                        <a:rPr lang="ca-ES" sz="1200" err="1">
                          <a:effectLst/>
                          <a:latin typeface="Gill Sans MT"/>
                        </a:rPr>
                        <a:t>tasa</a:t>
                      </a:r>
                      <a:r>
                        <a:rPr lang="ca-ES" sz="1200" dirty="0">
                          <a:effectLst/>
                          <a:latin typeface="Gill Sans MT"/>
                        </a:rPr>
                        <a:t> </a:t>
                      </a:r>
                      <a:r>
                        <a:rPr lang="ca-ES" sz="1200" err="1">
                          <a:effectLst/>
                          <a:latin typeface="Gill Sans MT"/>
                        </a:rPr>
                        <a:t>correspondiente</a:t>
                      </a:r>
                      <a:r>
                        <a:rPr lang="ca-ES" sz="1200" dirty="0">
                          <a:effectLst/>
                          <a:latin typeface="Gill Sans MT"/>
                        </a:rPr>
                        <a:t>.</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616588385"/>
                  </a:ext>
                </a:extLst>
              </a:tr>
            </a:tbl>
          </a:graphicData>
        </a:graphic>
      </p:graphicFrame>
      <p:pic>
        <p:nvPicPr>
          <p:cNvPr id="13" name="Imagen 12" descr="Logotipo&#10;&#10;Descripción generada automáticamente">
            <a:extLst>
              <a:ext uri="{FF2B5EF4-FFF2-40B4-BE49-F238E27FC236}">
                <a16:creationId xmlns:a16="http://schemas.microsoft.com/office/drawing/2014/main" id="{E92CCC14-1D50-35D5-C3D0-631C0C1D468A}"/>
              </a:ext>
            </a:extLst>
          </p:cNvPr>
          <p:cNvPicPr>
            <a:picLocks noChangeAspect="1"/>
          </p:cNvPicPr>
          <p:nvPr/>
        </p:nvPicPr>
        <p:blipFill>
          <a:blip r:embed="rId7"/>
          <a:stretch>
            <a:fillRect/>
          </a:stretch>
        </p:blipFill>
        <p:spPr>
          <a:xfrm>
            <a:off x="9943133" y="-3959"/>
            <a:ext cx="1974229" cy="1462644"/>
          </a:xfrm>
          <a:prstGeom prst="rect">
            <a:avLst/>
          </a:prstGeom>
        </p:spPr>
      </p:pic>
      <p:cxnSp>
        <p:nvCxnSpPr>
          <p:cNvPr id="15" name="Conector recto de flecha 14">
            <a:extLst>
              <a:ext uri="{FF2B5EF4-FFF2-40B4-BE49-F238E27FC236}">
                <a16:creationId xmlns:a16="http://schemas.microsoft.com/office/drawing/2014/main" id="{ED6366D0-4881-3588-8A21-73646BE1621D}"/>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1625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66E4620C-AF50-6AD5-3326-D5F904260F8B}"/>
              </a:ext>
            </a:extLst>
          </p:cNvPr>
          <p:cNvGraphicFramePr>
            <a:graphicFrameLocks noGrp="1"/>
          </p:cNvGraphicFramePr>
          <p:nvPr>
            <p:extLst>
              <p:ext uri="{D42A27DB-BD31-4B8C-83A1-F6EECF244321}">
                <p14:modId xmlns:p14="http://schemas.microsoft.com/office/powerpoint/2010/main" val="1876585501"/>
              </p:ext>
            </p:extLst>
          </p:nvPr>
        </p:nvGraphicFramePr>
        <p:xfrm>
          <a:off x="98961" y="1015772"/>
          <a:ext cx="12000397" cy="5002223"/>
        </p:xfrm>
        <a:graphic>
          <a:graphicData uri="http://schemas.openxmlformats.org/drawingml/2006/table">
            <a:tbl>
              <a:tblPr firstRow="1" bandRow="1">
                <a:tableStyleId>{5C22544A-7EE6-4342-B048-85BDC9FD1C3A}</a:tableStyleId>
              </a:tblPr>
              <a:tblGrid>
                <a:gridCol w="805206">
                  <a:extLst>
                    <a:ext uri="{9D8B030D-6E8A-4147-A177-3AD203B41FA5}">
                      <a16:colId xmlns:a16="http://schemas.microsoft.com/office/drawing/2014/main" val="639010201"/>
                    </a:ext>
                  </a:extLst>
                </a:gridCol>
                <a:gridCol w="2818220">
                  <a:extLst>
                    <a:ext uri="{9D8B030D-6E8A-4147-A177-3AD203B41FA5}">
                      <a16:colId xmlns:a16="http://schemas.microsoft.com/office/drawing/2014/main" val="3612400086"/>
                    </a:ext>
                  </a:extLst>
                </a:gridCol>
                <a:gridCol w="2980468">
                  <a:extLst>
                    <a:ext uri="{9D8B030D-6E8A-4147-A177-3AD203B41FA5}">
                      <a16:colId xmlns:a16="http://schemas.microsoft.com/office/drawing/2014/main" val="2740893735"/>
                    </a:ext>
                  </a:extLst>
                </a:gridCol>
                <a:gridCol w="991778">
                  <a:extLst>
                    <a:ext uri="{9D8B030D-6E8A-4147-A177-3AD203B41FA5}">
                      <a16:colId xmlns:a16="http://schemas.microsoft.com/office/drawing/2014/main" val="3512044311"/>
                    </a:ext>
                  </a:extLst>
                </a:gridCol>
                <a:gridCol w="2003195">
                  <a:extLst>
                    <a:ext uri="{9D8B030D-6E8A-4147-A177-3AD203B41FA5}">
                      <a16:colId xmlns:a16="http://schemas.microsoft.com/office/drawing/2014/main" val="892813869"/>
                    </a:ext>
                  </a:extLst>
                </a:gridCol>
                <a:gridCol w="2401530">
                  <a:extLst>
                    <a:ext uri="{9D8B030D-6E8A-4147-A177-3AD203B41FA5}">
                      <a16:colId xmlns:a16="http://schemas.microsoft.com/office/drawing/2014/main" val="3923936537"/>
                    </a:ext>
                  </a:extLst>
                </a:gridCol>
              </a:tblGrid>
              <a:tr h="586344">
                <a:tc>
                  <a:txBody>
                    <a:bodyPr/>
                    <a:lstStyle/>
                    <a:p>
                      <a:pPr algn="ctr" fontAlgn="base"/>
                      <a:r>
                        <a:rPr lang="es-ES" sz="1200" b="1" dirty="0">
                          <a:solidFill>
                            <a:srgbClr val="FFFFFF"/>
                          </a:solidFill>
                          <a:effectLst/>
                          <a:latin typeface="Gill Sans MT"/>
                        </a:rPr>
                        <a:t>País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Consulado/Embajada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Trámite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 Coste </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Cita previa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Detalles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1916100161"/>
                  </a:ext>
                </a:extLst>
              </a:tr>
              <a:tr h="1762672">
                <a:tc>
                  <a:txBody>
                    <a:bodyPr/>
                    <a:lstStyle/>
                    <a:p>
                      <a:pPr fontAlgn="base"/>
                      <a:r>
                        <a:rPr lang="es-ES" sz="1200" b="1" u="none" dirty="0">
                          <a:effectLst/>
                          <a:latin typeface="Gill Sans MT"/>
                        </a:rPr>
                        <a:t>Argelia</a:t>
                      </a:r>
                      <a:endParaRPr lang="es-ES" sz="1200" u="none"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419" sz="1200" b="1" dirty="0">
                          <a:effectLst/>
                          <a:latin typeface="Gill Sans MT"/>
                        </a:rPr>
                        <a:t>Consulado General en Barcelona</a:t>
                      </a:r>
                      <a:endParaRPr lang="es-419" sz="1200" dirty="0">
                        <a:effectLst/>
                        <a:latin typeface="Gill Sans MT"/>
                      </a:endParaRPr>
                    </a:p>
                    <a:p>
                      <a:pPr fontAlgn="base"/>
                      <a:r>
                        <a:rPr lang="es-419" sz="1200" i="1" dirty="0">
                          <a:effectLst/>
                          <a:latin typeface="Gill Sans MT"/>
                        </a:rPr>
                        <a:t>Avda. del Tibidabo, 6, 08022 Barcelona.</a:t>
                      </a:r>
                    </a:p>
                    <a:p>
                      <a:pPr fontAlgn="base"/>
                      <a:r>
                        <a:rPr lang="es-419" sz="1200" i="1" dirty="0">
                          <a:effectLst/>
                          <a:latin typeface="Gill Sans MT"/>
                        </a:rPr>
                        <a:t>Teléfono:</a:t>
                      </a:r>
                      <a:r>
                        <a:rPr lang="es-419" sz="1200" dirty="0">
                          <a:effectLst/>
                          <a:latin typeface="Gill Sans MT"/>
                        </a:rPr>
                        <a:t> 934 18 81 21</a:t>
                      </a:r>
                    </a:p>
                    <a:p>
                      <a:pPr fontAlgn="base"/>
                      <a:r>
                        <a:rPr lang="es-419" sz="1200" i="1" dirty="0">
                          <a:effectLst/>
                          <a:latin typeface="Gill Sans MT"/>
                        </a:rPr>
                        <a:t>E-mail:</a:t>
                      </a:r>
                      <a:r>
                        <a:rPr lang="es-419" sz="1200" dirty="0">
                          <a:effectLst/>
                          <a:latin typeface="Gill Sans MT"/>
                        </a:rPr>
                        <a:t> </a:t>
                      </a:r>
                      <a:r>
                        <a:rPr lang="es-419" sz="1200" u="sng" strike="noStrike" dirty="0">
                          <a:solidFill>
                            <a:srgbClr val="000000"/>
                          </a:solidFill>
                          <a:effectLst/>
                          <a:latin typeface="Gill Sans MT"/>
                          <a:hlinkClick r:id="rId2"/>
                        </a:rPr>
                        <a:t>courrier@consulatdz-bcn.org</a:t>
                      </a:r>
                      <a:endParaRPr lang="es-419" sz="1200">
                        <a:effectLst/>
                        <a:latin typeface="Gill Sans MT"/>
                      </a:endParaRPr>
                    </a:p>
                    <a:p>
                      <a:pPr fontAlgn="base"/>
                      <a:r>
                        <a:rPr lang="es-419" sz="1200" i="1" dirty="0">
                          <a:effectLst/>
                          <a:latin typeface="Gill Sans MT"/>
                        </a:rPr>
                        <a:t>Web:</a:t>
                      </a:r>
                      <a:r>
                        <a:rPr lang="es-419" sz="1200" dirty="0">
                          <a:effectLst/>
                          <a:latin typeface="Gill Sans MT"/>
                        </a:rPr>
                        <a:t> </a:t>
                      </a:r>
                      <a:r>
                        <a:rPr lang="es-419" sz="1200" u="sng" strike="noStrike" dirty="0">
                          <a:solidFill>
                            <a:srgbClr val="000000"/>
                          </a:solidFill>
                          <a:effectLst/>
                          <a:latin typeface="Gill Sans MT"/>
                          <a:hlinkClick r:id="rId3"/>
                        </a:rPr>
                        <a:t>www.consulatalgerie-barcelone.org</a:t>
                      </a:r>
                      <a:endParaRPr lang="es-419" sz="1200" dirty="0">
                        <a:effectLst/>
                        <a:latin typeface="Gill Sans MT"/>
                      </a:endParaRPr>
                    </a:p>
                    <a:p>
                      <a:pPr lvl="0">
                        <a:buNone/>
                      </a:pPr>
                      <a:endParaRPr lang="es-419" sz="1200" u="sng" strike="noStrike" dirty="0">
                        <a:solidFill>
                          <a:srgbClr val="000000"/>
                        </a:solidFill>
                        <a:effectLst/>
                        <a:latin typeface="Gill Sans MT"/>
                      </a:endParaRPr>
                    </a:p>
                    <a:p>
                      <a:pPr lvl="0">
                        <a:buNone/>
                      </a:pPr>
                      <a:r>
                        <a:rPr lang="es-419" sz="1200" b="1" u="none" strike="noStrike" dirty="0">
                          <a:solidFill>
                            <a:srgbClr val="000000"/>
                          </a:solidFill>
                          <a:effectLst/>
                          <a:latin typeface="Gill Sans MT"/>
                        </a:rPr>
                        <a:t>Horario de atención:</a:t>
                      </a:r>
                    </a:p>
                    <a:p>
                      <a:pPr lvl="0">
                        <a:buNone/>
                      </a:pPr>
                      <a:r>
                        <a:rPr lang="es-419" sz="1200" b="0" u="none" strike="noStrike" dirty="0">
                          <a:solidFill>
                            <a:srgbClr val="000000"/>
                          </a:solidFill>
                          <a:effectLst/>
                          <a:latin typeface="Gill Sans MT"/>
                        </a:rPr>
                        <a:t>Martes a sábado de 09:00 a 15:00</a:t>
                      </a:r>
                      <a:endParaRPr lang="es-419" sz="1200" b="1" u="none" strike="noStrike" dirty="0">
                        <a:solidFill>
                          <a:srgbClr val="000000"/>
                        </a:solidFill>
                        <a:effectLst/>
                        <a:latin typeface="Gill Sans MT"/>
                      </a:endParaRPr>
                    </a:p>
                    <a:p>
                      <a:pPr algn="just" fontAlgn="base"/>
                      <a:endParaRPr lang="es-419"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marL="171450" lvl="0" indent="-171450" algn="just" fontAlgn="base">
                        <a:buFont typeface="Calibri"/>
                        <a:buChar char="-"/>
                      </a:pPr>
                      <a:r>
                        <a:rPr lang="es-ES" sz="1200" b="1" dirty="0">
                          <a:effectLst/>
                          <a:latin typeface="Gill Sans MT"/>
                        </a:rPr>
                        <a:t>Renovación Pasaporte</a:t>
                      </a:r>
                      <a:endParaRPr lang="es-ES" sz="1200" dirty="0">
                        <a:effectLst/>
                        <a:latin typeface="Gill Sans MT"/>
                      </a:endParaRPr>
                    </a:p>
                    <a:p>
                      <a:pPr marL="171450" lvl="0" indent="-171450" algn="just">
                        <a:buFont typeface="Calibri"/>
                        <a:buChar char="-"/>
                      </a:pPr>
                      <a:endParaRPr lang="es-ES" sz="1200" b="1" dirty="0">
                        <a:effectLst/>
                        <a:latin typeface="Gill Sans MT"/>
                      </a:endParaRPr>
                    </a:p>
                    <a:p>
                      <a:pPr marL="171450" lvl="0" indent="-171450" algn="just" fontAlgn="base">
                        <a:buFont typeface="Calibri"/>
                        <a:buChar char="-"/>
                      </a:pPr>
                      <a:r>
                        <a:rPr lang="es-ES" sz="1200" b="1" dirty="0">
                          <a:effectLst/>
                          <a:latin typeface="Gill Sans MT"/>
                        </a:rPr>
                        <a:t>Renovación por pérdida</a:t>
                      </a:r>
                      <a:endParaRPr lang="es-ES" sz="1200" dirty="0">
                        <a:effectLst/>
                        <a:latin typeface="Gill Sans MT"/>
                      </a:endParaRPr>
                    </a:p>
                    <a:p>
                      <a:pPr marL="171450" lvl="0" indent="-171450" algn="just">
                        <a:buFont typeface="Calibri"/>
                        <a:buChar char="-"/>
                      </a:pPr>
                      <a:endParaRPr lang="es-ES" sz="1200" b="1" dirty="0">
                        <a:effectLst/>
                        <a:latin typeface="Gill Sans MT"/>
                      </a:endParaRPr>
                    </a:p>
                    <a:p>
                      <a:pPr marL="171450" lvl="0" indent="-171450" algn="just" fontAlgn="base">
                        <a:buFont typeface="Calibri"/>
                        <a:buChar char="-"/>
                      </a:pPr>
                      <a:r>
                        <a:rPr lang="es-ES" sz="1200" b="1" dirty="0">
                          <a:effectLst/>
                          <a:latin typeface="Gill Sans MT"/>
                        </a:rPr>
                        <a:t>Antecedentes penales (solicitar en el país de origen)</a:t>
                      </a:r>
                      <a:endParaRPr lang="es-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ca-ES" sz="1200" b="1" dirty="0">
                          <a:effectLst/>
                          <a:latin typeface="Gill Sans MT"/>
                        </a:rPr>
                        <a:t> </a:t>
                      </a:r>
                      <a:r>
                        <a:rPr lang="ca-ES" sz="1200" b="0" dirty="0">
                          <a:effectLst/>
                          <a:latin typeface="Gill Sans MT"/>
                        </a:rPr>
                        <a:t>- </a:t>
                      </a:r>
                      <a:r>
                        <a:rPr lang="ca-ES" sz="1200" dirty="0">
                          <a:effectLst/>
                          <a:latin typeface="Gill Sans MT"/>
                        </a:rPr>
                        <a:t>60 €</a:t>
                      </a:r>
                      <a:endParaRPr lang="es-ES" dirty="0"/>
                    </a:p>
                    <a:p>
                      <a:pPr lvl="0" algn="just">
                        <a:buNone/>
                      </a:pPr>
                      <a:endParaRPr lang="ca-ES" sz="1200" dirty="0">
                        <a:effectLst/>
                        <a:latin typeface="Gill Sans MT"/>
                      </a:endParaRPr>
                    </a:p>
                    <a:p>
                      <a:pPr marL="171450" lvl="0" indent="-171450" algn="just">
                        <a:buFont typeface="Calibri"/>
                        <a:buChar char="-"/>
                      </a:pPr>
                      <a:r>
                        <a:rPr lang="ca-ES" sz="1200" dirty="0">
                          <a:effectLst/>
                          <a:latin typeface="Gill Sans MT"/>
                        </a:rPr>
                        <a:t>120 €</a:t>
                      </a:r>
                      <a:endParaRPr lang="es-ES" dirty="0"/>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ca-ES" sz="1200" dirty="0">
                          <a:effectLst/>
                          <a:latin typeface="Gill Sans MT"/>
                        </a:rPr>
                        <a:t>Sí.  En este </a:t>
                      </a:r>
                      <a:r>
                        <a:rPr lang="ca-ES" sz="1200" dirty="0" err="1">
                          <a:effectLst/>
                          <a:latin typeface="Gill Sans MT"/>
                        </a:rPr>
                        <a:t>enlace</a:t>
                      </a:r>
                      <a:r>
                        <a:rPr lang="ca-ES" sz="1200" dirty="0">
                          <a:effectLst/>
                          <a:latin typeface="Gill Sans MT"/>
                        </a:rPr>
                        <a:t>:</a:t>
                      </a:r>
                    </a:p>
                    <a:p>
                      <a:pPr fontAlgn="base"/>
                      <a:r>
                        <a:rPr lang="ca-ES" sz="1200" u="sng" strike="noStrike" dirty="0">
                          <a:solidFill>
                            <a:srgbClr val="000000"/>
                          </a:solidFill>
                          <a:effectLst/>
                          <a:latin typeface="Gill Sans MT"/>
                          <a:hlinkClick r:id="rId4"/>
                        </a:rPr>
                        <a:t>https://consulatalgerie-barcelone.org/</a:t>
                      </a:r>
                      <a:endParaRPr lang="ca-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algn="just" fontAlgn="base"/>
                      <a:r>
                        <a:rPr lang="es-ES" sz="1200" b="1" dirty="0">
                          <a:effectLst/>
                          <a:latin typeface="Gill Sans MT"/>
                        </a:rPr>
                        <a:t>!OJO!</a:t>
                      </a:r>
                      <a:endParaRPr lang="es-ES" b="1" dirty="0"/>
                    </a:p>
                    <a:p>
                      <a:pPr lvl="0" algn="just">
                        <a:buNone/>
                      </a:pPr>
                      <a:r>
                        <a:rPr lang="es-ES" sz="1200" dirty="0">
                          <a:effectLst/>
                          <a:latin typeface="Gill Sans MT"/>
                        </a:rPr>
                        <a:t>Se puede solicitar el certificado de antecedentes penales desde el Consulado, pero no es válido a nivel de extranjería </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1354583367"/>
                  </a:ext>
                </a:extLst>
              </a:tr>
              <a:tr h="2653207">
                <a:tc gridSpan="6">
                  <a:txBody>
                    <a:bodyPr/>
                    <a:lstStyle/>
                    <a:p>
                      <a:pPr algn="just" fontAlgn="base"/>
                      <a:r>
                        <a:rPr lang="ca-ES" sz="1200" b="1" dirty="0">
                          <a:effectLst/>
                          <a:latin typeface="Gill Sans MT"/>
                        </a:rPr>
                        <a:t>REQUISITOS PASAPORTE: </a:t>
                      </a:r>
                      <a:endParaRPr lang="ca-ES" sz="1200" dirty="0">
                        <a:effectLst/>
                        <a:latin typeface="Gill Sans MT"/>
                      </a:endParaRPr>
                    </a:p>
                    <a:p>
                      <a:pPr algn="just" fontAlgn="base"/>
                      <a:r>
                        <a:rPr lang="ca-ES" sz="1200" dirty="0">
                          <a:effectLst/>
                          <a:latin typeface="Gill Sans MT"/>
                        </a:rPr>
                        <a:t> - </a:t>
                      </a:r>
                      <a:r>
                        <a:rPr lang="ca-ES" sz="1200" err="1">
                          <a:effectLst/>
                          <a:latin typeface="Gill Sans MT"/>
                        </a:rPr>
                        <a:t>Cumplimentar</a:t>
                      </a:r>
                      <a:r>
                        <a:rPr lang="ca-ES" sz="1200" dirty="0">
                          <a:effectLst/>
                          <a:latin typeface="Gill Sans MT"/>
                        </a:rPr>
                        <a:t> y firmar </a:t>
                      </a:r>
                      <a:r>
                        <a:rPr lang="ca-ES" sz="1200" err="1">
                          <a:effectLst/>
                          <a:latin typeface="Gill Sans MT"/>
                        </a:rPr>
                        <a:t>formulario</a:t>
                      </a:r>
                      <a:r>
                        <a:rPr lang="ca-ES" sz="1200" dirty="0">
                          <a:effectLst/>
                          <a:latin typeface="Gill Sans MT"/>
                        </a:rPr>
                        <a:t> de </a:t>
                      </a:r>
                      <a:r>
                        <a:rPr lang="ca-ES" sz="1200" err="1">
                          <a:effectLst/>
                          <a:latin typeface="Gill Sans MT"/>
                        </a:rPr>
                        <a:t>solicitud</a:t>
                      </a:r>
                      <a:r>
                        <a:rPr lang="ca-ES" sz="1200" dirty="0">
                          <a:effectLst/>
                          <a:latin typeface="Gill Sans MT"/>
                        </a:rPr>
                        <a:t> </a:t>
                      </a:r>
                      <a:r>
                        <a:rPr lang="ca-ES" sz="1200" u="sng" strike="noStrike" dirty="0">
                          <a:solidFill>
                            <a:srgbClr val="000000"/>
                          </a:solidFill>
                          <a:effectLst/>
                          <a:latin typeface="Gill Sans MT"/>
                          <a:hlinkClick r:id="rId5"/>
                        </a:rPr>
                        <a:t>(descargar)</a:t>
                      </a:r>
                      <a:endParaRPr lang="ca-ES" sz="1200" dirty="0">
                        <a:effectLst/>
                        <a:latin typeface="Gill Sans MT"/>
                      </a:endParaRPr>
                    </a:p>
                    <a:p>
                      <a:pPr algn="just" fontAlgn="base"/>
                      <a:r>
                        <a:rPr lang="ca-ES" sz="1200" dirty="0">
                          <a:effectLst/>
                          <a:latin typeface="Gill Sans MT"/>
                        </a:rPr>
                        <a:t> - Acta de </a:t>
                      </a:r>
                      <a:r>
                        <a:rPr lang="ca-ES" sz="1200" err="1">
                          <a:effectLst/>
                          <a:latin typeface="Gill Sans MT"/>
                        </a:rPr>
                        <a:t>nacimiento</a:t>
                      </a:r>
                      <a:r>
                        <a:rPr lang="ca-ES" sz="1200" dirty="0">
                          <a:effectLst/>
                          <a:latin typeface="Gill Sans MT"/>
                        </a:rPr>
                        <a:t> 12S (original y copia)</a:t>
                      </a:r>
                    </a:p>
                    <a:p>
                      <a:pPr algn="just" fontAlgn="base"/>
                      <a:r>
                        <a:rPr lang="ca-ES" sz="1200" dirty="0">
                          <a:effectLst/>
                          <a:latin typeface="Gill Sans MT"/>
                        </a:rPr>
                        <a:t> - </a:t>
                      </a:r>
                      <a:r>
                        <a:rPr lang="ca-ES" sz="1200" err="1">
                          <a:effectLst/>
                          <a:latin typeface="Gill Sans MT"/>
                        </a:rPr>
                        <a:t>Permiso</a:t>
                      </a:r>
                      <a:r>
                        <a:rPr lang="ca-ES" sz="1200" dirty="0">
                          <a:effectLst/>
                          <a:latin typeface="Gill Sans MT"/>
                        </a:rPr>
                        <a:t> de residencia en vigor  NIE/o Resguardo (original y copia)</a:t>
                      </a:r>
                    </a:p>
                    <a:p>
                      <a:pPr algn="just" fontAlgn="base"/>
                      <a:r>
                        <a:rPr lang="ca-ES" sz="1200" dirty="0">
                          <a:effectLst/>
                          <a:latin typeface="Gill Sans MT"/>
                        </a:rPr>
                        <a:t> - </a:t>
                      </a:r>
                      <a:r>
                        <a:rPr lang="ca-ES" sz="1200" err="1">
                          <a:effectLst/>
                          <a:latin typeface="Gill Sans MT"/>
                        </a:rPr>
                        <a:t>Justificante</a:t>
                      </a:r>
                      <a:r>
                        <a:rPr lang="ca-ES" sz="1200" dirty="0">
                          <a:effectLst/>
                          <a:latin typeface="Gill Sans MT"/>
                        </a:rPr>
                        <a:t> de domicilio: (</a:t>
                      </a:r>
                      <a:r>
                        <a:rPr lang="ca-ES" sz="1200" err="1">
                          <a:effectLst/>
                          <a:latin typeface="Gill Sans MT"/>
                        </a:rPr>
                        <a:t>empadronamiento</a:t>
                      </a:r>
                      <a:r>
                        <a:rPr lang="ca-ES" sz="1200" dirty="0">
                          <a:effectLst/>
                          <a:latin typeface="Gill Sans MT"/>
                        </a:rPr>
                        <a:t>) </a:t>
                      </a:r>
                      <a:r>
                        <a:rPr lang="ca-ES" sz="1200" err="1">
                          <a:effectLst/>
                          <a:latin typeface="Gill Sans MT"/>
                        </a:rPr>
                        <a:t>reciente</a:t>
                      </a:r>
                      <a:endParaRPr lang="ca-ES" sz="1200">
                        <a:effectLst/>
                        <a:latin typeface="Gill Sans MT"/>
                      </a:endParaRPr>
                    </a:p>
                    <a:p>
                      <a:pPr algn="just" fontAlgn="base"/>
                      <a:r>
                        <a:rPr lang="ca-ES" sz="1200" dirty="0">
                          <a:effectLst/>
                          <a:latin typeface="Gill Sans MT"/>
                        </a:rPr>
                        <a:t> - </a:t>
                      </a:r>
                      <a:r>
                        <a:rPr lang="ca-ES" sz="1200" err="1">
                          <a:effectLst/>
                          <a:latin typeface="Gill Sans MT"/>
                        </a:rPr>
                        <a:t>Antiguo</a:t>
                      </a:r>
                      <a:r>
                        <a:rPr lang="ca-ES" sz="1200" dirty="0">
                          <a:effectLst/>
                          <a:latin typeface="Gill Sans MT"/>
                        </a:rPr>
                        <a:t> </a:t>
                      </a:r>
                      <a:r>
                        <a:rPr lang="ca-ES" sz="1200" err="1">
                          <a:effectLst/>
                          <a:latin typeface="Gill Sans MT"/>
                        </a:rPr>
                        <a:t>pasaporte</a:t>
                      </a:r>
                      <a:r>
                        <a:rPr lang="ca-ES" sz="1200" dirty="0">
                          <a:effectLst/>
                          <a:latin typeface="Gill Sans MT"/>
                        </a:rPr>
                        <a:t> (copia: primera </a:t>
                      </a:r>
                      <a:r>
                        <a:rPr lang="ca-ES" sz="1200" err="1">
                          <a:effectLst/>
                          <a:latin typeface="Gill Sans MT"/>
                        </a:rPr>
                        <a:t>página</a:t>
                      </a:r>
                      <a:r>
                        <a:rPr lang="ca-ES" sz="1200" dirty="0">
                          <a:effectLst/>
                          <a:latin typeface="Gill Sans MT"/>
                        </a:rPr>
                        <a:t>).</a:t>
                      </a:r>
                    </a:p>
                    <a:p>
                      <a:pPr lvl="0" algn="just">
                        <a:buNone/>
                      </a:pPr>
                      <a:endParaRPr lang="ca-ES" sz="1200" dirty="0">
                        <a:effectLst/>
                        <a:latin typeface="Gill Sans MT"/>
                      </a:endParaRPr>
                    </a:p>
                    <a:p>
                      <a:pPr algn="just" fontAlgn="base"/>
                      <a:r>
                        <a:rPr lang="ca-ES" sz="1200" b="1" dirty="0">
                          <a:effectLst/>
                          <a:latin typeface="Gill Sans MT"/>
                        </a:rPr>
                        <a:t>Por robo o </a:t>
                      </a:r>
                      <a:r>
                        <a:rPr lang="ca-ES" sz="1200" b="1" err="1">
                          <a:effectLst/>
                          <a:latin typeface="Gill Sans MT"/>
                        </a:rPr>
                        <a:t>extravío</a:t>
                      </a:r>
                      <a:r>
                        <a:rPr lang="ca-ES" sz="1200" b="1" dirty="0">
                          <a:effectLst/>
                          <a:latin typeface="Gill Sans MT"/>
                        </a:rPr>
                        <a:t>,</a:t>
                      </a:r>
                      <a:r>
                        <a:rPr lang="ca-ES" sz="1200" dirty="0">
                          <a:effectLst/>
                          <a:latin typeface="Gill Sans MT"/>
                        </a:rPr>
                        <a:t> presentar </a:t>
                      </a:r>
                      <a:r>
                        <a:rPr lang="ca-ES" sz="1200" u="sng" dirty="0">
                          <a:effectLst/>
                          <a:latin typeface="Gill Sans MT"/>
                        </a:rPr>
                        <a:t>denuncia </a:t>
                      </a:r>
                      <a:r>
                        <a:rPr lang="ca-ES" sz="1200" err="1">
                          <a:effectLst/>
                          <a:latin typeface="Gill Sans MT"/>
                        </a:rPr>
                        <a:t>ante</a:t>
                      </a:r>
                      <a:r>
                        <a:rPr lang="ca-ES" sz="1200" dirty="0">
                          <a:effectLst/>
                          <a:latin typeface="Gill Sans MT"/>
                        </a:rPr>
                        <a:t> </a:t>
                      </a:r>
                      <a:r>
                        <a:rPr lang="ca-ES" sz="1200" err="1">
                          <a:effectLst/>
                          <a:latin typeface="Gill Sans MT"/>
                        </a:rPr>
                        <a:t>autoridad</a:t>
                      </a:r>
                      <a:r>
                        <a:rPr lang="ca-ES" sz="1200" dirty="0">
                          <a:effectLst/>
                          <a:latin typeface="Gill Sans MT"/>
                        </a:rPr>
                        <a:t> </a:t>
                      </a:r>
                      <a:r>
                        <a:rPr lang="ca-ES" sz="1200" err="1">
                          <a:effectLst/>
                          <a:latin typeface="Gill Sans MT"/>
                        </a:rPr>
                        <a:t>competente</a:t>
                      </a:r>
                      <a:endParaRPr lang="ca-ES" sz="1200">
                        <a:effectLst/>
                        <a:latin typeface="Gill Sans MT"/>
                      </a:endParaRPr>
                    </a:p>
                    <a:p>
                      <a:pPr algn="just" fontAlgn="base"/>
                      <a:r>
                        <a:rPr lang="ca-ES" sz="1200" dirty="0">
                          <a:effectLst/>
                          <a:latin typeface="Gill Sans MT"/>
                        </a:rPr>
                        <a:t> - 2 Fotos </a:t>
                      </a:r>
                      <a:r>
                        <a:rPr lang="ca-ES" sz="1200" err="1">
                          <a:effectLst/>
                          <a:latin typeface="Gill Sans MT"/>
                        </a:rPr>
                        <a:t>respetando</a:t>
                      </a:r>
                      <a:r>
                        <a:rPr lang="ca-ES" sz="1200" dirty="0">
                          <a:effectLst/>
                          <a:latin typeface="Gill Sans MT"/>
                        </a:rPr>
                        <a:t> las </a:t>
                      </a:r>
                      <a:r>
                        <a:rPr lang="ca-ES" sz="1200" err="1">
                          <a:effectLst/>
                          <a:latin typeface="Gill Sans MT"/>
                        </a:rPr>
                        <a:t>normas</a:t>
                      </a:r>
                      <a:r>
                        <a:rPr lang="ca-ES" sz="1200" dirty="0">
                          <a:effectLst/>
                          <a:latin typeface="Gill Sans MT"/>
                        </a:rPr>
                        <a:t> </a:t>
                      </a:r>
                      <a:r>
                        <a:rPr lang="ca-ES" sz="1200" u="sng" strike="noStrike" dirty="0">
                          <a:solidFill>
                            <a:srgbClr val="000000"/>
                          </a:solidFill>
                          <a:effectLst/>
                          <a:latin typeface="Gill Sans MT"/>
                          <a:hlinkClick r:id="rId6"/>
                        </a:rPr>
                        <a:t>(descargar)</a:t>
                      </a:r>
                      <a:endParaRPr lang="ca-ES" sz="1200" dirty="0">
                        <a:effectLst/>
                        <a:latin typeface="Gill Sans MT"/>
                      </a:endParaRPr>
                    </a:p>
                    <a:p>
                      <a:pPr algn="just" fontAlgn="base"/>
                      <a:r>
                        <a:rPr lang="ca-ES" sz="1200" dirty="0">
                          <a:effectLst/>
                          <a:latin typeface="Gill Sans MT"/>
                        </a:rPr>
                        <a:t> - Pago de la </a:t>
                      </a:r>
                      <a:r>
                        <a:rPr lang="ca-ES" sz="1200" err="1">
                          <a:effectLst/>
                          <a:latin typeface="Gill Sans MT"/>
                        </a:rPr>
                        <a:t>tasa</a:t>
                      </a:r>
                      <a:r>
                        <a:rPr lang="ca-ES" sz="1200" dirty="0">
                          <a:effectLst/>
                          <a:latin typeface="Gill Sans MT"/>
                        </a:rPr>
                        <a:t> </a:t>
                      </a:r>
                      <a:r>
                        <a:rPr lang="ca-ES" sz="1200" err="1">
                          <a:effectLst/>
                          <a:latin typeface="Gill Sans MT"/>
                        </a:rPr>
                        <a:t>correspondiente</a:t>
                      </a:r>
                      <a:endParaRPr lang="ca-ES" sz="1200" dirty="0" err="1">
                        <a:effectLst/>
                        <a:latin typeface="Gill Sans MT"/>
                      </a:endParaRPr>
                    </a:p>
                    <a:p>
                      <a:pPr lvl="0" algn="just">
                        <a:buNone/>
                      </a:pPr>
                      <a:endParaRPr lang="ca-ES" sz="1200" dirty="0">
                        <a:effectLst/>
                        <a:latin typeface="Gill Sans MT"/>
                      </a:endParaRPr>
                    </a:p>
                    <a:p>
                      <a:pPr algn="just" fontAlgn="base"/>
                      <a:r>
                        <a:rPr lang="ca-ES" sz="1200" b="1" dirty="0">
                          <a:effectLst/>
                          <a:latin typeface="Gill Sans MT"/>
                        </a:rPr>
                        <a:t>Para </a:t>
                      </a:r>
                      <a:r>
                        <a:rPr lang="ca-ES" sz="1200" b="1" dirty="0" err="1">
                          <a:effectLst/>
                          <a:latin typeface="Gill Sans MT"/>
                        </a:rPr>
                        <a:t>Menores</a:t>
                      </a:r>
                      <a:r>
                        <a:rPr lang="ca-ES" sz="1200" dirty="0">
                          <a:effectLst/>
                          <a:latin typeface="Gill Sans MT"/>
                        </a:rPr>
                        <a:t>: </a:t>
                      </a:r>
                      <a:r>
                        <a:rPr lang="ca-ES" sz="1200" dirty="0" err="1">
                          <a:effectLst/>
                          <a:latin typeface="Gill Sans MT"/>
                        </a:rPr>
                        <a:t>Además</a:t>
                      </a:r>
                      <a:r>
                        <a:rPr lang="ca-ES" sz="1200" dirty="0">
                          <a:effectLst/>
                          <a:latin typeface="Gill Sans MT"/>
                        </a:rPr>
                        <a:t>:</a:t>
                      </a:r>
                    </a:p>
                    <a:p>
                      <a:pPr algn="just" fontAlgn="base"/>
                      <a:r>
                        <a:rPr lang="ca-ES" sz="1200" dirty="0">
                          <a:effectLst/>
                          <a:latin typeface="Gill Sans MT"/>
                        </a:rPr>
                        <a:t> - </a:t>
                      </a:r>
                      <a:r>
                        <a:rPr lang="ca-ES" sz="1200" dirty="0" err="1">
                          <a:effectLst/>
                          <a:latin typeface="Gill Sans MT"/>
                        </a:rPr>
                        <a:t>Tarjeta</a:t>
                      </a:r>
                      <a:r>
                        <a:rPr lang="ca-ES" sz="1200" dirty="0">
                          <a:effectLst/>
                          <a:latin typeface="Gill Sans MT"/>
                        </a:rPr>
                        <a:t> consular (del </a:t>
                      </a:r>
                      <a:r>
                        <a:rPr lang="ca-ES" sz="1200" dirty="0" err="1">
                          <a:effectLst/>
                          <a:latin typeface="Gill Sans MT"/>
                        </a:rPr>
                        <a:t>padre</a:t>
                      </a:r>
                      <a:r>
                        <a:rPr lang="ca-ES" sz="1200" dirty="0">
                          <a:effectLst/>
                          <a:latin typeface="Gill Sans MT"/>
                        </a:rPr>
                        <a:t> o del tutor legal), original y copia</a:t>
                      </a:r>
                    </a:p>
                    <a:p>
                      <a:pPr algn="just" fontAlgn="base"/>
                      <a:r>
                        <a:rPr lang="ca-ES" sz="1200" dirty="0">
                          <a:effectLst/>
                          <a:latin typeface="Gill Sans MT"/>
                        </a:rPr>
                        <a:t> - </a:t>
                      </a:r>
                      <a:r>
                        <a:rPr lang="ca-ES" sz="1200" err="1">
                          <a:effectLst/>
                          <a:latin typeface="Gill Sans MT"/>
                        </a:rPr>
                        <a:t>Menores</a:t>
                      </a:r>
                      <a:r>
                        <a:rPr lang="ca-ES" sz="1200" dirty="0">
                          <a:effectLst/>
                          <a:latin typeface="Gill Sans MT"/>
                        </a:rPr>
                        <a:t> </a:t>
                      </a:r>
                      <a:r>
                        <a:rPr lang="ca-ES" sz="1200" err="1">
                          <a:effectLst/>
                          <a:latin typeface="Gill Sans MT"/>
                        </a:rPr>
                        <a:t>escolarizados</a:t>
                      </a:r>
                      <a:r>
                        <a:rPr lang="ca-ES" sz="1200" dirty="0">
                          <a:effectLst/>
                          <a:latin typeface="Gill Sans MT"/>
                        </a:rPr>
                        <a:t>, presentar </a:t>
                      </a:r>
                      <a:r>
                        <a:rPr lang="ca-ES" sz="1200" err="1">
                          <a:effectLst/>
                          <a:latin typeface="Gill Sans MT"/>
                        </a:rPr>
                        <a:t>certificado</a:t>
                      </a:r>
                      <a:r>
                        <a:rPr lang="ca-ES" sz="1200" dirty="0">
                          <a:effectLst/>
                          <a:latin typeface="Gill Sans MT"/>
                        </a:rPr>
                        <a:t> de </a:t>
                      </a:r>
                      <a:r>
                        <a:rPr lang="ca-ES" sz="1200" err="1">
                          <a:effectLst/>
                          <a:latin typeface="Gill Sans MT"/>
                        </a:rPr>
                        <a:t>escolaridad</a:t>
                      </a:r>
                      <a:r>
                        <a:rPr lang="ca-ES" sz="1200" dirty="0">
                          <a:effectLst/>
                          <a:latin typeface="Gill Sans MT"/>
                        </a:rPr>
                        <a:t> </a:t>
                      </a:r>
                      <a:r>
                        <a:rPr lang="ca-ES" sz="1200" err="1">
                          <a:effectLst/>
                          <a:latin typeface="Gill Sans MT"/>
                        </a:rPr>
                        <a:t>año</a:t>
                      </a:r>
                      <a:r>
                        <a:rPr lang="ca-ES" sz="1200" dirty="0">
                          <a:effectLst/>
                          <a:latin typeface="Gill Sans MT"/>
                        </a:rPr>
                        <a:t> en curso.</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779551633"/>
                  </a:ext>
                </a:extLst>
              </a:tr>
            </a:tbl>
          </a:graphicData>
        </a:graphic>
      </p:graphicFrame>
      <p:pic>
        <p:nvPicPr>
          <p:cNvPr id="12" name="Imagen 11" descr="Logotipo&#10;&#10;Descripción generada automáticamente">
            <a:extLst>
              <a:ext uri="{FF2B5EF4-FFF2-40B4-BE49-F238E27FC236}">
                <a16:creationId xmlns:a16="http://schemas.microsoft.com/office/drawing/2014/main" id="{76F5ABF6-35EA-D4EE-A985-1DB847DA1F6F}"/>
              </a:ext>
            </a:extLst>
          </p:cNvPr>
          <p:cNvPicPr>
            <a:picLocks noChangeAspect="1"/>
          </p:cNvPicPr>
          <p:nvPr/>
        </p:nvPicPr>
        <p:blipFill>
          <a:blip r:embed="rId7"/>
          <a:stretch>
            <a:fillRect/>
          </a:stretch>
        </p:blipFill>
        <p:spPr>
          <a:xfrm>
            <a:off x="9943133" y="-3959"/>
            <a:ext cx="1974229" cy="1462644"/>
          </a:xfrm>
          <a:prstGeom prst="rect">
            <a:avLst/>
          </a:prstGeom>
        </p:spPr>
      </p:pic>
      <p:cxnSp>
        <p:nvCxnSpPr>
          <p:cNvPr id="14" name="Conector recto de flecha 13">
            <a:extLst>
              <a:ext uri="{FF2B5EF4-FFF2-40B4-BE49-F238E27FC236}">
                <a16:creationId xmlns:a16="http://schemas.microsoft.com/office/drawing/2014/main" id="{A2DFCD41-7551-BD5E-E2B5-0AAF352ECD58}"/>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772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77E1F80A-4D23-F3ED-079E-14D3C5E0C5A2}"/>
              </a:ext>
            </a:extLst>
          </p:cNvPr>
          <p:cNvGraphicFramePr>
            <a:graphicFrameLocks noGrp="1"/>
          </p:cNvGraphicFramePr>
          <p:nvPr>
            <p:extLst>
              <p:ext uri="{D42A27DB-BD31-4B8C-83A1-F6EECF244321}">
                <p14:modId xmlns:p14="http://schemas.microsoft.com/office/powerpoint/2010/main" val="2780985523"/>
              </p:ext>
            </p:extLst>
          </p:nvPr>
        </p:nvGraphicFramePr>
        <p:xfrm>
          <a:off x="140137" y="1077310"/>
          <a:ext cx="11924138" cy="5049867"/>
        </p:xfrm>
        <a:graphic>
          <a:graphicData uri="http://schemas.openxmlformats.org/drawingml/2006/table">
            <a:tbl>
              <a:tblPr firstRow="1" bandRow="1">
                <a:tableStyleId>{5C22544A-7EE6-4342-B048-85BDC9FD1C3A}</a:tableStyleId>
              </a:tblPr>
              <a:tblGrid>
                <a:gridCol w="788273">
                  <a:extLst>
                    <a:ext uri="{9D8B030D-6E8A-4147-A177-3AD203B41FA5}">
                      <a16:colId xmlns:a16="http://schemas.microsoft.com/office/drawing/2014/main" val="333572316"/>
                    </a:ext>
                  </a:extLst>
                </a:gridCol>
                <a:gridCol w="2868448">
                  <a:extLst>
                    <a:ext uri="{9D8B030D-6E8A-4147-A177-3AD203B41FA5}">
                      <a16:colId xmlns:a16="http://schemas.microsoft.com/office/drawing/2014/main" val="4047228343"/>
                    </a:ext>
                  </a:extLst>
                </a:gridCol>
                <a:gridCol w="2288189">
                  <a:extLst>
                    <a:ext uri="{9D8B030D-6E8A-4147-A177-3AD203B41FA5}">
                      <a16:colId xmlns:a16="http://schemas.microsoft.com/office/drawing/2014/main" val="397194133"/>
                    </a:ext>
                  </a:extLst>
                </a:gridCol>
                <a:gridCol w="1565603">
                  <a:extLst>
                    <a:ext uri="{9D8B030D-6E8A-4147-A177-3AD203B41FA5}">
                      <a16:colId xmlns:a16="http://schemas.microsoft.com/office/drawing/2014/main" val="1684269544"/>
                    </a:ext>
                  </a:extLst>
                </a:gridCol>
                <a:gridCol w="1894051">
                  <a:extLst>
                    <a:ext uri="{9D8B030D-6E8A-4147-A177-3AD203B41FA5}">
                      <a16:colId xmlns:a16="http://schemas.microsoft.com/office/drawing/2014/main" val="2029187401"/>
                    </a:ext>
                  </a:extLst>
                </a:gridCol>
                <a:gridCol w="2519574">
                  <a:extLst>
                    <a:ext uri="{9D8B030D-6E8A-4147-A177-3AD203B41FA5}">
                      <a16:colId xmlns:a16="http://schemas.microsoft.com/office/drawing/2014/main" val="3555462238"/>
                    </a:ext>
                  </a:extLst>
                </a:gridCol>
              </a:tblGrid>
              <a:tr h="347736">
                <a:tc>
                  <a:txBody>
                    <a:bodyPr/>
                    <a:lstStyle/>
                    <a:p>
                      <a:pPr algn="ctr" fontAlgn="base"/>
                      <a:r>
                        <a:rPr lang="es-ES" sz="1200" b="1" dirty="0">
                          <a:solidFill>
                            <a:srgbClr val="FFFFFF"/>
                          </a:solidFill>
                          <a:effectLst/>
                          <a:latin typeface="Gill Sans MT"/>
                        </a:rPr>
                        <a:t>País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Consulado/Embajada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Trámite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 Coste</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Cita previa</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tc>
                  <a:txBody>
                    <a:bodyPr/>
                    <a:lstStyle/>
                    <a:p>
                      <a:pPr algn="ctr" fontAlgn="base"/>
                      <a:r>
                        <a:rPr lang="es-ES" sz="1200" b="1" dirty="0">
                          <a:solidFill>
                            <a:srgbClr val="FFFFFF"/>
                          </a:solidFill>
                          <a:effectLst/>
                          <a:latin typeface="Gill Sans MT"/>
                        </a:rPr>
                        <a:t>Observaciones</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B01513"/>
                    </a:solidFill>
                  </a:tcPr>
                </a:tc>
                <a:extLst>
                  <a:ext uri="{0D108BD9-81ED-4DB2-BD59-A6C34878D82A}">
                    <a16:rowId xmlns:a16="http://schemas.microsoft.com/office/drawing/2014/main" val="428906347"/>
                  </a:ext>
                </a:extLst>
              </a:tr>
              <a:tr h="1862871">
                <a:tc>
                  <a:txBody>
                    <a:bodyPr/>
                    <a:lstStyle/>
                    <a:p>
                      <a:pPr fontAlgn="base"/>
                      <a:r>
                        <a:rPr lang="ca-ES" sz="1200" b="1" u="none" dirty="0">
                          <a:effectLst/>
                          <a:latin typeface="Gill Sans MT"/>
                        </a:rPr>
                        <a:t>Gambia</a:t>
                      </a:r>
                      <a:endParaRPr lang="ca-ES" sz="1200" u="none">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b="1" dirty="0">
                          <a:effectLst/>
                          <a:latin typeface="Gill Sans MT"/>
                        </a:rPr>
                        <a:t>Embajada en Madrid.</a:t>
                      </a:r>
                      <a:endParaRPr lang="es-ES" sz="1200" dirty="0">
                        <a:effectLst/>
                        <a:latin typeface="Gill Sans MT"/>
                      </a:endParaRPr>
                    </a:p>
                    <a:p>
                      <a:pPr fontAlgn="base"/>
                      <a:r>
                        <a:rPr lang="es-ES" sz="1200" i="1" dirty="0">
                          <a:effectLst/>
                          <a:latin typeface="Gill Sans MT"/>
                        </a:rPr>
                        <a:t>C/ Hernández Iglesias </a:t>
                      </a:r>
                      <a:r>
                        <a:rPr lang="es-ES" sz="1200" i="1" err="1">
                          <a:effectLst/>
                          <a:latin typeface="Gill Sans MT"/>
                        </a:rPr>
                        <a:t>Nº</a:t>
                      </a:r>
                      <a:r>
                        <a:rPr lang="es-ES" sz="1200" i="1" dirty="0">
                          <a:effectLst/>
                          <a:latin typeface="Gill Sans MT"/>
                        </a:rPr>
                        <a:t> 20B Madrid, 28027</a:t>
                      </a:r>
                    </a:p>
                    <a:p>
                      <a:pPr fontAlgn="base"/>
                      <a:r>
                        <a:rPr lang="es-ES" sz="1200" i="1" dirty="0">
                          <a:effectLst/>
                          <a:latin typeface="Gill Sans MT"/>
                        </a:rPr>
                        <a:t>Teléfono:</a:t>
                      </a:r>
                      <a:r>
                        <a:rPr lang="es-ES" sz="1200" dirty="0">
                          <a:effectLst/>
                          <a:latin typeface="Gill Sans MT"/>
                        </a:rPr>
                        <a:t> (00) 34-91 4361792</a:t>
                      </a:r>
                    </a:p>
                    <a:p>
                      <a:pPr fontAlgn="base"/>
                      <a:r>
                        <a:rPr lang="es-ES" sz="1200" i="1" dirty="0">
                          <a:effectLst/>
                          <a:latin typeface="Gill Sans MT"/>
                        </a:rPr>
                        <a:t>Fax:</a:t>
                      </a:r>
                      <a:r>
                        <a:rPr lang="es-ES" sz="1200" dirty="0">
                          <a:effectLst/>
                          <a:latin typeface="Gill Sans MT"/>
                        </a:rPr>
                        <a:t> (00) 34-91-4287529</a:t>
                      </a:r>
                    </a:p>
                    <a:p>
                      <a:pPr fontAlgn="base"/>
                      <a:r>
                        <a:rPr lang="es-ES" sz="1200" i="1" dirty="0">
                          <a:effectLst/>
                          <a:latin typeface="Gill Sans MT"/>
                        </a:rPr>
                        <a:t>Email:</a:t>
                      </a:r>
                      <a:r>
                        <a:rPr lang="es-ES" sz="1200" dirty="0">
                          <a:effectLst/>
                          <a:latin typeface="Gill Sans MT"/>
                        </a:rPr>
                        <a:t> </a:t>
                      </a:r>
                      <a:r>
                        <a:rPr lang="es-ES" sz="1200" u="sng" strike="noStrike" dirty="0">
                          <a:solidFill>
                            <a:srgbClr val="000000"/>
                          </a:solidFill>
                          <a:effectLst/>
                          <a:latin typeface="Gill Sans MT"/>
                          <a:hlinkClick r:id="rId2"/>
                        </a:rPr>
                        <a:t>info@gambiaembassy.es</a:t>
                      </a:r>
                      <a:endParaRPr lang="es-ES" sz="1200" dirty="0">
                        <a:effectLst/>
                        <a:latin typeface="Gill Sans MT"/>
                      </a:endParaRPr>
                    </a:p>
                    <a:p>
                      <a:pPr fontAlgn="base"/>
                      <a:r>
                        <a:rPr lang="es-ES" sz="1200" i="1" dirty="0">
                          <a:effectLst/>
                          <a:latin typeface="Gill Sans MT"/>
                        </a:rPr>
                        <a:t>Web:</a:t>
                      </a:r>
                      <a:r>
                        <a:rPr lang="es-ES" sz="1200" dirty="0">
                          <a:effectLst/>
                          <a:latin typeface="Gill Sans MT"/>
                        </a:rPr>
                        <a:t> </a:t>
                      </a:r>
                      <a:r>
                        <a:rPr lang="es-ES" sz="1200" u="sng" strike="noStrike" dirty="0">
                          <a:solidFill>
                            <a:srgbClr val="000000"/>
                          </a:solidFill>
                          <a:effectLst/>
                          <a:latin typeface="Gill Sans MT"/>
                          <a:hlinkClick r:id="rId3"/>
                        </a:rPr>
                        <a:t>gambiaembassy.es</a:t>
                      </a:r>
                      <a:endParaRPr lang="es-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marL="171450" lvl="0" indent="-171450" fontAlgn="base">
                        <a:buFont typeface="Calibri"/>
                        <a:buChar char="-"/>
                      </a:pPr>
                      <a:r>
                        <a:rPr lang="es-ES" sz="1200" b="1" dirty="0">
                          <a:effectLst/>
                          <a:latin typeface="Gill Sans MT"/>
                        </a:rPr>
                        <a:t>Emisión primer Pasaporte</a:t>
                      </a:r>
                      <a:endParaRPr lang="es-ES" sz="1200" dirty="0">
                        <a:effectLst/>
                        <a:latin typeface="Gill Sans MT"/>
                      </a:endParaRPr>
                    </a:p>
                    <a:p>
                      <a:pPr marL="171450" lvl="0" indent="-171450">
                        <a:buFont typeface="Calibri"/>
                        <a:buChar char="-"/>
                      </a:pPr>
                      <a:endParaRPr lang="es-ES" sz="1200">
                        <a:effectLst/>
                        <a:latin typeface="Gill Sans MT"/>
                      </a:endParaRPr>
                    </a:p>
                    <a:p>
                      <a:pPr marL="171450" lvl="0" indent="-171450" fontAlgn="base">
                        <a:buFont typeface="Calibri"/>
                        <a:buChar char="-"/>
                      </a:pPr>
                      <a:r>
                        <a:rPr lang="es-ES" sz="1200" b="1" dirty="0">
                          <a:effectLst/>
                          <a:latin typeface="Gill Sans MT"/>
                        </a:rPr>
                        <a:t>Renovación Pasaporte</a:t>
                      </a:r>
                      <a:endParaRPr lang="es-ES" sz="1200" dirty="0">
                        <a:effectLst/>
                        <a:latin typeface="Gill Sans MT"/>
                      </a:endParaRPr>
                    </a:p>
                    <a:p>
                      <a:pPr marL="171450" lvl="0" indent="-171450">
                        <a:buFont typeface="Calibri"/>
                        <a:buChar char="-"/>
                      </a:pPr>
                      <a:endParaRPr lang="es-ES" sz="1200" b="1" dirty="0">
                        <a:effectLst/>
                        <a:latin typeface="Gill Sans MT"/>
                      </a:endParaRPr>
                    </a:p>
                    <a:p>
                      <a:pPr marL="171450" lvl="0" indent="-171450" fontAlgn="base">
                        <a:buFont typeface="Calibri"/>
                        <a:buChar char="-"/>
                      </a:pPr>
                      <a:r>
                        <a:rPr lang="es-ES" sz="1200" b="1" dirty="0">
                          <a:effectLst/>
                          <a:latin typeface="Gill Sans MT"/>
                        </a:rPr>
                        <a:t>Expedición por perdida</a:t>
                      </a:r>
                      <a:endParaRPr lang="es-ES" sz="1200" dirty="0">
                        <a:effectLst/>
                        <a:latin typeface="Gill Sans MT"/>
                      </a:endParaRPr>
                    </a:p>
                    <a:p>
                      <a:pPr marL="171450" lvl="0" indent="-171450">
                        <a:buFont typeface="Calibri"/>
                        <a:buChar char="-"/>
                      </a:pPr>
                      <a:endParaRPr lang="es-ES" sz="1200" b="1" dirty="0">
                        <a:effectLst/>
                        <a:latin typeface="Gill Sans MT"/>
                      </a:endParaRPr>
                    </a:p>
                    <a:p>
                      <a:pPr marL="171450" lvl="0" indent="-171450" fontAlgn="base">
                        <a:buFont typeface="Calibri"/>
                        <a:buChar char="-"/>
                      </a:pPr>
                      <a:r>
                        <a:rPr lang="es-ES" sz="1200" b="1" dirty="0">
                          <a:effectLst/>
                          <a:latin typeface="Gill Sans MT"/>
                        </a:rPr>
                        <a:t>Tarjeta consular </a:t>
                      </a:r>
                      <a:endParaRPr lang="es-ES" sz="1200" dirty="0">
                        <a:effectLst/>
                        <a:latin typeface="Gill Sans MT"/>
                      </a:endParaRPr>
                    </a:p>
                    <a:p>
                      <a:pPr marL="0" lvl="0" indent="0">
                        <a:buNone/>
                      </a:pPr>
                      <a:endParaRPr lang="es-ES" sz="1200" dirty="0">
                        <a:effectLst/>
                        <a:latin typeface="Gill Sans MT"/>
                      </a:endParaRPr>
                    </a:p>
                    <a:p>
                      <a:pPr marL="0" lvl="0" indent="0">
                        <a:buNone/>
                      </a:pPr>
                      <a:r>
                        <a:rPr lang="es-ES" sz="1200" dirty="0">
                          <a:effectLst/>
                          <a:latin typeface="Gill Sans MT"/>
                        </a:rPr>
                        <a:t>Antecedentes penales </a:t>
                      </a:r>
                      <a:endParaRPr lang="es-ES" dirty="0"/>
                    </a:p>
                    <a:p>
                      <a:pPr fontAlgn="base"/>
                      <a:r>
                        <a:rPr lang="es-ES" sz="1200" dirty="0">
                          <a:effectLst/>
                          <a:latin typeface="Gill Sans MT"/>
                        </a:rPr>
                        <a:t>(solicitar en país de origen)</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dirty="0">
                          <a:effectLst/>
                          <a:latin typeface="Gill Sans MT"/>
                        </a:rPr>
                        <a:t>- 40 €+ 5€</a:t>
                      </a:r>
                    </a:p>
                    <a:p>
                      <a:pPr lvl="0">
                        <a:buNone/>
                      </a:pPr>
                      <a:endParaRPr lang="es-ES" sz="1200" dirty="0">
                        <a:effectLst/>
                        <a:latin typeface="Gill Sans MT"/>
                      </a:endParaRPr>
                    </a:p>
                    <a:p>
                      <a:pPr fontAlgn="base"/>
                      <a:r>
                        <a:rPr lang="es-ES" sz="1200" dirty="0">
                          <a:effectLst/>
                          <a:latin typeface="Gill Sans MT"/>
                        </a:rPr>
                        <a:t> - 40 €+ 5€</a:t>
                      </a:r>
                    </a:p>
                    <a:p>
                      <a:pPr lvl="0">
                        <a:buNone/>
                      </a:pPr>
                      <a:endParaRPr lang="es-ES" sz="1200" dirty="0">
                        <a:effectLst/>
                        <a:latin typeface="Gill Sans MT"/>
                      </a:endParaRPr>
                    </a:p>
                    <a:p>
                      <a:pPr fontAlgn="base"/>
                      <a:r>
                        <a:rPr lang="es-ES" sz="1200" dirty="0">
                          <a:effectLst/>
                          <a:latin typeface="Gill Sans MT"/>
                        </a:rPr>
                        <a:t> - 40 €+ 5€</a:t>
                      </a:r>
                    </a:p>
                    <a:p>
                      <a:pPr lvl="0">
                        <a:buNone/>
                      </a:pPr>
                      <a:endParaRPr lang="es-ES" sz="1200" dirty="0">
                        <a:effectLst/>
                        <a:latin typeface="Gill Sans MT"/>
                      </a:endParaRPr>
                    </a:p>
                    <a:p>
                      <a:pPr fontAlgn="base"/>
                      <a:r>
                        <a:rPr lang="es-ES" sz="1200" dirty="0">
                          <a:effectLst/>
                          <a:latin typeface="Gill Sans MT"/>
                        </a:rPr>
                        <a:t> - No coste</a:t>
                      </a:r>
                    </a:p>
                    <a:p>
                      <a:pPr lvl="0">
                        <a:buNone/>
                      </a:pPr>
                      <a:endParaRPr lang="es-ES" sz="1200" dirty="0">
                        <a:effectLst/>
                        <a:latin typeface="Gill Sans MT"/>
                      </a:endParaRPr>
                    </a:p>
                    <a:p>
                      <a:pPr fontAlgn="base"/>
                      <a:r>
                        <a:rPr lang="es-ES" sz="1200" b="1" dirty="0">
                          <a:effectLst/>
                          <a:latin typeface="Gill Sans MT"/>
                        </a:rPr>
                        <a:t>Se paga en efectivo</a:t>
                      </a:r>
                      <a:endParaRPr lang="es-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dirty="0">
                          <a:effectLst/>
                          <a:latin typeface="Gill Sans MT"/>
                        </a:rPr>
                        <a:t>Sí. Enlace: </a:t>
                      </a:r>
                      <a:r>
                        <a:rPr lang="es-ES" sz="1200" u="sng" strike="noStrike" dirty="0">
                          <a:solidFill>
                            <a:srgbClr val="000000"/>
                          </a:solidFill>
                          <a:effectLst/>
                          <a:latin typeface="Gill Sans MT"/>
                          <a:hlinkClick r:id="rId4"/>
                        </a:rPr>
                        <a:t>http://gambiaembassy.es/es/contactenos.html</a:t>
                      </a:r>
                      <a:endParaRPr lang="es-ES" sz="1200">
                        <a:effectLst/>
                        <a:latin typeface="Gill Sans MT"/>
                      </a:endParaRPr>
                    </a:p>
                    <a:p>
                      <a:pPr lvl="0">
                        <a:buNone/>
                      </a:pPr>
                      <a:endParaRPr lang="es-ES" sz="1200" u="sng" strike="noStrike" dirty="0">
                        <a:solidFill>
                          <a:srgbClr val="000000"/>
                        </a:solidFill>
                        <a:effectLst/>
                        <a:latin typeface="Gill Sans MT"/>
                      </a:endParaRPr>
                    </a:p>
                    <a:p>
                      <a:pPr fontAlgn="base"/>
                      <a:r>
                        <a:rPr lang="es-ES" sz="1200" dirty="0">
                          <a:effectLst/>
                          <a:latin typeface="Gill Sans MT"/>
                        </a:rPr>
                        <a:t>Para más </a:t>
                      </a:r>
                      <a:r>
                        <a:rPr lang="es-ES" sz="1200" dirty="0" err="1">
                          <a:effectLst/>
                          <a:latin typeface="Gill Sans MT"/>
                        </a:rPr>
                        <a:t>info</a:t>
                      </a:r>
                      <a:r>
                        <a:rPr lang="es-ES" sz="1200" dirty="0">
                          <a:effectLst/>
                          <a:latin typeface="Gill Sans MT"/>
                        </a:rPr>
                        <a:t> de la documentación necesaria para cada trámite:</a:t>
                      </a:r>
                    </a:p>
                    <a:p>
                      <a:pPr lvl="0">
                        <a:buNone/>
                      </a:pPr>
                      <a:r>
                        <a:rPr lang="es-ES" sz="1200" u="sng" strike="noStrike" dirty="0">
                          <a:solidFill>
                            <a:srgbClr val="000000"/>
                          </a:solidFill>
                          <a:effectLst/>
                          <a:latin typeface="Gill Sans MT"/>
                          <a:hlinkClick r:id="rId5"/>
                        </a:rPr>
                        <a:t>Tasas y Otros Requisitos (gambiaembassy.es)</a:t>
                      </a:r>
                      <a:endParaRPr lang="es-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tc>
                  <a:txBody>
                    <a:bodyPr/>
                    <a:lstStyle/>
                    <a:p>
                      <a:pPr fontAlgn="base"/>
                      <a:r>
                        <a:rPr lang="es-ES" sz="1200" b="1" dirty="0">
                          <a:effectLst/>
                          <a:latin typeface="Gill Sans MT"/>
                        </a:rPr>
                        <a:t>El Consulado Honorario de Barcelona</a:t>
                      </a:r>
                      <a:r>
                        <a:rPr lang="es-ES" sz="1200" dirty="0">
                          <a:effectLst/>
                          <a:latin typeface="Gill Sans MT"/>
                        </a:rPr>
                        <a:t> ofrece asistencia, pero hay que llamar para confirmar qué servicios ofrecen.</a:t>
                      </a:r>
                    </a:p>
                    <a:p>
                      <a:pPr fontAlgn="base"/>
                      <a:r>
                        <a:rPr lang="es-ES" sz="1200" dirty="0">
                          <a:effectLst/>
                          <a:latin typeface="Gill Sans MT"/>
                        </a:rPr>
                        <a:t>Contacto:</a:t>
                      </a:r>
                    </a:p>
                    <a:p>
                      <a:pPr fontAlgn="base"/>
                      <a:r>
                        <a:rPr lang="es-ES" sz="1200" i="1" dirty="0">
                          <a:effectLst/>
                          <a:latin typeface="Gill Sans MT"/>
                        </a:rPr>
                        <a:t>C/ Gran </a:t>
                      </a:r>
                      <a:r>
                        <a:rPr lang="es-ES" sz="1200" i="1" dirty="0" err="1">
                          <a:effectLst/>
                          <a:latin typeface="Gill Sans MT"/>
                        </a:rPr>
                        <a:t>Via</a:t>
                      </a:r>
                      <a:r>
                        <a:rPr lang="es-ES" sz="1200" i="1" dirty="0">
                          <a:effectLst/>
                          <a:latin typeface="Gill Sans MT"/>
                        </a:rPr>
                        <a:t> de las Cortes Catalanas, 657 1º 1º, 08010, Barcelona.</a:t>
                      </a:r>
                    </a:p>
                    <a:p>
                      <a:pPr fontAlgn="base"/>
                      <a:r>
                        <a:rPr lang="es-ES" sz="1200" i="1" dirty="0">
                          <a:effectLst/>
                          <a:latin typeface="Gill Sans MT"/>
                        </a:rPr>
                        <a:t>Teléfono:</a:t>
                      </a:r>
                      <a:r>
                        <a:rPr lang="es-ES" sz="1200" dirty="0">
                          <a:effectLst/>
                          <a:latin typeface="Gill Sans MT"/>
                        </a:rPr>
                        <a:t> 932653796</a:t>
                      </a:r>
                    </a:p>
                    <a:p>
                      <a:pPr fontAlgn="base"/>
                      <a:r>
                        <a:rPr lang="es-ES" sz="1200" i="1" dirty="0">
                          <a:effectLst/>
                          <a:latin typeface="Gill Sans MT"/>
                        </a:rPr>
                        <a:t>E-mail</a:t>
                      </a:r>
                      <a:r>
                        <a:rPr lang="es-ES" sz="1200" dirty="0">
                          <a:effectLst/>
                          <a:latin typeface="Gill Sans MT"/>
                        </a:rPr>
                        <a:t>: </a:t>
                      </a:r>
                      <a:r>
                        <a:rPr lang="es-ES" sz="1200" u="sng" strike="noStrike" dirty="0">
                          <a:solidFill>
                            <a:srgbClr val="000000"/>
                          </a:solidFill>
                          <a:effectLst/>
                          <a:latin typeface="Gill Sans MT"/>
                          <a:hlinkClick r:id="rId6"/>
                        </a:rPr>
                        <a:t>gambiabcn@gmail.com</a:t>
                      </a:r>
                      <a:endParaRPr lang="es-ES" sz="1200" dirty="0">
                        <a:effectLst/>
                        <a:latin typeface="Gill Sans MT"/>
                      </a:endParaRP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E4CCCC"/>
                    </a:solidFill>
                  </a:tcPr>
                </a:tc>
                <a:extLst>
                  <a:ext uri="{0D108BD9-81ED-4DB2-BD59-A6C34878D82A}">
                    <a16:rowId xmlns:a16="http://schemas.microsoft.com/office/drawing/2014/main" val="2265727615"/>
                  </a:ext>
                </a:extLst>
              </a:tr>
              <a:tr h="2781891">
                <a:tc gridSpan="3">
                  <a:txBody>
                    <a:bodyPr/>
                    <a:lstStyle/>
                    <a:p>
                      <a:pPr fontAlgn="base"/>
                      <a:r>
                        <a:rPr lang="es-ES" sz="1200" b="1" dirty="0">
                          <a:effectLst/>
                          <a:latin typeface="Gill Sans MT"/>
                        </a:rPr>
                        <a:t>REQUISITOS:</a:t>
                      </a:r>
                      <a:endParaRPr lang="es-ES" sz="1200" dirty="0">
                        <a:effectLst/>
                        <a:latin typeface="Gill Sans MT"/>
                      </a:endParaRPr>
                    </a:p>
                    <a:p>
                      <a:pPr fontAlgn="base"/>
                      <a:r>
                        <a:rPr lang="es-ES" sz="1200" b="1" dirty="0">
                          <a:effectLst/>
                          <a:latin typeface="Gill Sans MT"/>
                        </a:rPr>
                        <a:t>Pasaporte</a:t>
                      </a:r>
                      <a:r>
                        <a:rPr lang="es-ES" sz="1200" dirty="0">
                          <a:effectLst/>
                          <a:latin typeface="Gill Sans MT"/>
                        </a:rPr>
                        <a:t>:   </a:t>
                      </a:r>
                    </a:p>
                    <a:p>
                      <a:pPr marL="171450" lvl="0" indent="-171450" algn="just" fontAlgn="base">
                        <a:buFont typeface="Calibri"/>
                        <a:buChar char="-"/>
                      </a:pPr>
                      <a:r>
                        <a:rPr lang="es-ES" sz="1200" b="1" dirty="0">
                          <a:effectLst/>
                          <a:latin typeface="Gill Sans MT"/>
                        </a:rPr>
                        <a:t>Primera emisión: </a:t>
                      </a:r>
                      <a:r>
                        <a:rPr lang="es-ES" sz="1200" dirty="0">
                          <a:effectLst/>
                          <a:latin typeface="Gill Sans MT"/>
                        </a:rPr>
                        <a:t>certificado de nacimiento+ fotocopia del pasaporte de los padres+ misma documentación que para a renovación.</a:t>
                      </a:r>
                    </a:p>
                    <a:p>
                      <a:pPr marL="171450" lvl="0" indent="-171450" algn="just" fontAlgn="base">
                        <a:buFont typeface="Calibri"/>
                        <a:buChar char="-"/>
                      </a:pPr>
                      <a:r>
                        <a:rPr lang="es-ES" sz="1200" b="1" dirty="0">
                          <a:effectLst/>
                          <a:latin typeface="Gill Sans MT"/>
                        </a:rPr>
                        <a:t>Renovación</a:t>
                      </a:r>
                      <a:r>
                        <a:rPr lang="es-ES" sz="1200" dirty="0">
                          <a:effectLst/>
                          <a:latin typeface="Gill Sans MT"/>
                        </a:rPr>
                        <a:t>: </a:t>
                      </a:r>
                    </a:p>
                    <a:p>
                      <a:pPr lvl="1" algn="just" fontAlgn="base"/>
                      <a:r>
                        <a:rPr lang="es-ES" sz="1200" dirty="0">
                          <a:effectLst/>
                          <a:latin typeface="Gill Sans MT"/>
                        </a:rPr>
                        <a:t> - Fotocopia del pasaporte caducado </a:t>
                      </a:r>
                    </a:p>
                    <a:p>
                      <a:pPr lvl="1" algn="just" fontAlgn="base"/>
                      <a:r>
                        <a:rPr lang="es-ES" sz="1200" dirty="0">
                          <a:effectLst/>
                          <a:latin typeface="Gill Sans MT"/>
                        </a:rPr>
                        <a:t> - 2 fotografías recientes tamaño carnet. </a:t>
                      </a:r>
                    </a:p>
                    <a:p>
                      <a:pPr lvl="1" algn="just" fontAlgn="base"/>
                      <a:r>
                        <a:rPr lang="es-ES" sz="1200" dirty="0">
                          <a:effectLst/>
                          <a:latin typeface="Gill Sans MT"/>
                        </a:rPr>
                        <a:t> - Formulario debidamente cumplimentado y firmado. </a:t>
                      </a:r>
                    </a:p>
                    <a:p>
                      <a:pPr lvl="1" algn="just" fontAlgn="base"/>
                      <a:r>
                        <a:rPr lang="es-ES" sz="1200" dirty="0">
                          <a:effectLst/>
                          <a:latin typeface="Gill Sans MT"/>
                        </a:rPr>
                        <a:t> - Entrevista personal o telefónica (puede ser requerida). </a:t>
                      </a:r>
                    </a:p>
                    <a:p>
                      <a:pPr lvl="1" algn="just" fontAlgn="base"/>
                      <a:r>
                        <a:rPr lang="es-ES" sz="1200" dirty="0">
                          <a:effectLst/>
                          <a:latin typeface="Gill Sans MT"/>
                        </a:rPr>
                        <a:t> - Gastos de envío postal si fuera necesario: 5 € </a:t>
                      </a:r>
                    </a:p>
                    <a:p>
                      <a:pPr lvl="1" algn="just" fontAlgn="base"/>
                      <a:r>
                        <a:rPr lang="es-ES" sz="1200" dirty="0">
                          <a:effectLst/>
                          <a:latin typeface="Gill Sans MT"/>
                        </a:rPr>
                        <a:t> - Pago no reembolsable de la tasa correspondiente de 40 €.</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tc gridSpan="3">
                  <a:txBody>
                    <a:bodyPr/>
                    <a:lstStyle/>
                    <a:p>
                      <a:pPr marL="171450" lvl="0" indent="-171450" algn="just" fontAlgn="base">
                        <a:buFont typeface="Calibri"/>
                        <a:buChar char="-"/>
                      </a:pPr>
                      <a:r>
                        <a:rPr lang="es-ES" sz="1200" b="1" dirty="0">
                          <a:effectLst/>
                          <a:latin typeface="Gill Sans MT"/>
                        </a:rPr>
                        <a:t>Pérdida o Robo</a:t>
                      </a:r>
                      <a:r>
                        <a:rPr lang="es-ES" sz="1200" dirty="0">
                          <a:effectLst/>
                          <a:latin typeface="Gill Sans MT"/>
                        </a:rPr>
                        <a:t>: </a:t>
                      </a:r>
                    </a:p>
                    <a:p>
                      <a:pPr lvl="1" algn="just" fontAlgn="base"/>
                      <a:r>
                        <a:rPr lang="es-ES" sz="1200" dirty="0">
                          <a:effectLst/>
                          <a:latin typeface="Gill Sans MT"/>
                        </a:rPr>
                        <a:t> - Denuncia emitida por ante la autoridad competente. </a:t>
                      </a:r>
                    </a:p>
                    <a:p>
                      <a:pPr lvl="1" algn="just" fontAlgn="base"/>
                      <a:r>
                        <a:rPr lang="es-ES" sz="1200" dirty="0">
                          <a:effectLst/>
                          <a:latin typeface="Gill Sans MT"/>
                        </a:rPr>
                        <a:t> - Identificación Nacional de Gambia: (Documento de Identidad gambiano, Certificado de Nacimiento, Permiso de Conducir, Tarjeta de Votante o Certificado de Matrimonio). </a:t>
                      </a:r>
                    </a:p>
                    <a:p>
                      <a:pPr lvl="1" algn="just" fontAlgn="base"/>
                      <a:r>
                        <a:rPr lang="es-ES" sz="1200" dirty="0">
                          <a:effectLst/>
                          <a:latin typeface="Gill Sans MT"/>
                        </a:rPr>
                        <a:t> - Más todos los requisitos correspondientes a la renovación. </a:t>
                      </a:r>
                    </a:p>
                    <a:p>
                      <a:pPr marL="171450" lvl="1" indent="-171450" algn="just">
                        <a:buFont typeface="Calibri"/>
                        <a:buChar char="-"/>
                      </a:pPr>
                      <a:r>
                        <a:rPr lang="es-ES" sz="1200" b="1" dirty="0">
                          <a:effectLst/>
                          <a:latin typeface="Gill Sans MT"/>
                        </a:rPr>
                        <a:t>Tarjeta Consular: </a:t>
                      </a:r>
                      <a:endParaRPr lang="es-ES" sz="1200" dirty="0">
                        <a:effectLst/>
                        <a:latin typeface="Gill Sans MT"/>
                      </a:endParaRPr>
                    </a:p>
                    <a:p>
                      <a:pPr lvl="1" algn="just" fontAlgn="base"/>
                      <a:r>
                        <a:rPr lang="es-ES" sz="1200" dirty="0">
                          <a:effectLst/>
                          <a:latin typeface="Gill Sans MT"/>
                        </a:rPr>
                        <a:t> - Pasaporte nacional Gambiano. </a:t>
                      </a:r>
                    </a:p>
                    <a:p>
                      <a:pPr lvl="1" algn="just" fontAlgn="base"/>
                      <a:r>
                        <a:rPr lang="es-ES" sz="1200" dirty="0">
                          <a:effectLst/>
                          <a:latin typeface="Gill Sans MT"/>
                        </a:rPr>
                        <a:t> - Formulario debidamente cumplimentado y firmado. </a:t>
                      </a:r>
                    </a:p>
                    <a:p>
                      <a:pPr lvl="1" algn="just" fontAlgn="base"/>
                      <a:r>
                        <a:rPr lang="es-ES" sz="1200" dirty="0">
                          <a:effectLst/>
                          <a:latin typeface="Gill Sans MT"/>
                        </a:rPr>
                        <a:t> - Entrevista personal en la Embajada de Gambia en Madrid o en el Consulado más cercano a su lugar de Residencia. </a:t>
                      </a:r>
                    </a:p>
                    <a:p>
                      <a:pPr lvl="1" algn="just" fontAlgn="base"/>
                      <a:r>
                        <a:rPr lang="es-ES" sz="1200" dirty="0">
                          <a:effectLst/>
                          <a:latin typeface="Gill Sans MT"/>
                        </a:rPr>
                        <a:t> - Emisión de la tarjeta Consular sin coste alguno.</a:t>
                      </a:r>
                    </a:p>
                  </a:txBody>
                  <a:tcPr>
                    <a:lnL w="10668" cap="flat" cmpd="sng" algn="ctr">
                      <a:solidFill>
                        <a:srgbClr val="FFFFFF"/>
                      </a:solidFill>
                      <a:prstDash val="solid"/>
                      <a:round/>
                      <a:headEnd type="none" w="med" len="med"/>
                      <a:tailEnd type="none" w="med" len="med"/>
                    </a:lnL>
                    <a:lnR w="10668" cap="flat" cmpd="sng" algn="ctr">
                      <a:solidFill>
                        <a:srgbClr val="FFFFFF"/>
                      </a:solidFill>
                      <a:prstDash val="solid"/>
                      <a:round/>
                      <a:headEnd type="none" w="med" len="med"/>
                      <a:tailEnd type="none" w="med" len="med"/>
                    </a:lnR>
                    <a:lnT w="10668" cap="flat" cmpd="sng" algn="ctr">
                      <a:solidFill>
                        <a:srgbClr val="FFFFFF"/>
                      </a:solidFill>
                      <a:prstDash val="solid"/>
                      <a:round/>
                      <a:headEnd type="none" w="med" len="med"/>
                      <a:tailEnd type="none" w="med" len="med"/>
                    </a:lnT>
                    <a:lnB w="10668" cap="flat" cmpd="sng" algn="ctr">
                      <a:solidFill>
                        <a:srgbClr val="FFFFFF"/>
                      </a:solidFill>
                      <a:prstDash val="solid"/>
                      <a:round/>
                      <a:headEnd type="none" w="med" len="med"/>
                      <a:tailEnd type="none" w="med" len="med"/>
                    </a:lnB>
                    <a:solidFill>
                      <a:srgbClr val="FBE0CF"/>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244936434"/>
                  </a:ext>
                </a:extLst>
              </a:tr>
            </a:tbl>
          </a:graphicData>
        </a:graphic>
      </p:graphicFrame>
      <p:pic>
        <p:nvPicPr>
          <p:cNvPr id="12" name="Imagen 11" descr="Logotipo&#10;&#10;Descripción generada automáticamente">
            <a:extLst>
              <a:ext uri="{FF2B5EF4-FFF2-40B4-BE49-F238E27FC236}">
                <a16:creationId xmlns:a16="http://schemas.microsoft.com/office/drawing/2014/main" id="{00FA075D-6F27-A534-012E-377BCAE69A4F}"/>
              </a:ext>
            </a:extLst>
          </p:cNvPr>
          <p:cNvPicPr>
            <a:picLocks noChangeAspect="1"/>
          </p:cNvPicPr>
          <p:nvPr/>
        </p:nvPicPr>
        <p:blipFill>
          <a:blip r:embed="rId7"/>
          <a:stretch>
            <a:fillRect/>
          </a:stretch>
        </p:blipFill>
        <p:spPr>
          <a:xfrm>
            <a:off x="9943133" y="-3959"/>
            <a:ext cx="1974229" cy="1462644"/>
          </a:xfrm>
          <a:prstGeom prst="rect">
            <a:avLst/>
          </a:prstGeom>
        </p:spPr>
      </p:pic>
      <p:cxnSp>
        <p:nvCxnSpPr>
          <p:cNvPr id="14" name="Conector recto de flecha 13">
            <a:extLst>
              <a:ext uri="{FF2B5EF4-FFF2-40B4-BE49-F238E27FC236}">
                <a16:creationId xmlns:a16="http://schemas.microsoft.com/office/drawing/2014/main" id="{2579F918-267F-E6DB-BCD4-2854688097A9}"/>
              </a:ext>
            </a:extLst>
          </p:cNvPr>
          <p:cNvCxnSpPr/>
          <p:nvPr/>
        </p:nvCxnSpPr>
        <p:spPr>
          <a:xfrm flipV="1">
            <a:off x="637491" y="705775"/>
            <a:ext cx="9006027" cy="27813"/>
          </a:xfrm>
          <a:prstGeom prst="straightConnector1">
            <a:avLst/>
          </a:prstGeom>
          <a:ln w="12700">
            <a:solidFill>
              <a:srgbClr val="CD1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0227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53</Slides>
  <Notes>0</Notes>
  <HiddenSlides>0</HiddenSlides>
  <MMClips>0</MMClips>
  <ScaleCrop>false</ScaleCrop>
  <HeadingPairs>
    <vt:vector size="4" baseType="variant">
      <vt:variant>
        <vt:lpstr>Tema</vt:lpstr>
      </vt:variant>
      <vt:variant>
        <vt:i4>1</vt:i4>
      </vt:variant>
      <vt:variant>
        <vt:lpstr>Títulos de diapositiva</vt:lpstr>
      </vt:variant>
      <vt:variant>
        <vt:i4>53</vt:i4>
      </vt:variant>
    </vt:vector>
  </HeadingPairs>
  <TitlesOfParts>
    <vt:vector size="54" baseType="lpstr">
      <vt:lpstr>Tema de Office</vt:lpstr>
      <vt:lpstr>Presentación de PowerPoint</vt:lpstr>
      <vt:lpstr>Índice de contenidos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1155</cp:revision>
  <dcterms:created xsi:type="dcterms:W3CDTF">2023-11-23T08:36:00Z</dcterms:created>
  <dcterms:modified xsi:type="dcterms:W3CDTF">2023-11-23T13:02:14Z</dcterms:modified>
</cp:coreProperties>
</file>