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4"/>
  </p:sldMasterIdLst>
  <p:notesMasterIdLst>
    <p:notesMasterId r:id="rId22"/>
  </p:notesMasterIdLst>
  <p:sldIdLst>
    <p:sldId id="256" r:id="rId5"/>
    <p:sldId id="257" r:id="rId6"/>
    <p:sldId id="259" r:id="rId7"/>
    <p:sldId id="268" r:id="rId8"/>
    <p:sldId id="267" r:id="rId9"/>
    <p:sldId id="277" r:id="rId10"/>
    <p:sldId id="279" r:id="rId11"/>
    <p:sldId id="278" r:id="rId12"/>
    <p:sldId id="280" r:id="rId13"/>
    <p:sldId id="281" r:id="rId14"/>
    <p:sldId id="273" r:id="rId15"/>
    <p:sldId id="276" r:id="rId16"/>
    <p:sldId id="269" r:id="rId17"/>
    <p:sldId id="270" r:id="rId18"/>
    <p:sldId id="271" r:id="rId19"/>
    <p:sldId id="272" r:id="rId20"/>
    <p:sldId id="274" r:id="rId21"/>
  </p:sldIdLst>
  <p:sldSz cx="12192000" cy="6858000"/>
  <p:notesSz cx="12192000" cy="6858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userDrawn="1">
          <p15:clr>
            <a:srgbClr val="A4A3A4"/>
          </p15:clr>
        </p15:guide>
        <p15:guide id="2" pos="36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4FB76F-353D-4BC7-8382-E165C49B6823}" v="1" dt="2023-12-19T09:30:52.37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guide orient="horz" pos="2304"/>
        <p:guide pos="36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ba Garcia Avila" userId="1812759e-bef7-444c-9c58-97430a7fb884" providerId="ADAL" clId="{384FB76F-353D-4BC7-8382-E165C49B6823}"/>
    <pc:docChg chg="modSld">
      <pc:chgData name="Alba Garcia Avila" userId="1812759e-bef7-444c-9c58-97430a7fb884" providerId="ADAL" clId="{384FB76F-353D-4BC7-8382-E165C49B6823}" dt="2023-12-19T09:31:15.153" v="16" actId="1076"/>
      <pc:docMkLst>
        <pc:docMk/>
      </pc:docMkLst>
      <pc:sldChg chg="modSp mod">
        <pc:chgData name="Alba Garcia Avila" userId="1812759e-bef7-444c-9c58-97430a7fb884" providerId="ADAL" clId="{384FB76F-353D-4BC7-8382-E165C49B6823}" dt="2023-12-19T09:31:15.153" v="16" actId="1076"/>
        <pc:sldMkLst>
          <pc:docMk/>
          <pc:sldMk cId="0" sldId="256"/>
        </pc:sldMkLst>
        <pc:spChg chg="mod">
          <ac:chgData name="Alba Garcia Avila" userId="1812759e-bef7-444c-9c58-97430a7fb884" providerId="ADAL" clId="{384FB76F-353D-4BC7-8382-E165C49B6823}" dt="2023-12-19T09:31:15.153" v="16" actId="1076"/>
          <ac:spMkLst>
            <pc:docMk/>
            <pc:sldMk cId="0" sldId="256"/>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4CF32F71-E298-4080-A280-A0EA236F80FF}" type="datetimeFigureOut">
              <a:rPr lang="es-ES" smtClean="0"/>
              <a:t>19/12/2023</a:t>
            </a:fld>
            <a:endParaRPr lang="es-ES" dirty="0"/>
          </a:p>
        </p:txBody>
      </p:sp>
      <p:sp>
        <p:nvSpPr>
          <p:cNvPr id="4" name="Marcador de imagen de diapositiva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8D6549C3-292A-4C6F-BACC-E4374DF982A7}" type="slidenum">
              <a:rPr lang="es-ES" smtClean="0"/>
              <a:t>‹Nº›</a:t>
            </a:fld>
            <a:endParaRPr lang="es-ES" dirty="0"/>
          </a:p>
        </p:txBody>
      </p:sp>
    </p:spTree>
    <p:extLst>
      <p:ext uri="{BB962C8B-B14F-4D97-AF65-F5344CB8AC3E}">
        <p14:creationId xmlns:p14="http://schemas.microsoft.com/office/powerpoint/2010/main" val="346431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8D6549C3-292A-4C6F-BACC-E4374DF982A7}" type="slidenum">
              <a:rPr lang="es-ES" smtClean="0"/>
              <a:t>14</a:t>
            </a:fld>
            <a:endParaRPr lang="es-ES" dirty="0"/>
          </a:p>
        </p:txBody>
      </p:sp>
    </p:spTree>
    <p:extLst>
      <p:ext uri="{BB962C8B-B14F-4D97-AF65-F5344CB8AC3E}">
        <p14:creationId xmlns:p14="http://schemas.microsoft.com/office/powerpoint/2010/main" val="2326470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B5C38F39-8863-4807-A48F-3C21EDD5EEE7}" type="datetime1">
              <a:rPr lang="en-US" smtClean="0"/>
              <a:t>12/19/2023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CD152A"/>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2BC18FC8-D2FE-4AE1-ACAE-40844B5B4DBF}" type="datetime1">
              <a:rPr lang="en-US" smtClean="0"/>
              <a:t>12/19/2023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CD152A"/>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4CEDDB82-6CCC-4343-9327-A7C8CCD61C58}" type="datetime1">
              <a:rPr lang="en-US" smtClean="0"/>
              <a:t>12/19/2023</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rgbClr val="CD152A"/>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FF9091E3-F8FC-4200-A3B0-721B09C98AC3}" type="datetime1">
              <a:rPr lang="en-US" smtClean="0"/>
              <a:t>12/19/2023</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38200" y="2381250"/>
            <a:ext cx="10515600" cy="3590925"/>
          </a:xfrm>
          <a:custGeom>
            <a:avLst/>
            <a:gdLst/>
            <a:ahLst/>
            <a:cxnLst/>
            <a:rect l="l" t="t" r="r" b="b"/>
            <a:pathLst>
              <a:path w="10515600" h="3590925">
                <a:moveTo>
                  <a:pt x="10515600" y="0"/>
                </a:moveTo>
                <a:lnTo>
                  <a:pt x="0" y="0"/>
                </a:lnTo>
                <a:lnTo>
                  <a:pt x="0" y="3590925"/>
                </a:lnTo>
                <a:lnTo>
                  <a:pt x="10515600" y="3590925"/>
                </a:lnTo>
                <a:lnTo>
                  <a:pt x="10515600" y="0"/>
                </a:lnTo>
                <a:close/>
              </a:path>
            </a:pathLst>
          </a:custGeom>
          <a:solidFill>
            <a:srgbClr val="CD152A"/>
          </a:solidFill>
        </p:spPr>
        <p:txBody>
          <a:bodyPr wrap="square" lIns="0" tIns="0" rIns="0" bIns="0" rtlCol="0"/>
          <a:lstStyle/>
          <a:p>
            <a:endParaRPr dirty="0"/>
          </a:p>
        </p:txBody>
      </p:sp>
      <p:pic>
        <p:nvPicPr>
          <p:cNvPr id="17" name="bg object 17"/>
          <p:cNvPicPr/>
          <p:nvPr/>
        </p:nvPicPr>
        <p:blipFill>
          <a:blip r:embed="rId2" cstate="print"/>
          <a:stretch>
            <a:fillRect/>
          </a:stretch>
        </p:blipFill>
        <p:spPr>
          <a:xfrm>
            <a:off x="5317420" y="678637"/>
            <a:ext cx="1557301" cy="1110012"/>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EA568C69-23D3-4642-909D-20B20DF28469}" type="datetime1">
              <a:rPr lang="en-US" smtClean="0"/>
              <a:t>12/19/2023</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00075" y="466725"/>
            <a:ext cx="9000490" cy="0"/>
          </a:xfrm>
          <a:custGeom>
            <a:avLst/>
            <a:gdLst/>
            <a:ahLst/>
            <a:cxnLst/>
            <a:rect l="l" t="t" r="r" b="b"/>
            <a:pathLst>
              <a:path w="9000490">
                <a:moveTo>
                  <a:pt x="0" y="0"/>
                </a:moveTo>
                <a:lnTo>
                  <a:pt x="8999982" y="0"/>
                </a:lnTo>
              </a:path>
            </a:pathLst>
          </a:custGeom>
          <a:ln w="19050">
            <a:solidFill>
              <a:srgbClr val="CD152A"/>
            </a:solidFill>
          </a:ln>
        </p:spPr>
        <p:txBody>
          <a:bodyPr wrap="square" lIns="0" tIns="0" rIns="0" bIns="0" rtlCol="0"/>
          <a:lstStyle/>
          <a:p>
            <a:endParaRPr dirty="0"/>
          </a:p>
        </p:txBody>
      </p:sp>
      <p:pic>
        <p:nvPicPr>
          <p:cNvPr id="17" name="bg object 17"/>
          <p:cNvPicPr/>
          <p:nvPr/>
        </p:nvPicPr>
        <p:blipFill>
          <a:blip r:embed="rId7" cstate="print"/>
          <a:stretch>
            <a:fillRect/>
          </a:stretch>
        </p:blipFill>
        <p:spPr>
          <a:xfrm>
            <a:off x="9823384" y="297252"/>
            <a:ext cx="1765638" cy="320184"/>
          </a:xfrm>
          <a:prstGeom prst="rect">
            <a:avLst/>
          </a:prstGeom>
        </p:spPr>
      </p:pic>
      <p:sp>
        <p:nvSpPr>
          <p:cNvPr id="2" name="Holder 2"/>
          <p:cNvSpPr>
            <a:spLocks noGrp="1"/>
          </p:cNvSpPr>
          <p:nvPr>
            <p:ph type="title"/>
          </p:nvPr>
        </p:nvSpPr>
        <p:spPr>
          <a:xfrm>
            <a:off x="679767" y="724535"/>
            <a:ext cx="10832464" cy="483869"/>
          </a:xfrm>
          <a:prstGeom prst="rect">
            <a:avLst/>
          </a:prstGeom>
        </p:spPr>
        <p:txBody>
          <a:bodyPr wrap="square" lIns="0" tIns="0" rIns="0" bIns="0">
            <a:spAutoFit/>
          </a:bodyPr>
          <a:lstStyle>
            <a:lvl1pPr>
              <a:defRPr sz="3000" b="0" i="0">
                <a:solidFill>
                  <a:srgbClr val="CD152A"/>
                </a:solidFill>
                <a:latin typeface="Calibri"/>
                <a:cs typeface="Calibri"/>
              </a:defRPr>
            </a:lvl1pPr>
          </a:lstStyle>
          <a:p>
            <a:endParaRPr/>
          </a:p>
        </p:txBody>
      </p:sp>
      <p:sp>
        <p:nvSpPr>
          <p:cNvPr id="3" name="Holder 3"/>
          <p:cNvSpPr>
            <a:spLocks noGrp="1"/>
          </p:cNvSpPr>
          <p:nvPr>
            <p:ph type="body" idx="1"/>
          </p:nvPr>
        </p:nvSpPr>
        <p:spPr>
          <a:xfrm>
            <a:off x="723265" y="3376993"/>
            <a:ext cx="11219180" cy="1761489"/>
          </a:xfrm>
          <a:prstGeom prst="rect">
            <a:avLst/>
          </a:prstGeom>
        </p:spPr>
        <p:txBody>
          <a:bodyPr wrap="square" lIns="0" tIns="0" rIns="0" bIns="0">
            <a:spAutoFit/>
          </a:bodyPr>
          <a:lstStyle>
            <a:lvl1pPr>
              <a:defRPr sz="24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478D2CD8-061E-4536-AFDA-78175D562708}" type="datetime1">
              <a:rPr lang="en-US" smtClean="0"/>
              <a:t>12/19/2023</a:t>
            </a:fld>
            <a:endParaRPr lang="en-US" dirty="0"/>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s://www.aneca.es/documents/20123/49576/MICROCREDENCIALES_Informe_V3.pdf/db424827-b464-d41d-ae09-717eb95e5742?t=166090721456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inclusion.seg-social.es/documents/410169/2156469/declaracion_responsable_arraigo_formacion.pdf?t=167473135914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ducacionyfp.gob.es/contenidos/centros-docentes/buscar-centro-no-universitario.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odofp.es/que-estudiar/ciclos.html" TargetMode="External"/><Relationship Id="rId2" Type="http://schemas.openxmlformats.org/officeDocument/2006/relationships/hyperlink" Target="https://www.todofp.es/como-cuando-y-donde-estudiar/acceso-fp-desde-fp/como-accedo-a-fp.html#cla-00-02" TargetMode="External"/><Relationship Id="rId1" Type="http://schemas.openxmlformats.org/officeDocument/2006/relationships/slideLayout" Target="../slideLayouts/slideLayout2.xml"/><Relationship Id="rId4" Type="http://schemas.openxmlformats.org/officeDocument/2006/relationships/hyperlink" Target="https://www.todofp.es/como-cuando-y-donde-estudiar.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mitma.gob.es/transporte-terrestre/examenes-y-formacion" TargetMode="External"/><Relationship Id="rId2" Type="http://schemas.openxmlformats.org/officeDocument/2006/relationships/hyperlink" Target="https://serveiocupacio.gencat.cat/web/.content/02_Persones/Vull-formar-me/Certificats-de-professionalitat/quan-son.necessaris/Habilitacions_CP_OCP.pdf" TargetMode="External"/><Relationship Id="rId1" Type="http://schemas.openxmlformats.org/officeDocument/2006/relationships/slideLayout" Target="../slideLayouts/slideLayout2.xml"/><Relationship Id="rId5" Type="http://schemas.openxmlformats.org/officeDocument/2006/relationships/hyperlink" Target="https://www.seguridadferroviaria.es/agentes-sector-ferroviario/centros-formacion-homologados" TargetMode="External"/><Relationship Id="rId4" Type="http://schemas.openxmlformats.org/officeDocument/2006/relationships/hyperlink" Target="https://www.mitma.gob.es/marina-mercante/titulaciones/titulos-profesionales-formacion-maritima-documentos-y-guardia-de-la-gente-de-mar"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educacion.gob.es/centros/" TargetMode="External"/><Relationship Id="rId2" Type="http://schemas.openxmlformats.org/officeDocument/2006/relationships/hyperlink" Target="https://www.sepe.es/HomeSepe/Personas/formacion/catalogo-especialidades-formativa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66800" y="3245643"/>
            <a:ext cx="10058400" cy="1493999"/>
          </a:xfrm>
          <a:prstGeom prst="rect">
            <a:avLst/>
          </a:prstGeom>
        </p:spPr>
        <p:txBody>
          <a:bodyPr vert="horz" wrap="square" lIns="0" tIns="16510" rIns="0" bIns="0" rtlCol="0" anchor="t">
            <a:spAutoFit/>
          </a:bodyPr>
          <a:lstStyle/>
          <a:p>
            <a:pPr marL="12700" algn="ctr">
              <a:spcBef>
                <a:spcPts val="130"/>
              </a:spcBef>
            </a:pPr>
            <a:r>
              <a:rPr lang="es-ES" sz="4800" b="1" dirty="0" err="1">
                <a:solidFill>
                  <a:schemeClr val="bg1"/>
                </a:solidFill>
                <a:latin typeface="Gill Sans MT" panose="020B0502020104020203" pitchFamily="34" charset="0"/>
                <a:ea typeface="+mn-lt"/>
                <a:cs typeface="+mn-lt"/>
              </a:rPr>
              <a:t>Autorització</a:t>
            </a:r>
            <a:r>
              <a:rPr lang="es-ES" sz="4800" b="1" dirty="0">
                <a:solidFill>
                  <a:schemeClr val="bg1"/>
                </a:solidFill>
                <a:latin typeface="Gill Sans MT" panose="020B0502020104020203" pitchFamily="34" charset="0"/>
                <a:ea typeface="+mn-lt"/>
                <a:cs typeface="+mn-lt"/>
              </a:rPr>
              <a:t> </a:t>
            </a:r>
            <a:r>
              <a:rPr lang="es-ES" sz="4800" b="1" dirty="0" err="1">
                <a:solidFill>
                  <a:schemeClr val="bg1"/>
                </a:solidFill>
                <a:latin typeface="Gill Sans MT" panose="020B0502020104020203" pitchFamily="34" charset="0"/>
                <a:ea typeface="+mn-lt"/>
                <a:cs typeface="+mn-lt"/>
              </a:rPr>
              <a:t>residència</a:t>
            </a:r>
            <a:r>
              <a:rPr lang="es-ES" sz="4800" b="1" dirty="0">
                <a:solidFill>
                  <a:schemeClr val="bg1"/>
                </a:solidFill>
                <a:latin typeface="Gill Sans MT" panose="020B0502020104020203" pitchFamily="34" charset="0"/>
                <a:ea typeface="+mn-lt"/>
                <a:cs typeface="+mn-lt"/>
              </a:rPr>
              <a:t> temporal per </a:t>
            </a:r>
            <a:r>
              <a:rPr lang="es-ES" sz="4800" b="1" dirty="0" err="1">
                <a:solidFill>
                  <a:schemeClr val="bg1"/>
                </a:solidFill>
                <a:latin typeface="Gill Sans MT" panose="020B0502020104020203" pitchFamily="34" charset="0"/>
                <a:ea typeface="+mn-lt"/>
                <a:cs typeface="+mn-lt"/>
              </a:rPr>
              <a:t>arrelament</a:t>
            </a:r>
            <a:r>
              <a:rPr lang="es-ES" sz="4800" b="1" dirty="0">
                <a:solidFill>
                  <a:schemeClr val="bg1"/>
                </a:solidFill>
                <a:latin typeface="Gill Sans MT" panose="020B0502020104020203" pitchFamily="34" charset="0"/>
                <a:ea typeface="+mn-lt"/>
                <a:cs typeface="+mn-lt"/>
              </a:rPr>
              <a:t> per a la </a:t>
            </a:r>
            <a:r>
              <a:rPr lang="es-ES" sz="4800" b="1" dirty="0" err="1">
                <a:solidFill>
                  <a:schemeClr val="bg1"/>
                </a:solidFill>
                <a:latin typeface="Gill Sans MT" panose="020B0502020104020203" pitchFamily="34" charset="0"/>
                <a:ea typeface="+mn-lt"/>
                <a:cs typeface="+mn-lt"/>
              </a:rPr>
              <a:t>formació</a:t>
            </a:r>
            <a:endParaRPr lang="es-ES" b="1" dirty="0">
              <a:solidFill>
                <a:schemeClr val="bg1"/>
              </a:solidFill>
              <a:latin typeface="Gill Sans MT" panose="020B0502020104020203" pitchFamily="34" charset="0"/>
              <a:cs typeface="Calibri"/>
            </a:endParaRPr>
          </a:p>
        </p:txBody>
      </p:sp>
      <p:sp>
        <p:nvSpPr>
          <p:cNvPr id="3" name="object 2">
            <a:extLst>
              <a:ext uri="{FF2B5EF4-FFF2-40B4-BE49-F238E27FC236}">
                <a16:creationId xmlns:a16="http://schemas.microsoft.com/office/drawing/2014/main" id="{18E26A11-6DE5-0D16-A5D7-B012060169FE}"/>
              </a:ext>
            </a:extLst>
          </p:cNvPr>
          <p:cNvSpPr txBox="1"/>
          <p:nvPr/>
        </p:nvSpPr>
        <p:spPr>
          <a:xfrm>
            <a:off x="9527721" y="5388430"/>
            <a:ext cx="1673679" cy="201337"/>
          </a:xfrm>
          <a:prstGeom prst="rect">
            <a:avLst/>
          </a:prstGeom>
        </p:spPr>
        <p:txBody>
          <a:bodyPr vert="horz" wrap="square" lIns="0" tIns="16510" rIns="0" bIns="0" rtlCol="0" anchor="t">
            <a:spAutoFit/>
          </a:bodyPr>
          <a:lstStyle/>
          <a:p>
            <a:pPr marL="12700">
              <a:lnSpc>
                <a:spcPct val="100000"/>
              </a:lnSpc>
              <a:spcBef>
                <a:spcPts val="130"/>
              </a:spcBef>
            </a:pPr>
            <a:r>
              <a:rPr lang="es-ES" sz="1200" dirty="0" err="1">
                <a:solidFill>
                  <a:srgbClr val="FFFFFF"/>
                </a:solidFill>
                <a:latin typeface="Calibri"/>
                <a:cs typeface="Calibri"/>
              </a:rPr>
              <a:t>Actualitzat</a:t>
            </a:r>
            <a:r>
              <a:rPr lang="es-ES" sz="1200" dirty="0">
                <a:solidFill>
                  <a:srgbClr val="FFFFFF"/>
                </a:solidFill>
                <a:latin typeface="Calibri"/>
                <a:cs typeface="Calibri"/>
              </a:rPr>
              <a:t> a 01/10/2023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8F03852E-D265-FA8D-DB1F-1AF17BAC8BD4}"/>
              </a:ext>
            </a:extLst>
          </p:cNvPr>
          <p:cNvSpPr>
            <a:spLocks noGrp="1"/>
          </p:cNvSpPr>
          <p:nvPr>
            <p:ph type="body" idx="1"/>
          </p:nvPr>
        </p:nvSpPr>
        <p:spPr>
          <a:xfrm>
            <a:off x="723265" y="740665"/>
            <a:ext cx="11219180" cy="6217087"/>
          </a:xfrm>
        </p:spPr>
        <p:txBody>
          <a:bodyPr/>
          <a:lstStyle/>
          <a:p>
            <a:r>
              <a:rPr lang="es-ES" sz="1800" b="1" strike="sngStrike" dirty="0"/>
              <a:t>4 </a:t>
            </a:r>
            <a:r>
              <a:rPr lang="es-ES" sz="1800" b="1" dirty="0"/>
              <a:t>D- FORMACIÓ REALITZADA PER UNIVERSITATS.</a:t>
            </a:r>
          </a:p>
          <a:p>
            <a:endParaRPr lang="es-ES" sz="1800" b="1" dirty="0"/>
          </a:p>
          <a:p>
            <a:pPr marL="285750" indent="-285750" algn="just">
              <a:buFont typeface="Wingdings" panose="05000000000000000000" pitchFamily="2" charset="2"/>
              <a:buChar char="q"/>
            </a:pPr>
            <a:r>
              <a:rPr lang="ca-ES" sz="1800" b="1" dirty="0"/>
              <a:t>En les formacions de titulacions de màster oficial de les universitats, cursos d' ampliació o actualització de competències i habilitats formatives o professionals en l' àmbit de la formació permanent,</a:t>
            </a:r>
            <a:r>
              <a:rPr lang="ca-ES" sz="1800" dirty="0"/>
              <a:t> només és requisit que els màster hagin de ser títols oficials. Queden exclosos els màster propis.</a:t>
            </a:r>
          </a:p>
          <a:p>
            <a:pPr algn="just"/>
            <a:endParaRPr lang="ca-ES" sz="1800" dirty="0"/>
          </a:p>
          <a:p>
            <a:pPr algn="just"/>
            <a:endParaRPr lang="ca-ES" sz="1800" dirty="0"/>
          </a:p>
          <a:p>
            <a:pPr algn="just"/>
            <a:endParaRPr lang="ca-ES" sz="1800" dirty="0"/>
          </a:p>
          <a:p>
            <a:pPr algn="just"/>
            <a:r>
              <a:rPr lang="es-ES" sz="1800" b="1" dirty="0"/>
              <a:t>E- MICRO CREDENCIALS. </a:t>
            </a:r>
          </a:p>
          <a:p>
            <a:pPr algn="just"/>
            <a:endParaRPr lang="es-ES" sz="1800" b="1" dirty="0"/>
          </a:p>
          <a:p>
            <a:pPr marL="285750" indent="-285750" algn="just" rtl="0" fontAlgn="base">
              <a:buFont typeface="Wingdings" panose="05000000000000000000" pitchFamily="2" charset="2"/>
              <a:buChar char="q"/>
            </a:pPr>
            <a:r>
              <a:rPr lang="ca-ES" sz="1800" b="1" i="0" dirty="0">
                <a:solidFill>
                  <a:srgbClr val="000000"/>
                </a:solidFill>
                <a:effectLst/>
                <a:latin typeface="Calibri" panose="020F0502020204030204" pitchFamily="34" charset="0"/>
              </a:rPr>
              <a:t>Es recull a una Recomanació del Consell de la </a:t>
            </a:r>
            <a:r>
              <a:rPr lang="ca-ES" sz="1800" b="1" dirty="0">
                <a:solidFill>
                  <a:srgbClr val="000000"/>
                </a:solidFill>
                <a:latin typeface="Calibri" panose="020F0502020204030204" pitchFamily="34" charset="0"/>
              </a:rPr>
              <a:t>UE </a:t>
            </a:r>
            <a:r>
              <a:rPr lang="ca-ES" sz="1800" dirty="0">
                <a:solidFill>
                  <a:srgbClr val="000000"/>
                </a:solidFill>
                <a:latin typeface="Calibri" panose="020F0502020204030204" pitchFamily="34" charset="0"/>
              </a:rPr>
              <a:t>d</a:t>
            </a:r>
            <a:r>
              <a:rPr lang="ca-ES" sz="1800" b="0" i="0" dirty="0">
                <a:solidFill>
                  <a:srgbClr val="000000"/>
                </a:solidFill>
                <a:effectLst/>
                <a:latin typeface="Calibri" panose="020F0502020204030204" pitchFamily="34" charset="0"/>
              </a:rPr>
              <a:t>e 16 de juny de 2022 relativa a un enfocament  europeu de les </a:t>
            </a:r>
            <a:r>
              <a:rPr lang="ca-ES" sz="1800" b="0" i="0" dirty="0" err="1">
                <a:solidFill>
                  <a:srgbClr val="000000"/>
                </a:solidFill>
                <a:effectLst/>
                <a:latin typeface="Calibri" panose="020F0502020204030204" pitchFamily="34" charset="0"/>
              </a:rPr>
              <a:t>micro</a:t>
            </a:r>
            <a:r>
              <a:rPr lang="ca-ES" sz="1800" b="0" i="0" dirty="0">
                <a:solidFill>
                  <a:srgbClr val="000000"/>
                </a:solidFill>
                <a:effectLst/>
                <a:latin typeface="Calibri" panose="020F0502020204030204" pitchFamily="34" charset="0"/>
              </a:rPr>
              <a:t> credencial</a:t>
            </a:r>
            <a:r>
              <a:rPr lang="ca-ES" sz="1800" dirty="0">
                <a:solidFill>
                  <a:srgbClr val="000000"/>
                </a:solidFill>
                <a:latin typeface="Calibri" panose="020F0502020204030204" pitchFamily="34" charset="0"/>
              </a:rPr>
              <a:t> </a:t>
            </a:r>
            <a:r>
              <a:rPr lang="ca-ES" sz="1800" b="0" i="0" dirty="0">
                <a:solidFill>
                  <a:srgbClr val="000000"/>
                </a:solidFill>
                <a:effectLst/>
                <a:latin typeface="Calibri" panose="020F0502020204030204" pitchFamily="34" charset="0"/>
              </a:rPr>
              <a:t>per a l’aprenentatge permanent i la ocupabilitat.   </a:t>
            </a:r>
          </a:p>
          <a:p>
            <a:pPr algn="just" rtl="0" fontAlgn="base"/>
            <a:endParaRPr lang="ca-ES" sz="1400" b="0" i="0" dirty="0">
              <a:solidFill>
                <a:srgbClr val="000000"/>
              </a:solidFill>
              <a:effectLst/>
              <a:latin typeface="Segoe UI" panose="020B0502040204020203" pitchFamily="34" charset="0"/>
            </a:endParaRPr>
          </a:p>
          <a:p>
            <a:pPr marL="285750" indent="-285750" algn="just" rtl="0" fontAlgn="base">
              <a:buFont typeface="Wingdings" panose="05000000000000000000" pitchFamily="2" charset="2"/>
              <a:buChar char="q"/>
            </a:pPr>
            <a:r>
              <a:rPr lang="ca-ES" sz="1800" b="0" i="0" dirty="0">
                <a:solidFill>
                  <a:srgbClr val="212529"/>
                </a:solidFill>
                <a:effectLst/>
                <a:latin typeface="Calibri" panose="020F0502020204030204" pitchFamily="34" charset="0"/>
              </a:rPr>
              <a:t>Són petits aprenentatges que milloren la ocupabilitat</a:t>
            </a:r>
            <a:r>
              <a:rPr lang="ca-ES" sz="1800" dirty="0">
                <a:solidFill>
                  <a:srgbClr val="212529"/>
                </a:solidFill>
                <a:latin typeface="Calibri" panose="020F0502020204030204" pitchFamily="34" charset="0"/>
              </a:rPr>
              <a:t>.</a:t>
            </a:r>
          </a:p>
          <a:p>
            <a:pPr marL="285750" indent="-285750" algn="just" rtl="0" fontAlgn="base">
              <a:buFont typeface="Wingdings" panose="05000000000000000000" pitchFamily="2" charset="2"/>
              <a:buChar char="q"/>
            </a:pPr>
            <a:endParaRPr lang="ca-ES" sz="1800" dirty="0">
              <a:solidFill>
                <a:srgbClr val="212529"/>
              </a:solidFill>
              <a:latin typeface="Calibri" panose="020F0502020204030204" pitchFamily="34" charset="0"/>
            </a:endParaRPr>
          </a:p>
          <a:p>
            <a:pPr marL="285750" indent="-285750" algn="just" rtl="0" fontAlgn="base">
              <a:buFont typeface="Wingdings" panose="05000000000000000000" pitchFamily="2" charset="2"/>
              <a:buChar char="q"/>
            </a:pPr>
            <a:r>
              <a:rPr lang="ca-ES" sz="1800" b="0" i="0" dirty="0">
                <a:solidFill>
                  <a:srgbClr val="212529"/>
                </a:solidFill>
                <a:effectLst/>
                <a:latin typeface="Calibri" panose="020F0502020204030204" pitchFamily="34" charset="0"/>
              </a:rPr>
              <a:t>Actualment moltes d’aquestes formacions s'estan posant en marxa. Posem Enllaç a una guia que pot ser d’utilitat:  </a:t>
            </a:r>
            <a:endParaRPr lang="ca-ES" sz="1400" b="0" i="0" dirty="0">
              <a:solidFill>
                <a:srgbClr val="000000"/>
              </a:solidFill>
              <a:effectLst/>
              <a:latin typeface="Segoe UI" panose="020B0502040204020203" pitchFamily="34" charset="0"/>
            </a:endParaRPr>
          </a:p>
          <a:p>
            <a:pPr algn="just" rtl="0" fontAlgn="base"/>
            <a:r>
              <a:rPr lang="ca-ES" sz="1800" b="0" i="0" dirty="0">
                <a:solidFill>
                  <a:srgbClr val="212529"/>
                </a:solidFill>
                <a:effectLst/>
                <a:latin typeface="Calibri" panose="020F0502020204030204" pitchFamily="34" charset="0"/>
              </a:rPr>
              <a:t> </a:t>
            </a:r>
            <a:endParaRPr lang="ca-ES" sz="1400" b="0" i="0" dirty="0">
              <a:solidFill>
                <a:srgbClr val="000000"/>
              </a:solidFill>
              <a:effectLst/>
              <a:latin typeface="Segoe UI" panose="020B0502040204020203" pitchFamily="34" charset="0"/>
            </a:endParaRPr>
          </a:p>
          <a:p>
            <a:pPr lvl="1" algn="just" rtl="0" fontAlgn="base"/>
            <a:r>
              <a:rPr lang="es-ES" sz="1200" b="0" i="0" u="sng" strike="noStrike" dirty="0">
                <a:solidFill>
                  <a:srgbClr val="0563C1"/>
                </a:solidFill>
                <a:effectLst/>
                <a:latin typeface="Calibri" panose="020F0502020204030204" pitchFamily="34" charset="0"/>
                <a:hlinkClick r:id="rId2"/>
              </a:rPr>
              <a:t>https://www.aneca.es/documents/20123/49576/MICROCREDENCIALES_Informe_V3.pdf/db424827-b464-d41d-ae09-717eb95e5742?t=1660907214565</a:t>
            </a:r>
            <a:r>
              <a:rPr lang="es-ES" sz="1200" b="0" i="0" dirty="0">
                <a:solidFill>
                  <a:srgbClr val="000000"/>
                </a:solidFill>
                <a:effectLst/>
                <a:latin typeface="Calibri" panose="020F0502020204030204" pitchFamily="34" charset="0"/>
              </a:rPr>
              <a:t> </a:t>
            </a:r>
            <a:endParaRPr lang="es-ES" sz="800" b="0" i="0" dirty="0">
              <a:solidFill>
                <a:srgbClr val="000000"/>
              </a:solidFill>
              <a:effectLst/>
              <a:latin typeface="Segoe UI" panose="020B0502040204020203" pitchFamily="34" charset="0"/>
            </a:endParaRPr>
          </a:p>
          <a:p>
            <a:pPr algn="just" rtl="0" fontAlgn="base"/>
            <a:r>
              <a:rPr lang="es-ES" sz="1800" b="0" i="0" dirty="0">
                <a:solidFill>
                  <a:srgbClr val="000000"/>
                </a:solidFill>
                <a:effectLst/>
                <a:latin typeface="Calibri" panose="020F0502020204030204" pitchFamily="34" charset="0"/>
              </a:rPr>
              <a:t> </a:t>
            </a:r>
            <a:endParaRPr lang="es-ES" sz="1400" b="0" i="0" dirty="0">
              <a:solidFill>
                <a:srgbClr val="000000"/>
              </a:solidFill>
              <a:effectLst/>
              <a:latin typeface="Segoe UI" panose="020B0502040204020203" pitchFamily="34" charset="0"/>
            </a:endParaRPr>
          </a:p>
          <a:p>
            <a:pPr algn="just" rtl="0" fontAlgn="base"/>
            <a:r>
              <a:rPr lang="es-ES" sz="1800" b="0" i="0" dirty="0">
                <a:solidFill>
                  <a:srgbClr val="000000"/>
                </a:solidFill>
                <a:effectLst/>
                <a:latin typeface="Calibri" panose="020F0502020204030204" pitchFamily="34" charset="0"/>
              </a:rPr>
              <a:t> </a:t>
            </a:r>
            <a:endParaRPr lang="es-ES" sz="1400" b="0" i="0" dirty="0">
              <a:solidFill>
                <a:srgbClr val="000000"/>
              </a:solidFill>
              <a:effectLst/>
              <a:latin typeface="Segoe UI" panose="020B0502040204020203" pitchFamily="34" charset="0"/>
            </a:endParaRPr>
          </a:p>
          <a:p>
            <a:pPr marL="285750" indent="-285750" algn="just">
              <a:buFont typeface="Wingdings" panose="05000000000000000000" pitchFamily="2" charset="2"/>
              <a:buChar char="q"/>
            </a:pPr>
            <a:endParaRPr lang="ca-ES" sz="1800" b="1" dirty="0"/>
          </a:p>
          <a:p>
            <a:pPr algn="just"/>
            <a:endParaRPr lang="ca-ES" sz="1800" dirty="0"/>
          </a:p>
          <a:p>
            <a:pPr marL="285750" indent="-285750">
              <a:buFont typeface="Wingdings" panose="05000000000000000000" pitchFamily="2" charset="2"/>
              <a:buChar char="q"/>
            </a:pPr>
            <a:endParaRPr lang="ca-ES" sz="1800" b="1" dirty="0"/>
          </a:p>
        </p:txBody>
      </p:sp>
      <p:sp>
        <p:nvSpPr>
          <p:cNvPr id="4" name="Marcador de número de diapositiva 3">
            <a:extLst>
              <a:ext uri="{FF2B5EF4-FFF2-40B4-BE49-F238E27FC236}">
                <a16:creationId xmlns:a16="http://schemas.microsoft.com/office/drawing/2014/main" id="{F26328C7-8BB3-3EDF-F897-CC752C2BC079}"/>
              </a:ext>
            </a:extLst>
          </p:cNvPr>
          <p:cNvSpPr>
            <a:spLocks noGrp="1"/>
          </p:cNvSpPr>
          <p:nvPr>
            <p:ph type="sldNum" sz="quarter" idx="7"/>
          </p:nvPr>
        </p:nvSpPr>
        <p:spPr/>
        <p:txBody>
          <a:bodyPr/>
          <a:lstStyle/>
          <a:p>
            <a:fld id="{B6F15528-21DE-4FAA-801E-634DDDAF4B2B}" type="slidenum">
              <a:rPr lang="ca-ES" smtClean="0"/>
              <a:t>10</a:t>
            </a:fld>
            <a:endParaRPr lang="ca-ES" dirty="0"/>
          </a:p>
        </p:txBody>
      </p:sp>
    </p:spTree>
    <p:extLst>
      <p:ext uri="{BB962C8B-B14F-4D97-AF65-F5344CB8AC3E}">
        <p14:creationId xmlns:p14="http://schemas.microsoft.com/office/powerpoint/2010/main" val="2210229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59459-07EF-3BD6-265A-EAC8756CA486}"/>
              </a:ext>
            </a:extLst>
          </p:cNvPr>
          <p:cNvSpPr>
            <a:spLocks noGrp="1"/>
          </p:cNvSpPr>
          <p:nvPr>
            <p:ph type="title"/>
          </p:nvPr>
        </p:nvSpPr>
        <p:spPr>
          <a:xfrm>
            <a:off x="679767" y="559943"/>
            <a:ext cx="10832464" cy="461665"/>
          </a:xfrm>
        </p:spPr>
        <p:txBody>
          <a:bodyPr wrap="square" lIns="0" tIns="0" rIns="0" bIns="0" anchor="t">
            <a:spAutoFit/>
          </a:bodyPr>
          <a:lstStyle/>
          <a:p>
            <a:r>
              <a:rPr lang="en-US" b="1" dirty="0"/>
              <a:t>Quin tipus d'autorització s'obté?</a:t>
            </a:r>
            <a:endParaRPr lang="es-ES" b="1" dirty="0"/>
          </a:p>
        </p:txBody>
      </p:sp>
      <p:sp>
        <p:nvSpPr>
          <p:cNvPr id="3" name="Text Placeholder 2">
            <a:extLst>
              <a:ext uri="{FF2B5EF4-FFF2-40B4-BE49-F238E27FC236}">
                <a16:creationId xmlns:a16="http://schemas.microsoft.com/office/drawing/2014/main" id="{584EC6DA-93CC-0168-3B43-5A0119C28F42}"/>
              </a:ext>
            </a:extLst>
          </p:cNvPr>
          <p:cNvSpPr>
            <a:spLocks noGrp="1"/>
          </p:cNvSpPr>
          <p:nvPr>
            <p:ph type="body" idx="1"/>
          </p:nvPr>
        </p:nvSpPr>
        <p:spPr>
          <a:xfrm>
            <a:off x="609598" y="1222776"/>
            <a:ext cx="10902633" cy="4924425"/>
          </a:xfrm>
        </p:spPr>
        <p:txBody>
          <a:bodyPr wrap="square" lIns="0" tIns="0" rIns="0" bIns="0" anchor="t">
            <a:spAutoFit/>
          </a:bodyPr>
          <a:lstStyle/>
          <a:p>
            <a:pPr marL="742950" lvl="1" indent="-285750" algn="just">
              <a:buFont typeface="Wingdings,Sans-Serif"/>
              <a:buChar char="Ø"/>
            </a:pPr>
            <a:r>
              <a:rPr lang="ca-ES" sz="1600" b="1" u="sng" dirty="0">
                <a:ea typeface="+mn-lt"/>
                <a:cs typeface="+mn-lt"/>
              </a:rPr>
              <a:t>Es tracta d’una autorització amb dues fases: una primera de només residència i una segona per demanar l’autorització de treball. </a:t>
            </a:r>
          </a:p>
          <a:p>
            <a:pPr lvl="1" algn="just"/>
            <a:endParaRPr lang="ca-ES" sz="1600" b="1" u="sng" dirty="0">
              <a:ea typeface="+mn-lt"/>
              <a:cs typeface="+mn-lt"/>
            </a:endParaRPr>
          </a:p>
          <a:p>
            <a:pPr marL="742950" lvl="1" indent="-285750" algn="just">
              <a:buFont typeface="Wingdings,Sans-Serif"/>
              <a:buChar char="Ø"/>
            </a:pPr>
            <a:r>
              <a:rPr lang="ca-ES" sz="1600" b="1" u="sng" dirty="0">
                <a:ea typeface="+mn-lt"/>
                <a:cs typeface="+mn-lt"/>
              </a:rPr>
              <a:t>A la primera fase</a:t>
            </a:r>
            <a:r>
              <a:rPr lang="ca-ES" sz="1600" dirty="0">
                <a:ea typeface="+mn-lt"/>
                <a:cs typeface="+mn-lt"/>
              </a:rPr>
              <a:t> l’autorització que s' obté és </a:t>
            </a:r>
            <a:r>
              <a:rPr lang="ca-ES" sz="1600" b="1" u="sng" dirty="0">
                <a:ea typeface="+mn-lt"/>
                <a:cs typeface="+mn-lt"/>
              </a:rPr>
              <a:t>només</a:t>
            </a:r>
            <a:r>
              <a:rPr lang="ca-ES" sz="1600" dirty="0">
                <a:ea typeface="+mn-lt"/>
                <a:cs typeface="+mn-lt"/>
              </a:rPr>
              <a:t> de</a:t>
            </a:r>
            <a:r>
              <a:rPr lang="ca-ES" sz="1600" b="1" u="sng" dirty="0">
                <a:ea typeface="+mn-lt"/>
                <a:cs typeface="+mn-lt"/>
              </a:rPr>
              <a:t> residència.</a:t>
            </a:r>
            <a:endParaRPr lang="ca-ES" sz="1600" b="1" u="sng" dirty="0">
              <a:solidFill>
                <a:srgbClr val="000000"/>
              </a:solidFill>
              <a:latin typeface="Calibri"/>
              <a:ea typeface="+mn-lt"/>
              <a:cs typeface="Calibri"/>
            </a:endParaRPr>
          </a:p>
          <a:p>
            <a:pPr lvl="1" algn="just"/>
            <a:endParaRPr lang="ca-ES" sz="1600" dirty="0"/>
          </a:p>
          <a:p>
            <a:pPr marL="742950" lvl="1" indent="-285750" algn="just">
              <a:buFont typeface="Wingdings,Sans-Serif"/>
              <a:buChar char="Ø"/>
            </a:pPr>
            <a:r>
              <a:rPr lang="ca-ES" sz="1600" b="1" dirty="0">
                <a:ea typeface="+mn-lt"/>
                <a:cs typeface="+mn-lt"/>
              </a:rPr>
              <a:t>A la segona fase, per poder treballar</a:t>
            </a:r>
            <a:r>
              <a:rPr lang="ca-ES" sz="1600" dirty="0">
                <a:ea typeface="+mn-lt"/>
                <a:cs typeface="+mn-lt"/>
              </a:rPr>
              <a:t>, </a:t>
            </a:r>
            <a:r>
              <a:rPr lang="ca-ES" sz="1600" u="sng" dirty="0">
                <a:ea typeface="+mn-lt"/>
                <a:cs typeface="+mn-lt"/>
              </a:rPr>
              <a:t>s' ha de sol·licitar una autorització de residència i treball</a:t>
            </a:r>
            <a:r>
              <a:rPr lang="ca-ES" sz="1600" dirty="0">
                <a:ea typeface="+mn-lt"/>
                <a:cs typeface="+mn-lt"/>
              </a:rPr>
              <a:t>.</a:t>
            </a:r>
          </a:p>
          <a:p>
            <a:pPr lvl="2" algn="just"/>
            <a:r>
              <a:rPr lang="ca-ES" sz="1600" u="sng" dirty="0">
                <a:ea typeface="+mn-lt"/>
                <a:cs typeface="+mn-lt"/>
              </a:rPr>
              <a:t>Quan es pot demanar l’autorització de treball?</a:t>
            </a:r>
            <a:r>
              <a:rPr lang="ca-ES" sz="1600" dirty="0">
                <a:ea typeface="+mn-lt"/>
                <a:cs typeface="+mn-lt"/>
              </a:rPr>
              <a:t> Durant la durada d' autorització i un cop </a:t>
            </a:r>
            <a:r>
              <a:rPr lang="ca-ES" sz="1600" u="sng" dirty="0">
                <a:ea typeface="+mn-lt"/>
                <a:cs typeface="+mn-lt"/>
              </a:rPr>
              <a:t>finalitzada i superada </a:t>
            </a:r>
            <a:r>
              <a:rPr lang="ca-ES" sz="1600" dirty="0">
                <a:ea typeface="+mn-lt"/>
                <a:cs typeface="+mn-lt"/>
              </a:rPr>
              <a:t>la formació, presentant un contracte que ha de complir els següents requisits:</a:t>
            </a:r>
          </a:p>
          <a:p>
            <a:pPr marL="742950" lvl="1" indent="-285750" algn="just">
              <a:buFont typeface="Wingdings,Sans-Serif"/>
              <a:buChar char="Ø"/>
            </a:pPr>
            <a:endParaRPr lang="ca-ES" sz="1600" dirty="0">
              <a:ea typeface="+mn-lt"/>
              <a:cs typeface="+mn-lt"/>
            </a:endParaRPr>
          </a:p>
          <a:p>
            <a:pPr marL="1169670" lvl="2" indent="-255270" algn="just">
              <a:buAutoNum type="arabicPeriod"/>
            </a:pPr>
            <a:r>
              <a:rPr lang="ca-ES" sz="1600" dirty="0">
                <a:ea typeface="+mn-lt"/>
                <a:cs typeface="+mn-lt"/>
              </a:rPr>
              <a:t>Contracte relacionat amb la família professional de la formació realitzada. </a:t>
            </a:r>
          </a:p>
          <a:p>
            <a:pPr marL="1169670" lvl="2" indent="-255270" algn="just">
              <a:buAutoNum type="arabicPeriod"/>
            </a:pPr>
            <a:r>
              <a:rPr lang="ca-ES" sz="1600" dirty="0"/>
              <a:t>Per compte aliena.</a:t>
            </a:r>
          </a:p>
          <a:p>
            <a:pPr marL="1169670" lvl="2" indent="-255270" algn="just">
              <a:buAutoNum type="arabicPeriod"/>
            </a:pPr>
            <a:r>
              <a:rPr lang="ca-ES" sz="1600" dirty="0">
                <a:ea typeface="+mn-lt"/>
                <a:cs typeface="+mn-lt"/>
              </a:rPr>
              <a:t>Salari Mínim Interprofessional Anual o el del Conveni Col·lectiu de aplicació. </a:t>
            </a:r>
          </a:p>
          <a:p>
            <a:pPr marL="1169670" lvl="2" indent="-255270" algn="just">
              <a:buAutoNum type="arabicPeriod"/>
            </a:pPr>
            <a:r>
              <a:rPr lang="ca-ES" sz="1600" dirty="0">
                <a:ea typeface="+mn-lt"/>
                <a:cs typeface="+mn-lt"/>
              </a:rPr>
              <a:t>S'acceptaran contractes fixes discontinus o temporals, sempre i quan  es compleixi el requisit de Salari Mínim Interprofessional en còmput global anual.</a:t>
            </a:r>
          </a:p>
          <a:p>
            <a:pPr marL="1169670" lvl="2" indent="-255270" algn="just">
              <a:buAutoNum type="arabicPeriod"/>
            </a:pPr>
            <a:r>
              <a:rPr lang="ca-ES" sz="1600" dirty="0">
                <a:ea typeface="+mn-lt"/>
                <a:cs typeface="+mn-lt"/>
              </a:rPr>
              <a:t>S'acceptaran varis contractes temporals a temps parcial sempre que en conjunt representin el Salari Mínim Interprofessional en còmput global anual. </a:t>
            </a:r>
          </a:p>
          <a:p>
            <a:pPr marL="1169670" lvl="2" indent="-255270" algn="just">
              <a:buAutoNum type="arabicPeriod"/>
            </a:pPr>
            <a:r>
              <a:rPr lang="ca-ES" sz="1600" dirty="0">
                <a:ea typeface="+mn-lt"/>
                <a:cs typeface="+mn-lt"/>
              </a:rPr>
              <a:t>Jornada no inferior a 30 hores (podrà ser de 20 hores si es tenen fills o dependents a càrrec).</a:t>
            </a:r>
          </a:p>
          <a:p>
            <a:pPr marL="1169670" lvl="2" indent="-255270" algn="just">
              <a:buAutoNum type="arabicPeriod"/>
            </a:pPr>
            <a:endParaRPr lang="ca-ES" sz="1600" dirty="0">
              <a:ea typeface="+mn-lt"/>
              <a:cs typeface="+mn-lt"/>
            </a:endParaRPr>
          </a:p>
          <a:p>
            <a:pPr lvl="1" algn="just"/>
            <a:r>
              <a:rPr lang="ca-ES" sz="1600" b="1" dirty="0">
                <a:solidFill>
                  <a:srgbClr val="C00000"/>
                </a:solidFill>
                <a:ea typeface="+mn-lt"/>
                <a:cs typeface="+mn-lt"/>
              </a:rPr>
              <a:t>Important:</a:t>
            </a:r>
            <a:r>
              <a:rPr lang="ca-ES" sz="1600" dirty="0">
                <a:ea typeface="+mn-lt"/>
                <a:cs typeface="+mn-lt"/>
              </a:rPr>
              <a:t> en el moment d’escollir una formació, cal tenir en compte les possibilitats reals de trobar una feina relacionada amb la formació a realitzar.</a:t>
            </a:r>
            <a:endParaRPr lang="ca-ES" sz="1600" dirty="0">
              <a:solidFill>
                <a:schemeClr val="tx1"/>
              </a:solidFill>
              <a:cs typeface="Calibri"/>
            </a:endParaRPr>
          </a:p>
        </p:txBody>
      </p:sp>
      <p:sp>
        <p:nvSpPr>
          <p:cNvPr id="4" name="Slide Number Placeholder 3">
            <a:extLst>
              <a:ext uri="{FF2B5EF4-FFF2-40B4-BE49-F238E27FC236}">
                <a16:creationId xmlns:a16="http://schemas.microsoft.com/office/drawing/2014/main" id="{AF886A45-9B41-1C38-B1BE-8A17EC23BAF2}"/>
              </a:ext>
            </a:extLst>
          </p:cNvPr>
          <p:cNvSpPr>
            <a:spLocks noGrp="1"/>
          </p:cNvSpPr>
          <p:nvPr>
            <p:ph type="sldNum" sz="quarter" idx="7"/>
          </p:nvPr>
        </p:nvSpPr>
        <p:spPr/>
        <p:txBody>
          <a:bodyPr/>
          <a:lstStyle/>
          <a:p>
            <a:fld id="{B6F15528-21DE-4FAA-801E-634DDDAF4B2B}" type="slidenum">
              <a:rPr lang="en-US"/>
              <a:t>11</a:t>
            </a:fld>
            <a:endParaRPr lang="en-US" dirty="0"/>
          </a:p>
        </p:txBody>
      </p:sp>
    </p:spTree>
    <p:extLst>
      <p:ext uri="{BB962C8B-B14F-4D97-AF65-F5344CB8AC3E}">
        <p14:creationId xmlns:p14="http://schemas.microsoft.com/office/powerpoint/2010/main" val="1429237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0CDDD94-8A72-4352-2D49-EBF3026552A8}"/>
              </a:ext>
            </a:extLst>
          </p:cNvPr>
          <p:cNvSpPr>
            <a:spLocks noGrp="1"/>
          </p:cNvSpPr>
          <p:nvPr>
            <p:ph type="sldNum" sz="quarter" idx="7"/>
          </p:nvPr>
        </p:nvSpPr>
        <p:spPr/>
        <p:txBody>
          <a:bodyPr/>
          <a:lstStyle/>
          <a:p>
            <a:fld id="{B6F15528-21DE-4FAA-801E-634DDDAF4B2B}" type="slidenum">
              <a:rPr lang="en-US"/>
              <a:t>12</a:t>
            </a:fld>
            <a:endParaRPr lang="en-US" dirty="0"/>
          </a:p>
        </p:txBody>
      </p:sp>
      <p:sp>
        <p:nvSpPr>
          <p:cNvPr id="5" name="Título 1">
            <a:extLst>
              <a:ext uri="{FF2B5EF4-FFF2-40B4-BE49-F238E27FC236}">
                <a16:creationId xmlns:a16="http://schemas.microsoft.com/office/drawing/2014/main" id="{F55AD56E-7493-22F5-42F8-2C50679A1FC2}"/>
              </a:ext>
            </a:extLst>
          </p:cNvPr>
          <p:cNvSpPr>
            <a:spLocks noGrp="1"/>
          </p:cNvSpPr>
          <p:nvPr/>
        </p:nvSpPr>
        <p:spPr>
          <a:xfrm>
            <a:off x="679767" y="724535"/>
            <a:ext cx="10832464" cy="923330"/>
          </a:xfrm>
          <a:prstGeom prst="rect">
            <a:avLst/>
          </a:prstGeom>
        </p:spPr>
        <p:txBody>
          <a:bodyPr wrap="square" lIns="0" tIns="0" rIns="0" bIns="0" anchor="t">
            <a:spAutoFit/>
          </a:bodyPr>
          <a:lstStyle>
            <a:lvl1pPr>
              <a:defRPr sz="3000" b="0" i="0">
                <a:solidFill>
                  <a:srgbClr val="CD152A"/>
                </a:solidFill>
                <a:latin typeface="Calibri"/>
                <a:ea typeface="+mj-ea"/>
                <a:cs typeface="Calibri"/>
              </a:defRPr>
            </a:lvl1pPr>
          </a:lstStyle>
          <a:p>
            <a:r>
              <a:rPr lang="es-ES" b="1" dirty="0"/>
              <a:t>FASES ARRELAMENT PER A LA FORMACIÓ</a:t>
            </a:r>
            <a:br>
              <a:rPr lang="es-ES" b="1" dirty="0"/>
            </a:br>
            <a:endParaRPr lang="es-ES" b="1"/>
          </a:p>
        </p:txBody>
      </p:sp>
      <p:cxnSp>
        <p:nvCxnSpPr>
          <p:cNvPr id="7" name="Conector recto 5">
            <a:extLst>
              <a:ext uri="{FF2B5EF4-FFF2-40B4-BE49-F238E27FC236}">
                <a16:creationId xmlns:a16="http://schemas.microsoft.com/office/drawing/2014/main" id="{277D06B5-C31C-8FF2-2200-CEB51A6C754F}"/>
              </a:ext>
            </a:extLst>
          </p:cNvPr>
          <p:cNvCxnSpPr>
            <a:cxnSpLocks/>
          </p:cNvCxnSpPr>
          <p:nvPr/>
        </p:nvCxnSpPr>
        <p:spPr>
          <a:xfrm>
            <a:off x="630071" y="3622064"/>
            <a:ext cx="10746766" cy="35536"/>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8" name="Rectángulo 6">
            <a:extLst>
              <a:ext uri="{FF2B5EF4-FFF2-40B4-BE49-F238E27FC236}">
                <a16:creationId xmlns:a16="http://schemas.microsoft.com/office/drawing/2014/main" id="{1392E200-ED27-1FEC-0C93-65C35EA089FB}"/>
              </a:ext>
            </a:extLst>
          </p:cNvPr>
          <p:cNvSpPr/>
          <p:nvPr/>
        </p:nvSpPr>
        <p:spPr>
          <a:xfrm>
            <a:off x="100292" y="2743202"/>
            <a:ext cx="1158949" cy="6857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ca-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s-ES" sz="1400" b="1" dirty="0">
                <a:solidFill>
                  <a:schemeClr val="tx2"/>
                </a:solidFill>
              </a:rPr>
              <a:t>Buscar</a:t>
            </a:r>
            <a:endParaRPr lang="en-US" dirty="0">
              <a:solidFill>
                <a:schemeClr val="tx2"/>
              </a:solidFill>
            </a:endParaRPr>
          </a:p>
          <a:p>
            <a:pPr algn="ctr"/>
            <a:r>
              <a:rPr lang="ca-ES" sz="1400" b="1" dirty="0">
                <a:solidFill>
                  <a:schemeClr val="tx2"/>
                </a:solidFill>
              </a:rPr>
              <a:t>Formació</a:t>
            </a:r>
            <a:endParaRPr lang="ca-ES" dirty="0">
              <a:solidFill>
                <a:schemeClr val="tx2"/>
              </a:solidFill>
            </a:endParaRPr>
          </a:p>
        </p:txBody>
      </p:sp>
      <p:cxnSp>
        <p:nvCxnSpPr>
          <p:cNvPr id="9" name="Conector recto 8">
            <a:extLst>
              <a:ext uri="{FF2B5EF4-FFF2-40B4-BE49-F238E27FC236}">
                <a16:creationId xmlns:a16="http://schemas.microsoft.com/office/drawing/2014/main" id="{6FE90427-5CA4-CA66-8939-236D76A53EA9}"/>
              </a:ext>
            </a:extLst>
          </p:cNvPr>
          <p:cNvCxnSpPr>
            <a:cxnSpLocks/>
          </p:cNvCxnSpPr>
          <p:nvPr/>
        </p:nvCxnSpPr>
        <p:spPr>
          <a:xfrm>
            <a:off x="639307" y="3451722"/>
            <a:ext cx="0" cy="191672"/>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0" name="Rectángulo 13">
            <a:extLst>
              <a:ext uri="{FF2B5EF4-FFF2-40B4-BE49-F238E27FC236}">
                <a16:creationId xmlns:a16="http://schemas.microsoft.com/office/drawing/2014/main" id="{D0F73839-88D8-F392-1DE5-9747361CDC6A}"/>
              </a:ext>
            </a:extLst>
          </p:cNvPr>
          <p:cNvSpPr/>
          <p:nvPr/>
        </p:nvSpPr>
        <p:spPr>
          <a:xfrm>
            <a:off x="1049019" y="3927070"/>
            <a:ext cx="1421981" cy="6857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ca-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a-ES" sz="1400" b="1" dirty="0">
                <a:solidFill>
                  <a:schemeClr val="tx2"/>
                </a:solidFill>
              </a:rPr>
              <a:t>Presentar</a:t>
            </a:r>
            <a:endParaRPr lang="ca-ES" sz="1400" b="1" dirty="0">
              <a:solidFill>
                <a:schemeClr val="tx2"/>
              </a:solidFill>
              <a:cs typeface="Calibri"/>
            </a:endParaRPr>
          </a:p>
          <a:p>
            <a:pPr algn="ctr"/>
            <a:r>
              <a:rPr lang="ca-ES" sz="1400" b="1" dirty="0">
                <a:solidFill>
                  <a:schemeClr val="tx2"/>
                </a:solidFill>
              </a:rPr>
              <a:t>Documentació</a:t>
            </a:r>
            <a:endParaRPr lang="ca-ES" sz="1400" b="1" dirty="0">
              <a:solidFill>
                <a:schemeClr val="tx2"/>
              </a:solidFill>
              <a:cs typeface="Calibri"/>
            </a:endParaRPr>
          </a:p>
          <a:p>
            <a:pPr algn="ctr"/>
            <a:r>
              <a:rPr lang="ca-ES" sz="1400" b="1" dirty="0">
                <a:solidFill>
                  <a:schemeClr val="tx2"/>
                </a:solidFill>
              </a:rPr>
              <a:t>exigida</a:t>
            </a:r>
            <a:endParaRPr lang="ca-ES" sz="1400" b="1" dirty="0">
              <a:solidFill>
                <a:schemeClr val="tx2"/>
              </a:solidFill>
              <a:cs typeface="Calibri"/>
            </a:endParaRPr>
          </a:p>
        </p:txBody>
      </p:sp>
      <p:cxnSp>
        <p:nvCxnSpPr>
          <p:cNvPr id="11" name="Conector recto 14">
            <a:extLst>
              <a:ext uri="{FF2B5EF4-FFF2-40B4-BE49-F238E27FC236}">
                <a16:creationId xmlns:a16="http://schemas.microsoft.com/office/drawing/2014/main" id="{C2BF2641-78BE-5F5D-69CB-0ECD2D104FD3}"/>
              </a:ext>
            </a:extLst>
          </p:cNvPr>
          <p:cNvCxnSpPr>
            <a:cxnSpLocks/>
          </p:cNvCxnSpPr>
          <p:nvPr/>
        </p:nvCxnSpPr>
        <p:spPr>
          <a:xfrm>
            <a:off x="1787414" y="3702088"/>
            <a:ext cx="0" cy="191672"/>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2" name="CuadroTexto 15">
            <a:extLst>
              <a:ext uri="{FF2B5EF4-FFF2-40B4-BE49-F238E27FC236}">
                <a16:creationId xmlns:a16="http://schemas.microsoft.com/office/drawing/2014/main" id="{3E470F9E-B439-E07A-3AF6-134A3542C883}"/>
              </a:ext>
            </a:extLst>
          </p:cNvPr>
          <p:cNvSpPr txBox="1"/>
          <p:nvPr/>
        </p:nvSpPr>
        <p:spPr>
          <a:xfrm>
            <a:off x="778750" y="4599954"/>
            <a:ext cx="2303644" cy="738664"/>
          </a:xfrm>
          <a:prstGeom prst="rect">
            <a:avLst/>
          </a:prstGeom>
          <a:noFill/>
        </p:spPr>
        <p:txBody>
          <a:bodyPr wrap="none" lIns="91440" tIns="45720" rIns="91440" bIns="45720" rtlCol="0" anchor="t">
            <a:spAutoFit/>
          </a:bodyPr>
          <a:ls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a-ES" sz="1400" b="1" dirty="0">
                <a:solidFill>
                  <a:srgbClr val="C00000"/>
                </a:solidFill>
              </a:rPr>
              <a:t>Oficina Estrangeria</a:t>
            </a:r>
            <a:endParaRPr lang="ca-ES" sz="1400" b="1" dirty="0">
              <a:solidFill>
                <a:srgbClr val="C00000"/>
              </a:solidFill>
              <a:cs typeface="Calibri"/>
            </a:endParaRPr>
          </a:p>
          <a:p>
            <a:r>
              <a:rPr lang="ca-ES" sz="1400" b="1" dirty="0">
                <a:solidFill>
                  <a:srgbClr val="C00000"/>
                </a:solidFill>
              </a:rPr>
              <a:t>  - Presencial amb cita prèvia</a:t>
            </a:r>
            <a:endParaRPr lang="ca-ES" sz="1400" b="1" dirty="0" err="1">
              <a:solidFill>
                <a:srgbClr val="C00000"/>
              </a:solidFill>
              <a:cs typeface="Calibri"/>
            </a:endParaRPr>
          </a:p>
          <a:p>
            <a:r>
              <a:rPr lang="ca-ES" sz="1400" b="1" dirty="0">
                <a:solidFill>
                  <a:srgbClr val="C00000"/>
                </a:solidFill>
              </a:rPr>
              <a:t>  - Telemàticament</a:t>
            </a:r>
            <a:endParaRPr lang="ca-ES" sz="1400" b="1" dirty="0" err="1">
              <a:solidFill>
                <a:srgbClr val="C00000"/>
              </a:solidFill>
              <a:cs typeface="Calibri"/>
            </a:endParaRPr>
          </a:p>
        </p:txBody>
      </p:sp>
      <p:sp>
        <p:nvSpPr>
          <p:cNvPr id="13" name="Rectángulo 16">
            <a:extLst>
              <a:ext uri="{FF2B5EF4-FFF2-40B4-BE49-F238E27FC236}">
                <a16:creationId xmlns:a16="http://schemas.microsoft.com/office/drawing/2014/main" id="{7AABAD25-82B7-7403-3BFD-01D1FE60EDDD}"/>
              </a:ext>
            </a:extLst>
          </p:cNvPr>
          <p:cNvSpPr/>
          <p:nvPr/>
        </p:nvSpPr>
        <p:spPr>
          <a:xfrm>
            <a:off x="2132546" y="2714904"/>
            <a:ext cx="1425148" cy="6857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ca-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a-ES" sz="1400" b="1" dirty="0">
                <a:solidFill>
                  <a:schemeClr val="tx2"/>
                </a:solidFill>
              </a:rPr>
              <a:t>Concessió</a:t>
            </a:r>
            <a:endParaRPr lang="ca-ES" sz="1400" b="1" dirty="0" err="1">
              <a:solidFill>
                <a:schemeClr val="tx2"/>
              </a:solidFill>
              <a:cs typeface="Calibri"/>
            </a:endParaRPr>
          </a:p>
          <a:p>
            <a:pPr algn="ctr"/>
            <a:r>
              <a:rPr lang="ca-ES" sz="1400" b="1" dirty="0">
                <a:solidFill>
                  <a:schemeClr val="tx2"/>
                </a:solidFill>
              </a:rPr>
              <a:t>Autorització de residència </a:t>
            </a:r>
            <a:endParaRPr lang="ca-ES">
              <a:solidFill>
                <a:schemeClr val="tx2"/>
              </a:solidFill>
              <a:cs typeface="Calibri"/>
            </a:endParaRPr>
          </a:p>
        </p:txBody>
      </p:sp>
      <p:cxnSp>
        <p:nvCxnSpPr>
          <p:cNvPr id="14" name="Conector recto 17">
            <a:extLst>
              <a:ext uri="{FF2B5EF4-FFF2-40B4-BE49-F238E27FC236}">
                <a16:creationId xmlns:a16="http://schemas.microsoft.com/office/drawing/2014/main" id="{AAE65EAA-54FF-53B4-4D60-A5767C7B5163}"/>
              </a:ext>
            </a:extLst>
          </p:cNvPr>
          <p:cNvCxnSpPr>
            <a:cxnSpLocks/>
          </p:cNvCxnSpPr>
          <p:nvPr/>
        </p:nvCxnSpPr>
        <p:spPr>
          <a:xfrm>
            <a:off x="2712890" y="3435755"/>
            <a:ext cx="0" cy="191672"/>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5" name="Rectángulo 18">
            <a:extLst>
              <a:ext uri="{FF2B5EF4-FFF2-40B4-BE49-F238E27FC236}">
                <a16:creationId xmlns:a16="http://schemas.microsoft.com/office/drawing/2014/main" id="{326851E4-58F1-51F5-76C2-170AD0D1425B}"/>
              </a:ext>
            </a:extLst>
          </p:cNvPr>
          <p:cNvSpPr/>
          <p:nvPr/>
        </p:nvSpPr>
        <p:spPr>
          <a:xfrm>
            <a:off x="3138721" y="3933825"/>
            <a:ext cx="1421981" cy="6857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ca-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a-ES" sz="1400" b="1" dirty="0">
                <a:solidFill>
                  <a:schemeClr val="tx2"/>
                </a:solidFill>
              </a:rPr>
              <a:t>Matricular-se en el curs</a:t>
            </a:r>
            <a:endParaRPr lang="ca-ES" sz="1400" b="1" dirty="0">
              <a:solidFill>
                <a:schemeClr val="tx2"/>
              </a:solidFill>
              <a:cs typeface="Calibri"/>
            </a:endParaRPr>
          </a:p>
        </p:txBody>
      </p:sp>
      <p:cxnSp>
        <p:nvCxnSpPr>
          <p:cNvPr id="16" name="Conector recto 19">
            <a:extLst>
              <a:ext uri="{FF2B5EF4-FFF2-40B4-BE49-F238E27FC236}">
                <a16:creationId xmlns:a16="http://schemas.microsoft.com/office/drawing/2014/main" id="{1694D00A-91A2-27F9-5B5E-66A88F9D690C}"/>
              </a:ext>
            </a:extLst>
          </p:cNvPr>
          <p:cNvCxnSpPr>
            <a:cxnSpLocks/>
          </p:cNvCxnSpPr>
          <p:nvPr/>
        </p:nvCxnSpPr>
        <p:spPr>
          <a:xfrm>
            <a:off x="3815472" y="3708843"/>
            <a:ext cx="0" cy="191672"/>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7" name="Rectángulo 20">
            <a:extLst>
              <a:ext uri="{FF2B5EF4-FFF2-40B4-BE49-F238E27FC236}">
                <a16:creationId xmlns:a16="http://schemas.microsoft.com/office/drawing/2014/main" id="{F640FF36-641E-DD0A-C3B2-92680C91370A}"/>
              </a:ext>
            </a:extLst>
          </p:cNvPr>
          <p:cNvSpPr/>
          <p:nvPr/>
        </p:nvSpPr>
        <p:spPr>
          <a:xfrm>
            <a:off x="4696469" y="2268776"/>
            <a:ext cx="1158949" cy="10690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ca-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a-ES" sz="1400" b="1" dirty="0">
                <a:solidFill>
                  <a:schemeClr val="tx2"/>
                </a:solidFill>
              </a:rPr>
              <a:t>Lliurar</a:t>
            </a:r>
            <a:endParaRPr lang="ca-ES" dirty="0">
              <a:solidFill>
                <a:schemeClr val="tx2"/>
              </a:solidFill>
              <a:cs typeface="Calibri"/>
            </a:endParaRPr>
          </a:p>
          <a:p>
            <a:pPr algn="ctr"/>
            <a:r>
              <a:rPr lang="ca-ES" sz="1400" b="1" dirty="0">
                <a:solidFill>
                  <a:schemeClr val="tx2"/>
                </a:solidFill>
              </a:rPr>
              <a:t>Matrícula del curs en Oficina de Estrangeria</a:t>
            </a:r>
            <a:endParaRPr lang="ca-ES" dirty="0" err="1">
              <a:solidFill>
                <a:schemeClr val="tx2"/>
              </a:solidFill>
            </a:endParaRPr>
          </a:p>
        </p:txBody>
      </p:sp>
      <p:cxnSp>
        <p:nvCxnSpPr>
          <p:cNvPr id="18" name="Conector recto 21">
            <a:extLst>
              <a:ext uri="{FF2B5EF4-FFF2-40B4-BE49-F238E27FC236}">
                <a16:creationId xmlns:a16="http://schemas.microsoft.com/office/drawing/2014/main" id="{68020EA5-3237-8908-6839-FE5AC989C7CB}"/>
              </a:ext>
            </a:extLst>
          </p:cNvPr>
          <p:cNvCxnSpPr>
            <a:cxnSpLocks/>
          </p:cNvCxnSpPr>
          <p:nvPr/>
        </p:nvCxnSpPr>
        <p:spPr>
          <a:xfrm>
            <a:off x="5286051" y="3388789"/>
            <a:ext cx="0" cy="191672"/>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9" name="CuadroTexto 22">
            <a:extLst>
              <a:ext uri="{FF2B5EF4-FFF2-40B4-BE49-F238E27FC236}">
                <a16:creationId xmlns:a16="http://schemas.microsoft.com/office/drawing/2014/main" id="{E3570A0F-88C4-E7BF-B09B-B1E440EBF192}"/>
              </a:ext>
            </a:extLst>
          </p:cNvPr>
          <p:cNvSpPr txBox="1"/>
          <p:nvPr/>
        </p:nvSpPr>
        <p:spPr>
          <a:xfrm rot="19471727">
            <a:off x="3709961" y="2744612"/>
            <a:ext cx="1102262" cy="523220"/>
          </a:xfrm>
          <a:prstGeom prst="rect">
            <a:avLst/>
          </a:prstGeom>
          <a:noFill/>
        </p:spPr>
        <p:txBody>
          <a:bodyPr wrap="square" lIns="91440" tIns="45720" rIns="91440" bIns="45720" rtlCol="0" anchor="t">
            <a:spAutoFit/>
          </a:bodyPr>
          <a:ls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ca-ES" sz="1400" b="1" dirty="0">
                <a:solidFill>
                  <a:schemeClr val="tx2"/>
                </a:solidFill>
              </a:rPr>
              <a:t>3 mesos</a:t>
            </a:r>
            <a:endParaRPr lang="ca-ES" dirty="0">
              <a:solidFill>
                <a:schemeClr val="tx2"/>
              </a:solidFill>
            </a:endParaRPr>
          </a:p>
          <a:p>
            <a:pPr algn="ctr"/>
            <a:r>
              <a:rPr lang="ca-ES" sz="1400" b="1" dirty="0">
                <a:solidFill>
                  <a:schemeClr val="tx2"/>
                </a:solidFill>
              </a:rPr>
              <a:t>màxim</a:t>
            </a:r>
            <a:endParaRPr lang="ca-ES" dirty="0">
              <a:solidFill>
                <a:schemeClr val="tx2"/>
              </a:solidFill>
              <a:cs typeface="Calibri"/>
            </a:endParaRPr>
          </a:p>
        </p:txBody>
      </p:sp>
      <p:cxnSp>
        <p:nvCxnSpPr>
          <p:cNvPr id="20" name="Conector recto de flecha 24">
            <a:extLst>
              <a:ext uri="{FF2B5EF4-FFF2-40B4-BE49-F238E27FC236}">
                <a16:creationId xmlns:a16="http://schemas.microsoft.com/office/drawing/2014/main" id="{AA9B34B0-2A22-4431-4034-96A8E08ACA9E}"/>
              </a:ext>
            </a:extLst>
          </p:cNvPr>
          <p:cNvCxnSpPr/>
          <p:nvPr/>
        </p:nvCxnSpPr>
        <p:spPr>
          <a:xfrm flipV="1">
            <a:off x="4042234" y="3087581"/>
            <a:ext cx="621647" cy="400674"/>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
        <p:nvSpPr>
          <p:cNvPr id="21" name="Rectángulo 25">
            <a:extLst>
              <a:ext uri="{FF2B5EF4-FFF2-40B4-BE49-F238E27FC236}">
                <a16:creationId xmlns:a16="http://schemas.microsoft.com/office/drawing/2014/main" id="{6141ACE9-B3C8-716B-54CA-707DF6D16306}"/>
              </a:ext>
            </a:extLst>
          </p:cNvPr>
          <p:cNvSpPr/>
          <p:nvPr/>
        </p:nvSpPr>
        <p:spPr>
          <a:xfrm>
            <a:off x="5456927" y="3927070"/>
            <a:ext cx="1421981" cy="6857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ca-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a-ES" sz="1400" b="1" dirty="0">
                <a:solidFill>
                  <a:schemeClr val="tx2"/>
                </a:solidFill>
              </a:rPr>
              <a:t>Realitzar el curs de formació</a:t>
            </a:r>
            <a:endParaRPr lang="ca-ES" sz="1400" b="1" dirty="0">
              <a:solidFill>
                <a:schemeClr val="tx2"/>
              </a:solidFill>
              <a:cs typeface="Calibri"/>
            </a:endParaRPr>
          </a:p>
        </p:txBody>
      </p:sp>
      <p:cxnSp>
        <p:nvCxnSpPr>
          <p:cNvPr id="22" name="Conector recto 26">
            <a:extLst>
              <a:ext uri="{FF2B5EF4-FFF2-40B4-BE49-F238E27FC236}">
                <a16:creationId xmlns:a16="http://schemas.microsoft.com/office/drawing/2014/main" id="{C8ED7622-86F4-4DC0-D68B-C09F4A6925D8}"/>
              </a:ext>
            </a:extLst>
          </p:cNvPr>
          <p:cNvCxnSpPr>
            <a:cxnSpLocks/>
          </p:cNvCxnSpPr>
          <p:nvPr/>
        </p:nvCxnSpPr>
        <p:spPr>
          <a:xfrm>
            <a:off x="6133677" y="3708843"/>
            <a:ext cx="0" cy="191672"/>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23" name="Rectángulo 27">
            <a:extLst>
              <a:ext uri="{FF2B5EF4-FFF2-40B4-BE49-F238E27FC236}">
                <a16:creationId xmlns:a16="http://schemas.microsoft.com/office/drawing/2014/main" id="{BC0574FF-7D47-4F6C-1284-64CD4B0E64A3}"/>
              </a:ext>
            </a:extLst>
          </p:cNvPr>
          <p:cNvSpPr/>
          <p:nvPr/>
        </p:nvSpPr>
        <p:spPr>
          <a:xfrm>
            <a:off x="6232989" y="2232357"/>
            <a:ext cx="1914418" cy="10690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ca-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a-ES" sz="1400" b="1" dirty="0">
                <a:solidFill>
                  <a:schemeClr val="tx2"/>
                </a:solidFill>
              </a:rPr>
              <a:t>Un cop finalitzada i </a:t>
            </a:r>
            <a:r>
              <a:rPr lang="ca-ES" sz="1400" b="1" strike="sngStrike" dirty="0">
                <a:solidFill>
                  <a:schemeClr val="tx2"/>
                </a:solidFill>
              </a:rPr>
              <a:t> </a:t>
            </a:r>
            <a:r>
              <a:rPr lang="ca-ES" sz="1400" b="1" dirty="0">
                <a:solidFill>
                  <a:schemeClr val="tx2"/>
                </a:solidFill>
              </a:rPr>
              <a:t>superada la formació, cal  buscar feina per demanar l'autorització de treball</a:t>
            </a:r>
            <a:endParaRPr lang="ca-ES" dirty="0">
              <a:solidFill>
                <a:schemeClr val="tx2"/>
              </a:solidFill>
              <a:cs typeface="Calibri"/>
            </a:endParaRPr>
          </a:p>
        </p:txBody>
      </p:sp>
      <p:cxnSp>
        <p:nvCxnSpPr>
          <p:cNvPr id="24" name="Conector recto 28">
            <a:extLst>
              <a:ext uri="{FF2B5EF4-FFF2-40B4-BE49-F238E27FC236}">
                <a16:creationId xmlns:a16="http://schemas.microsoft.com/office/drawing/2014/main" id="{629899A9-6276-1FA3-CC5B-16198C81AAB3}"/>
              </a:ext>
            </a:extLst>
          </p:cNvPr>
          <p:cNvCxnSpPr>
            <a:cxnSpLocks/>
          </p:cNvCxnSpPr>
          <p:nvPr/>
        </p:nvCxnSpPr>
        <p:spPr>
          <a:xfrm>
            <a:off x="7143961" y="3362641"/>
            <a:ext cx="0" cy="191672"/>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25" name="Abrir llave 29">
            <a:extLst>
              <a:ext uri="{FF2B5EF4-FFF2-40B4-BE49-F238E27FC236}">
                <a16:creationId xmlns:a16="http://schemas.microsoft.com/office/drawing/2014/main" id="{56C32E4D-BC17-C53F-0674-16A6E8DA3521}"/>
              </a:ext>
            </a:extLst>
          </p:cNvPr>
          <p:cNvSpPr/>
          <p:nvPr/>
        </p:nvSpPr>
        <p:spPr>
          <a:xfrm rot="16200000">
            <a:off x="4074300" y="1625998"/>
            <a:ext cx="444964" cy="7701253"/>
          </a:xfrm>
          <a:prstGeom prst="lef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s-ES">
              <a:solidFill>
                <a:srgbClr val="C00000"/>
              </a:solidFill>
            </a:endParaRPr>
          </a:p>
        </p:txBody>
      </p:sp>
      <p:sp>
        <p:nvSpPr>
          <p:cNvPr id="26" name="CuadroTexto 30">
            <a:extLst>
              <a:ext uri="{FF2B5EF4-FFF2-40B4-BE49-F238E27FC236}">
                <a16:creationId xmlns:a16="http://schemas.microsoft.com/office/drawing/2014/main" id="{04532515-C185-E8EB-36E0-F0D0F461B704}"/>
              </a:ext>
            </a:extLst>
          </p:cNvPr>
          <p:cNvSpPr txBox="1"/>
          <p:nvPr/>
        </p:nvSpPr>
        <p:spPr>
          <a:xfrm>
            <a:off x="1119031" y="5613710"/>
            <a:ext cx="6392263" cy="1107996"/>
          </a:xfrm>
          <a:prstGeom prst="rect">
            <a:avLst/>
          </a:prstGeom>
          <a:noFill/>
        </p:spPr>
        <p:txBody>
          <a:bodyPr wrap="none" lIns="91440" tIns="45720" rIns="91440" bIns="45720" rtlCol="0" anchor="t">
            <a:spAutoFit/>
          </a:bodyPr>
          <a:ls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ca-ES" sz="2400" b="1" dirty="0">
                <a:solidFill>
                  <a:srgbClr val="C00000"/>
                </a:solidFill>
              </a:rPr>
              <a:t>AUTORITZACIÓ RESIDÈNCIA PER A LA FORMACIÓ</a:t>
            </a:r>
            <a:endParaRPr lang="ca-ES" dirty="0">
              <a:solidFill>
                <a:srgbClr val="000000"/>
              </a:solidFill>
              <a:cs typeface="Calibri"/>
            </a:endParaRPr>
          </a:p>
          <a:p>
            <a:pPr algn="ctr"/>
            <a:r>
              <a:rPr lang="ca-ES" sz="2400" b="1" dirty="0">
                <a:solidFill>
                  <a:srgbClr val="C00000"/>
                </a:solidFill>
              </a:rPr>
              <a:t>Mínim 1 any –prorrogable 1 any més</a:t>
            </a:r>
            <a:endParaRPr lang="ca-ES" dirty="0">
              <a:cs typeface="Calibri"/>
            </a:endParaRPr>
          </a:p>
          <a:p>
            <a:pPr algn="ctr"/>
            <a:r>
              <a:rPr lang="ca-ES" dirty="0">
                <a:solidFill>
                  <a:srgbClr val="C00000"/>
                </a:solidFill>
              </a:rPr>
              <a:t>(Depenent de la durada de la formació realitzada)</a:t>
            </a:r>
            <a:endParaRPr lang="ca-ES" dirty="0">
              <a:solidFill>
                <a:srgbClr val="C00000"/>
              </a:solidFill>
              <a:cs typeface="Calibri"/>
            </a:endParaRPr>
          </a:p>
        </p:txBody>
      </p:sp>
      <p:cxnSp>
        <p:nvCxnSpPr>
          <p:cNvPr id="27" name="Conector recto 32">
            <a:extLst>
              <a:ext uri="{FF2B5EF4-FFF2-40B4-BE49-F238E27FC236}">
                <a16:creationId xmlns:a16="http://schemas.microsoft.com/office/drawing/2014/main" id="{05971C5F-78F8-7176-F596-A52EC9386ED8}"/>
              </a:ext>
            </a:extLst>
          </p:cNvPr>
          <p:cNvCxnSpPr>
            <a:cxnSpLocks/>
          </p:cNvCxnSpPr>
          <p:nvPr/>
        </p:nvCxnSpPr>
        <p:spPr>
          <a:xfrm>
            <a:off x="8250149" y="1027416"/>
            <a:ext cx="0" cy="5521974"/>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28" name="Rectángulo 36">
            <a:extLst>
              <a:ext uri="{FF2B5EF4-FFF2-40B4-BE49-F238E27FC236}">
                <a16:creationId xmlns:a16="http://schemas.microsoft.com/office/drawing/2014/main" id="{DAF04164-B670-0A29-8BD3-D0B27345900E}"/>
              </a:ext>
            </a:extLst>
          </p:cNvPr>
          <p:cNvSpPr/>
          <p:nvPr/>
        </p:nvSpPr>
        <p:spPr>
          <a:xfrm>
            <a:off x="8598650" y="1845575"/>
            <a:ext cx="3231656" cy="10896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ca-E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ca-ES" sz="1400" b="1" dirty="0">
                <a:solidFill>
                  <a:schemeClr val="tx2"/>
                </a:solidFill>
              </a:rPr>
              <a:t>Presentar </a:t>
            </a:r>
            <a:r>
              <a:rPr lang="ca-ES" sz="1400" dirty="0">
                <a:solidFill>
                  <a:schemeClr val="tx2"/>
                </a:solidFill>
              </a:rPr>
              <a:t> </a:t>
            </a:r>
            <a:endParaRPr lang="ca-ES" dirty="0">
              <a:solidFill>
                <a:schemeClr val="tx2"/>
              </a:solidFill>
              <a:cs typeface="Calibri"/>
            </a:endParaRPr>
          </a:p>
          <a:p>
            <a:pPr algn="ctr"/>
            <a:r>
              <a:rPr lang="ca-ES" sz="1400" b="1" dirty="0">
                <a:solidFill>
                  <a:schemeClr val="tx2"/>
                </a:solidFill>
              </a:rPr>
              <a:t>Contracte de treball (SMI, vinculat a la formació realitzada) durant la vigència de l'autorització  temporal de residència</a:t>
            </a:r>
            <a:endParaRPr lang="ca-ES" sz="1400" b="1" dirty="0">
              <a:solidFill>
                <a:schemeClr val="tx2"/>
              </a:solidFill>
              <a:cs typeface="Calibri"/>
            </a:endParaRPr>
          </a:p>
        </p:txBody>
      </p:sp>
      <p:sp>
        <p:nvSpPr>
          <p:cNvPr id="30" name="Abrir llave 39">
            <a:extLst>
              <a:ext uri="{FF2B5EF4-FFF2-40B4-BE49-F238E27FC236}">
                <a16:creationId xmlns:a16="http://schemas.microsoft.com/office/drawing/2014/main" id="{95480D58-3967-E742-F8CB-6895D422A6CC}"/>
              </a:ext>
            </a:extLst>
          </p:cNvPr>
          <p:cNvSpPr/>
          <p:nvPr/>
        </p:nvSpPr>
        <p:spPr>
          <a:xfrm rot="16200000">
            <a:off x="9939346" y="3667689"/>
            <a:ext cx="444964" cy="3617871"/>
          </a:xfrm>
          <a:prstGeom prst="lef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s-ES">
              <a:solidFill>
                <a:srgbClr val="C00000"/>
              </a:solidFill>
            </a:endParaRPr>
          </a:p>
        </p:txBody>
      </p:sp>
      <p:sp>
        <p:nvSpPr>
          <p:cNvPr id="31" name="CuadroTexto 35">
            <a:extLst>
              <a:ext uri="{FF2B5EF4-FFF2-40B4-BE49-F238E27FC236}">
                <a16:creationId xmlns:a16="http://schemas.microsoft.com/office/drawing/2014/main" id="{BE65EF7A-3F31-8EF3-C858-2D911F820759}"/>
              </a:ext>
            </a:extLst>
          </p:cNvPr>
          <p:cNvSpPr txBox="1"/>
          <p:nvPr/>
        </p:nvSpPr>
        <p:spPr>
          <a:xfrm>
            <a:off x="9278608" y="5613710"/>
            <a:ext cx="1396536" cy="569387"/>
          </a:xfrm>
          <a:prstGeom prst="rect">
            <a:avLst/>
          </a:prstGeom>
          <a:noFill/>
        </p:spPr>
        <p:txBody>
          <a:bodyPr wrap="none" lIns="91440" tIns="45720" rIns="91440" bIns="45720" rtlCol="0" anchor="t">
            <a:spAutoFit/>
          </a:bodyPr>
          <a:ls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ca-ES" sz="1000" b="1" dirty="0">
                <a:solidFill>
                  <a:srgbClr val="C00000"/>
                </a:solidFill>
              </a:rPr>
              <a:t>AUTORITZACIÓ</a:t>
            </a:r>
            <a:endParaRPr lang="ca-ES" sz="1000" dirty="0">
              <a:cs typeface="Calibri"/>
            </a:endParaRPr>
          </a:p>
          <a:p>
            <a:pPr algn="ctr"/>
            <a:r>
              <a:rPr lang="ca-ES" sz="1000" b="1" dirty="0">
                <a:solidFill>
                  <a:srgbClr val="C00000"/>
                </a:solidFill>
              </a:rPr>
              <a:t> RESIDÈNCIA I TREBALL</a:t>
            </a:r>
            <a:endParaRPr lang="ca-ES" sz="1000" dirty="0">
              <a:cs typeface="Calibri"/>
            </a:endParaRPr>
          </a:p>
          <a:p>
            <a:pPr algn="ctr"/>
            <a:r>
              <a:rPr lang="ca-ES" sz="1100" b="1" dirty="0">
                <a:solidFill>
                  <a:srgbClr val="C00000"/>
                </a:solidFill>
              </a:rPr>
              <a:t>2 anys</a:t>
            </a:r>
            <a:endParaRPr lang="ca-ES" sz="1100" dirty="0">
              <a:highlight>
                <a:srgbClr val="FFFF00"/>
              </a:highlight>
              <a:cs typeface="Calibri"/>
            </a:endParaRPr>
          </a:p>
        </p:txBody>
      </p:sp>
      <p:sp>
        <p:nvSpPr>
          <p:cNvPr id="32" name="CuadroTexto 15">
            <a:extLst>
              <a:ext uri="{FF2B5EF4-FFF2-40B4-BE49-F238E27FC236}">
                <a16:creationId xmlns:a16="http://schemas.microsoft.com/office/drawing/2014/main" id="{54895F2C-7A0C-80C0-1022-A2463257CD5E}"/>
              </a:ext>
            </a:extLst>
          </p:cNvPr>
          <p:cNvSpPr txBox="1"/>
          <p:nvPr/>
        </p:nvSpPr>
        <p:spPr>
          <a:xfrm>
            <a:off x="9129858" y="2942089"/>
            <a:ext cx="2303644" cy="738664"/>
          </a:xfrm>
          <a:prstGeom prst="rect">
            <a:avLst/>
          </a:prstGeom>
          <a:noFill/>
        </p:spPr>
        <p:txBody>
          <a:bodyPr wrap="none" lIns="91440" tIns="45720" rIns="91440" bIns="45720" rtlCol="0" anchor="t">
            <a:spAutoFit/>
          </a:bodyPr>
          <a:ls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ca-ES" sz="1400" b="1" dirty="0">
                <a:solidFill>
                  <a:srgbClr val="C00000"/>
                </a:solidFill>
              </a:rPr>
              <a:t>Oficina Estrangeria</a:t>
            </a:r>
            <a:endParaRPr lang="ca-ES" sz="1400" b="1" dirty="0">
              <a:solidFill>
                <a:srgbClr val="C00000"/>
              </a:solidFill>
              <a:cs typeface="Calibri"/>
            </a:endParaRPr>
          </a:p>
          <a:p>
            <a:r>
              <a:rPr lang="ca-ES" sz="1400" b="1" dirty="0">
                <a:solidFill>
                  <a:srgbClr val="C00000"/>
                </a:solidFill>
              </a:rPr>
              <a:t>  - Presencial amb cita prèvia</a:t>
            </a:r>
            <a:endParaRPr lang="ca-ES" sz="1400" b="1" dirty="0" err="1">
              <a:solidFill>
                <a:srgbClr val="C00000"/>
              </a:solidFill>
              <a:cs typeface="Calibri"/>
            </a:endParaRPr>
          </a:p>
          <a:p>
            <a:r>
              <a:rPr lang="ca-ES" sz="1400" b="1" dirty="0">
                <a:solidFill>
                  <a:srgbClr val="C00000"/>
                </a:solidFill>
              </a:rPr>
              <a:t>  - Telemàticament</a:t>
            </a:r>
            <a:endParaRPr lang="ca-ES" sz="1400" b="1" dirty="0" err="1">
              <a:solidFill>
                <a:srgbClr val="C00000"/>
              </a:solidFill>
              <a:cs typeface="Calibri"/>
            </a:endParaRPr>
          </a:p>
        </p:txBody>
      </p:sp>
    </p:spTree>
    <p:extLst>
      <p:ext uri="{BB962C8B-B14F-4D97-AF65-F5344CB8AC3E}">
        <p14:creationId xmlns:p14="http://schemas.microsoft.com/office/powerpoint/2010/main" val="2640873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3027FF-738B-30C8-52D6-D39377404A2D}"/>
              </a:ext>
            </a:extLst>
          </p:cNvPr>
          <p:cNvSpPr>
            <a:spLocks noGrp="1"/>
          </p:cNvSpPr>
          <p:nvPr>
            <p:ph type="body" idx="1"/>
          </p:nvPr>
        </p:nvSpPr>
        <p:spPr>
          <a:xfrm>
            <a:off x="578685" y="441603"/>
            <a:ext cx="11034195" cy="5678478"/>
          </a:xfrm>
        </p:spPr>
        <p:txBody>
          <a:bodyPr wrap="square" lIns="0" tIns="0" rIns="0" bIns="0" anchor="t">
            <a:spAutoFit/>
          </a:bodyPr>
          <a:lstStyle/>
          <a:p>
            <a:r>
              <a:rPr lang="en-US" b="1" spc="-5" dirty="0">
                <a:solidFill>
                  <a:srgbClr val="C00000"/>
                </a:solidFill>
                <a:ea typeface="+mj-ea"/>
              </a:rPr>
              <a:t>ALGUNES PREGUNTES FREQÜENTS.....</a:t>
            </a:r>
            <a:endParaRPr lang="es-ES" b="1" dirty="0">
              <a:solidFill>
                <a:srgbClr val="C00000"/>
              </a:solidFill>
              <a:ea typeface="+mj-ea"/>
            </a:endParaRPr>
          </a:p>
          <a:p>
            <a:endParaRPr lang="en-US" sz="300" b="1" spc="-5" dirty="0">
              <a:solidFill>
                <a:srgbClr val="CD152A"/>
              </a:solidFill>
              <a:ea typeface="+mj-ea"/>
            </a:endParaRPr>
          </a:p>
          <a:p>
            <a:pPr marL="171450" indent="-171450">
              <a:buFont typeface="Arial" panose="020B0604020202020204" pitchFamily="34" charset="0"/>
              <a:buChar char="•"/>
            </a:pPr>
            <a:endParaRPr lang="en-US" sz="1800" b="1" dirty="0"/>
          </a:p>
          <a:p>
            <a:pPr marL="180975" indent="-180975" algn="just">
              <a:buFont typeface="Arial" panose="020B0604020202020204" pitchFamily="34" charset="0"/>
              <a:buChar char="•"/>
            </a:pPr>
            <a:r>
              <a:rPr lang="ca-ES" sz="1600" b="1" dirty="0"/>
              <a:t>La formació pot ser online? </a:t>
            </a:r>
          </a:p>
          <a:p>
            <a:pPr marL="180975" indent="-180975" algn="just">
              <a:buFont typeface="Arial" panose="020B0604020202020204" pitchFamily="34" charset="0"/>
              <a:buChar char="•"/>
            </a:pPr>
            <a:endParaRPr lang="ca-ES" sz="1600" b="1" dirty="0"/>
          </a:p>
          <a:p>
            <a:pPr marL="742950" lvl="1" indent="-285750" algn="just">
              <a:buClr>
                <a:srgbClr val="C00000"/>
              </a:buClr>
              <a:buFont typeface="Wingdings" panose="05000000000000000000" pitchFamily="2" charset="2"/>
              <a:buChar char="Ø"/>
            </a:pPr>
            <a:r>
              <a:rPr lang="ca-ES" sz="1600" dirty="0"/>
              <a:t>La formació pot ser híbrida (presencial i telemàtica) sempre i quan la normativa que regula aquell tipus de formació ho permeti (normativa en matèria de formació professional, obtenció de certificats de professionalitat i del sistema universitari). </a:t>
            </a:r>
          </a:p>
          <a:p>
            <a:pPr lvl="1" algn="just">
              <a:buClr>
                <a:srgbClr val="C00000"/>
              </a:buClr>
            </a:pPr>
            <a:endParaRPr lang="ca-ES" sz="1600" dirty="0"/>
          </a:p>
          <a:p>
            <a:pPr marL="180975" indent="-180975" algn="just">
              <a:buFont typeface="Arial" panose="020B0604020202020204" pitchFamily="34" charset="0"/>
              <a:buChar char="•"/>
            </a:pPr>
            <a:r>
              <a:rPr lang="ca-ES" sz="1600" b="1" dirty="0"/>
              <a:t>Quan m'he de matricular al curs?</a:t>
            </a:r>
          </a:p>
          <a:p>
            <a:pPr marL="180975" indent="-180975" algn="just">
              <a:buFont typeface="Arial" panose="020B0604020202020204" pitchFamily="34" charset="0"/>
              <a:buChar char="•"/>
            </a:pPr>
            <a:endParaRPr lang="ca-ES" sz="1600" b="1" dirty="0"/>
          </a:p>
          <a:p>
            <a:pPr marL="800100" lvl="1" indent="-342900" algn="just">
              <a:buClr>
                <a:srgbClr val="C00000"/>
              </a:buClr>
              <a:buFont typeface="Wingdings" panose="05000000000000000000" pitchFamily="2" charset="2"/>
              <a:buChar char="Ø"/>
            </a:pPr>
            <a:r>
              <a:rPr lang="ca-ES" sz="1600" dirty="0"/>
              <a:t>En el moment de fer la sol·licitud a l'Oficina d'Estrangeria, us haureu de comprometre a realitzar una formació en concret. Aquest compromís s'ha de realitzar omplint el model oficial disponible (</a:t>
            </a:r>
            <a:r>
              <a:rPr lang="ca-ES" sz="1600" dirty="0">
                <a:hlinkClick r:id="rId2"/>
              </a:rPr>
              <a:t>https://inclusion.seg-social.es/documents/410169/2156469/declaracion_responsable_arraigo_formacion.pdf?t=1674731359144</a:t>
            </a:r>
            <a:r>
              <a:rPr lang="ca-ES" sz="1600" dirty="0"/>
              <a:t>).</a:t>
            </a:r>
          </a:p>
          <a:p>
            <a:pPr lvl="1" algn="just">
              <a:buClr>
                <a:srgbClr val="C00000"/>
              </a:buClr>
            </a:pPr>
            <a:endParaRPr lang="ca-ES" sz="1600" dirty="0"/>
          </a:p>
          <a:p>
            <a:pPr marL="800100" lvl="1" indent="-342900" algn="just">
              <a:buClr>
                <a:srgbClr val="C00000"/>
              </a:buClr>
              <a:buFont typeface="Wingdings" panose="05000000000000000000" pitchFamily="2" charset="2"/>
              <a:buChar char="Ø"/>
            </a:pPr>
            <a:r>
              <a:rPr lang="ca-ES" sz="1600" dirty="0"/>
              <a:t>Dins els 3 mesos següents a la concessió de la residència caldrà presentar la matrícula o es podrà extingir l’autorització. </a:t>
            </a:r>
          </a:p>
          <a:p>
            <a:pPr lvl="1" algn="just">
              <a:buClr>
                <a:srgbClr val="C00000"/>
              </a:buClr>
            </a:pPr>
            <a:endParaRPr lang="ca-ES" sz="1600" dirty="0"/>
          </a:p>
          <a:p>
            <a:pPr marL="180975" indent="-180975" algn="just">
              <a:buFont typeface="Arial" panose="020B0604020202020204" pitchFamily="34" charset="0"/>
              <a:buChar char="•"/>
            </a:pPr>
            <a:r>
              <a:rPr lang="ca-ES" sz="1600" b="1" dirty="0"/>
              <a:t>Per inscriure'm a un curs del SOC/SEPE em demanen tenir la residència. </a:t>
            </a:r>
          </a:p>
          <a:p>
            <a:pPr algn="just"/>
            <a:endParaRPr lang="ca-ES" sz="1600" b="1" dirty="0"/>
          </a:p>
          <a:p>
            <a:pPr marL="800100" lvl="1" indent="-342900" algn="just">
              <a:buClr>
                <a:srgbClr val="C00000"/>
              </a:buClr>
              <a:buFont typeface="Wingdings" panose="05000000000000000000" pitchFamily="2" charset="2"/>
              <a:buChar char="Ø"/>
            </a:pPr>
            <a:r>
              <a:rPr lang="ca-ES" sz="1600" dirty="0"/>
              <a:t>No és possible la inscripció al SOC sense residència. Per poder formalitzar la matrícula cal esperar que concedeixin l' autorització de residència. Ara bé, en el cas de Catalunya, el SOC (Servei Català Ocupació) ha habilitat un telèfon gratuït 900.800.046 per demanar cita prèvia (seleccionar opció cita per arrelament per a la formació) i assessoren la persona dels cursos disponibles.</a:t>
            </a:r>
            <a:endParaRPr lang="ca-ES" sz="1600" b="1" dirty="0"/>
          </a:p>
          <a:p>
            <a:pPr marL="180975" indent="-180975" algn="just">
              <a:buFont typeface="Arial" panose="020B0604020202020204" pitchFamily="34" charset="0"/>
              <a:buChar char="•"/>
            </a:pPr>
            <a:endParaRPr lang="es-ES" sz="400" b="1" dirty="0"/>
          </a:p>
        </p:txBody>
      </p:sp>
      <p:sp>
        <p:nvSpPr>
          <p:cNvPr id="6" name="Marcador de número de diapositiva 5">
            <a:extLst>
              <a:ext uri="{FF2B5EF4-FFF2-40B4-BE49-F238E27FC236}">
                <a16:creationId xmlns:a16="http://schemas.microsoft.com/office/drawing/2014/main" id="{17F51EA7-C406-BCF6-2D92-A21813EF7BA7}"/>
              </a:ext>
            </a:extLst>
          </p:cNvPr>
          <p:cNvSpPr>
            <a:spLocks noGrp="1"/>
          </p:cNvSpPr>
          <p:nvPr>
            <p:ph type="sldNum" sz="quarter" idx="7"/>
          </p:nvPr>
        </p:nvSpPr>
        <p:spPr>
          <a:xfrm>
            <a:off x="8930640" y="6566356"/>
            <a:ext cx="2804160" cy="215444"/>
          </a:xfrm>
        </p:spPr>
        <p:txBody>
          <a:bodyPr/>
          <a:lstStyle/>
          <a:p>
            <a:fld id="{B6F15528-21DE-4FAA-801E-634DDDAF4B2B}" type="slidenum">
              <a:rPr lang="es-ES" sz="1400" smtClean="0"/>
              <a:t>13</a:t>
            </a:fld>
            <a:endParaRPr lang="es-ES" dirty="0"/>
          </a:p>
        </p:txBody>
      </p:sp>
    </p:spTree>
    <p:extLst>
      <p:ext uri="{BB962C8B-B14F-4D97-AF65-F5344CB8AC3E}">
        <p14:creationId xmlns:p14="http://schemas.microsoft.com/office/powerpoint/2010/main" val="3530383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3027FF-738B-30C8-52D6-D39377404A2D}"/>
              </a:ext>
            </a:extLst>
          </p:cNvPr>
          <p:cNvSpPr>
            <a:spLocks noGrp="1"/>
          </p:cNvSpPr>
          <p:nvPr>
            <p:ph type="body" idx="1"/>
          </p:nvPr>
        </p:nvSpPr>
        <p:spPr>
          <a:xfrm>
            <a:off x="609600" y="611956"/>
            <a:ext cx="11240057" cy="6078587"/>
          </a:xfrm>
        </p:spPr>
        <p:txBody>
          <a:bodyPr wrap="square" lIns="0" tIns="0" rIns="0" bIns="0" anchor="t">
            <a:spAutoFit/>
          </a:bodyPr>
          <a:lstStyle/>
          <a:p>
            <a:endParaRPr lang="en-US" sz="1000" b="1" spc="-5" dirty="0">
              <a:solidFill>
                <a:srgbClr val="CD152A"/>
              </a:solidFill>
              <a:ea typeface="+mj-ea"/>
            </a:endParaRPr>
          </a:p>
          <a:p>
            <a:pPr marL="171450" indent="-171450">
              <a:buFont typeface="Arial" panose="020B0604020202020204" pitchFamily="34" charset="0"/>
              <a:buChar char="•"/>
            </a:pPr>
            <a:endParaRPr lang="en-US" sz="100" b="1" dirty="0"/>
          </a:p>
          <a:p>
            <a:pPr marL="180975" indent="-180975" algn="just">
              <a:buFont typeface="Arial" panose="020B0604020202020204" pitchFamily="34" charset="0"/>
              <a:buChar char="•"/>
            </a:pPr>
            <a:r>
              <a:rPr lang="ca-ES" sz="1600" b="1" dirty="0"/>
              <a:t>Em serveix una formació que estic fent? </a:t>
            </a:r>
          </a:p>
          <a:p>
            <a:pPr algn="just"/>
            <a:endParaRPr lang="ca-ES" sz="1600" b="1" dirty="0"/>
          </a:p>
          <a:p>
            <a:pPr marL="742950" lvl="1" indent="-285750" algn="just">
              <a:buClr>
                <a:srgbClr val="C00000"/>
              </a:buClr>
              <a:buFont typeface="Wingdings" panose="05000000000000000000" pitchFamily="2" charset="2"/>
              <a:buChar char="Ø"/>
            </a:pPr>
            <a:r>
              <a:rPr lang="ca-ES" sz="1600" dirty="0"/>
              <a:t>Actualment sí que es pot presentar amb cursos  iniciats.</a:t>
            </a:r>
          </a:p>
          <a:p>
            <a:pPr lvl="1" algn="just">
              <a:buClr>
                <a:srgbClr val="C00000"/>
              </a:buClr>
            </a:pPr>
            <a:endParaRPr lang="ca-ES" sz="1600" dirty="0"/>
          </a:p>
          <a:p>
            <a:pPr marL="180975" indent="-180975" algn="just">
              <a:buFont typeface="Arial" panose="020B0604020202020204" pitchFamily="34" charset="0"/>
              <a:buChar char="•"/>
            </a:pPr>
            <a:r>
              <a:rPr lang="ca-ES" sz="1600" b="1" dirty="0"/>
              <a:t>Em serveix fer un curs d'idiomes?</a:t>
            </a:r>
          </a:p>
          <a:p>
            <a:pPr algn="just"/>
            <a:endParaRPr lang="ca-ES" sz="1600" b="1" dirty="0"/>
          </a:p>
          <a:p>
            <a:pPr marL="742950" lvl="1" indent="-285750" algn="just">
              <a:buClr>
                <a:srgbClr val="C00000"/>
              </a:buClr>
              <a:buFont typeface="Wingdings" panose="05000000000000000000" pitchFamily="2" charset="2"/>
              <a:buChar char="Ø"/>
            </a:pPr>
            <a:r>
              <a:rPr lang="ca-ES" sz="1600" b="1" u="sng" dirty="0"/>
              <a:t>NO</a:t>
            </a:r>
            <a:r>
              <a:rPr lang="ca-ES" sz="1600" dirty="0"/>
              <a:t>. Aquests cursos no estan inclosos a cap de les modalitats que estableix el reglament d'estrangeria.</a:t>
            </a:r>
          </a:p>
          <a:p>
            <a:pPr marL="742950" lvl="1" indent="-285750" algn="just">
              <a:buClr>
                <a:srgbClr val="C00000"/>
              </a:buClr>
              <a:buFont typeface="Wingdings" panose="05000000000000000000" pitchFamily="2" charset="2"/>
              <a:buChar char="Ø"/>
            </a:pPr>
            <a:endParaRPr lang="ca-ES" sz="1600" dirty="0"/>
          </a:p>
          <a:p>
            <a:pPr marL="180975" indent="-180975" algn="just">
              <a:buFont typeface="Arial" panose="020B0604020202020204" pitchFamily="34" charset="0"/>
              <a:buChar char="•"/>
            </a:pPr>
            <a:r>
              <a:rPr lang="ca-ES" sz="1600" b="1" dirty="0"/>
              <a:t>Ja m'han concedit l'autorització, però prefereixo fer un altre curs o no puc matricular-me al que vaig indicar al full de compromís. És possible? </a:t>
            </a:r>
          </a:p>
          <a:p>
            <a:pPr marL="180975" indent="-180975" algn="just">
              <a:buFont typeface="Arial" panose="020B0604020202020204" pitchFamily="34" charset="0"/>
              <a:buChar char="•"/>
            </a:pPr>
            <a:endParaRPr lang="ca-ES" sz="1600" b="1" dirty="0"/>
          </a:p>
          <a:p>
            <a:pPr marL="742950" lvl="1" indent="-285750" algn="just">
              <a:buClr>
                <a:srgbClr val="C00000"/>
              </a:buClr>
              <a:buFont typeface="Wingdings" panose="05000000000000000000" pitchFamily="2" charset="2"/>
              <a:buChar char="Ø"/>
            </a:pPr>
            <a:r>
              <a:rPr lang="ca-ES" sz="1600" b="1" u="sng" dirty="0"/>
              <a:t>SÍ</a:t>
            </a:r>
            <a:r>
              <a:rPr lang="ca-ES" sz="1600" dirty="0"/>
              <a:t>. </a:t>
            </a:r>
            <a:r>
              <a:rPr lang="ca-ES" sz="1600" dirty="0">
                <a:ea typeface="+mn-lt"/>
                <a:cs typeface="+mn-lt"/>
              </a:rPr>
              <a:t>No caldrà demanar permís ni acreditar el canvi de curs a l'Oficina d'Estrangeria omplint un nou compromís de formació, sempre que el nou curs pertanyi a la mateixa família professional. Si el nou curs es de diferent família al que vàrem demanar en el seu moment, s'haurà de </a:t>
            </a:r>
            <a:r>
              <a:rPr lang="ca-ES" sz="1600" dirty="0" err="1">
                <a:ea typeface="+mn-lt"/>
                <a:cs typeface="+mn-lt"/>
              </a:rPr>
              <a:t>sol-licitar</a:t>
            </a:r>
            <a:r>
              <a:rPr lang="ca-ES" sz="1600" dirty="0">
                <a:ea typeface="+mn-lt"/>
                <a:cs typeface="+mn-lt"/>
              </a:rPr>
              <a:t> presentant un nou full de compromís a l'Oficina d'Estrangeria. En tots dos casos, dins el termini de 3 mesos des de la concessió caldrà presentar la matrícula. </a:t>
            </a:r>
          </a:p>
          <a:p>
            <a:pPr lvl="1" algn="just">
              <a:buClr>
                <a:srgbClr val="C00000"/>
              </a:buClr>
            </a:pPr>
            <a:endParaRPr lang="ca-ES" sz="1600" dirty="0"/>
          </a:p>
          <a:p>
            <a:pPr marL="180975" indent="-180975" algn="just">
              <a:buFont typeface="Arial" panose="020B0604020202020204" pitchFamily="34" charset="0"/>
              <a:buChar char="•"/>
            </a:pPr>
            <a:r>
              <a:rPr lang="ca-ES" sz="1600" b="1" dirty="0"/>
              <a:t>No m'ha donat temps de matricular-me durant els 3 mesos, què passa ara?</a:t>
            </a:r>
          </a:p>
          <a:p>
            <a:pPr algn="just"/>
            <a:endParaRPr lang="ca-ES" sz="1600" b="1" dirty="0"/>
          </a:p>
          <a:p>
            <a:pPr marL="742950" lvl="1" indent="-285750" algn="just">
              <a:buClr>
                <a:srgbClr val="C00000"/>
              </a:buClr>
              <a:buFont typeface="Wingdings" panose="05000000000000000000" pitchFamily="2" charset="2"/>
              <a:buChar char="Ø"/>
            </a:pPr>
            <a:r>
              <a:rPr lang="ca-ES" sz="1600" dirty="0"/>
              <a:t>L'Oficina d'Estrangeria pot extingir l'autorització.</a:t>
            </a:r>
          </a:p>
          <a:p>
            <a:pPr lvl="1" algn="just">
              <a:buClr>
                <a:srgbClr val="C00000"/>
              </a:buClr>
            </a:pPr>
            <a:endParaRPr lang="ca-ES" sz="1600" dirty="0"/>
          </a:p>
          <a:p>
            <a:pPr marL="180975" indent="-180975" algn="just">
              <a:buFont typeface="Arial" panose="020B0604020202020204" pitchFamily="34" charset="0"/>
              <a:buChar char="•"/>
            </a:pPr>
            <a:r>
              <a:rPr lang="ca-ES" sz="1600" b="1" dirty="0"/>
              <a:t>Em servirà una formació si la data de finalització és posterior a 24 mesos des de la concessió de la meva autorització?</a:t>
            </a:r>
          </a:p>
          <a:p>
            <a:pPr algn="just"/>
            <a:endParaRPr lang="ca-ES" sz="1600" b="1" dirty="0"/>
          </a:p>
          <a:p>
            <a:pPr marL="742950" lvl="1" indent="-285750" algn="just">
              <a:buClr>
                <a:srgbClr val="C00000"/>
              </a:buClr>
              <a:buFont typeface="Wingdings" panose="05000000000000000000" pitchFamily="2" charset="2"/>
              <a:buChar char="Ø"/>
            </a:pPr>
            <a:r>
              <a:rPr lang="ca-ES" sz="1600" b="1" u="sng" dirty="0"/>
              <a:t>NO</a:t>
            </a:r>
            <a:r>
              <a:rPr lang="ca-ES" sz="1600" dirty="0"/>
              <a:t>. La formació ha de finalitzar durant el període de l’autorització de residència. El màxim és 24 mesos (12 mesos+ pròrroga 12 mesos). </a:t>
            </a:r>
            <a:endParaRPr lang="ca-ES" sz="1600" b="1" dirty="0"/>
          </a:p>
        </p:txBody>
      </p:sp>
      <p:sp>
        <p:nvSpPr>
          <p:cNvPr id="6" name="Marcador de número de diapositiva 5">
            <a:extLst>
              <a:ext uri="{FF2B5EF4-FFF2-40B4-BE49-F238E27FC236}">
                <a16:creationId xmlns:a16="http://schemas.microsoft.com/office/drawing/2014/main" id="{17F51EA7-C406-BCF6-2D92-A21813EF7BA7}"/>
              </a:ext>
            </a:extLst>
          </p:cNvPr>
          <p:cNvSpPr>
            <a:spLocks noGrp="1"/>
          </p:cNvSpPr>
          <p:nvPr>
            <p:ph type="sldNum" sz="quarter" idx="7"/>
          </p:nvPr>
        </p:nvSpPr>
        <p:spPr>
          <a:xfrm>
            <a:off x="8930640" y="6566356"/>
            <a:ext cx="2804160" cy="215444"/>
          </a:xfrm>
        </p:spPr>
        <p:txBody>
          <a:bodyPr/>
          <a:lstStyle/>
          <a:p>
            <a:fld id="{B6F15528-21DE-4FAA-801E-634DDDAF4B2B}" type="slidenum">
              <a:rPr lang="es-ES" sz="1400" smtClean="0"/>
              <a:t>14</a:t>
            </a:fld>
            <a:endParaRPr lang="es-ES" dirty="0"/>
          </a:p>
        </p:txBody>
      </p:sp>
    </p:spTree>
    <p:extLst>
      <p:ext uri="{BB962C8B-B14F-4D97-AF65-F5344CB8AC3E}">
        <p14:creationId xmlns:p14="http://schemas.microsoft.com/office/powerpoint/2010/main" val="3509567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3027FF-738B-30C8-52D6-D39377404A2D}"/>
              </a:ext>
            </a:extLst>
          </p:cNvPr>
          <p:cNvSpPr>
            <a:spLocks noGrp="1"/>
          </p:cNvSpPr>
          <p:nvPr>
            <p:ph type="body" idx="1"/>
          </p:nvPr>
        </p:nvSpPr>
        <p:spPr>
          <a:xfrm>
            <a:off x="609600" y="611956"/>
            <a:ext cx="11240057" cy="5355312"/>
          </a:xfrm>
        </p:spPr>
        <p:txBody>
          <a:bodyPr wrap="square" lIns="0" tIns="0" rIns="0" bIns="0" anchor="t">
            <a:spAutoFit/>
          </a:bodyPr>
          <a:lstStyle/>
          <a:p>
            <a:r>
              <a:rPr lang="en-US" b="1" spc="-5" dirty="0">
                <a:solidFill>
                  <a:srgbClr val="C00000"/>
                </a:solidFill>
              </a:rPr>
              <a:t>ALGUNES PREGUNTES FREQÜENTS.....</a:t>
            </a:r>
            <a:endParaRPr lang="es-ES" b="1" dirty="0">
              <a:solidFill>
                <a:srgbClr val="C00000"/>
              </a:solidFill>
            </a:endParaRPr>
          </a:p>
          <a:p>
            <a:endParaRPr lang="en-US" sz="1000" b="1" spc="-5" dirty="0">
              <a:solidFill>
                <a:srgbClr val="CD152A"/>
              </a:solidFill>
              <a:ea typeface="+mj-ea"/>
            </a:endParaRPr>
          </a:p>
          <a:p>
            <a:pPr marL="171450" indent="-171450">
              <a:buFont typeface="Arial" panose="020B0604020202020204" pitchFamily="34" charset="0"/>
              <a:buChar char="•"/>
            </a:pPr>
            <a:endParaRPr lang="en-US" sz="1100" b="1" dirty="0"/>
          </a:p>
          <a:p>
            <a:pPr marL="171450" indent="-171450">
              <a:buFont typeface="Arial" panose="020B0604020202020204" pitchFamily="34" charset="0"/>
              <a:buChar char="•"/>
            </a:pPr>
            <a:endParaRPr lang="en-US" sz="1100" b="1" dirty="0"/>
          </a:p>
          <a:p>
            <a:pPr marL="171450" indent="-171450">
              <a:buFont typeface="Arial" panose="020B0604020202020204" pitchFamily="34" charset="0"/>
              <a:buChar char="•"/>
            </a:pPr>
            <a:endParaRPr lang="en-US" sz="1100" b="1" dirty="0"/>
          </a:p>
          <a:p>
            <a:pPr marL="171450" indent="-171450">
              <a:buFont typeface="Arial" panose="020B0604020202020204" pitchFamily="34" charset="0"/>
              <a:buChar char="•"/>
            </a:pPr>
            <a:endParaRPr lang="en-US" sz="1100" b="1" dirty="0"/>
          </a:p>
          <a:p>
            <a:pPr marL="180975" indent="-180975" algn="just">
              <a:buFont typeface="Arial" panose="020B0604020202020204" pitchFamily="34" charset="0"/>
              <a:buChar char="•"/>
            </a:pPr>
            <a:r>
              <a:rPr lang="ca-ES" sz="2000" b="1" dirty="0"/>
              <a:t>Aquesta autorització em permet treballar?</a:t>
            </a:r>
          </a:p>
          <a:p>
            <a:pPr marL="180975" indent="-180975" algn="just">
              <a:buFont typeface="Arial" panose="020B0604020202020204" pitchFamily="34" charset="0"/>
              <a:buChar char="•"/>
            </a:pPr>
            <a:endParaRPr lang="ca-ES" sz="2000" b="1" dirty="0"/>
          </a:p>
          <a:p>
            <a:pPr marL="742950" lvl="1" indent="-285750" algn="just">
              <a:buClr>
                <a:srgbClr val="C00000"/>
              </a:buClr>
              <a:buFont typeface="Wingdings" panose="05000000000000000000" pitchFamily="2" charset="2"/>
              <a:buChar char="Ø"/>
            </a:pPr>
            <a:r>
              <a:rPr lang="ca-ES" sz="2000" b="1" u="sng" dirty="0"/>
              <a:t>NO</a:t>
            </a:r>
            <a:r>
              <a:rPr lang="ca-ES" sz="2000" dirty="0"/>
              <a:t>. És només una autorització de residència. NO autoritza a treballar.</a:t>
            </a:r>
          </a:p>
          <a:p>
            <a:pPr lvl="1" algn="just">
              <a:buClr>
                <a:srgbClr val="C00000"/>
              </a:buClr>
            </a:pPr>
            <a:endParaRPr lang="ca-ES" sz="2000" dirty="0"/>
          </a:p>
          <a:p>
            <a:pPr marL="742950" lvl="1" indent="-285750" algn="just">
              <a:buClr>
                <a:srgbClr val="C00000"/>
              </a:buClr>
              <a:buFont typeface="Wingdings" panose="05000000000000000000" pitchFamily="2" charset="2"/>
              <a:buChar char="Ø"/>
            </a:pPr>
            <a:endParaRPr lang="ca-ES" sz="2000" dirty="0"/>
          </a:p>
          <a:p>
            <a:pPr marL="180975" indent="-180975" algn="just">
              <a:buFont typeface="Arial" panose="020B0604020202020204" pitchFamily="34" charset="0"/>
              <a:buChar char="•"/>
            </a:pPr>
            <a:endParaRPr lang="ca-ES" sz="2000" b="1" dirty="0"/>
          </a:p>
          <a:p>
            <a:pPr marL="180975" indent="-180975" algn="just">
              <a:buFont typeface="Arial" panose="020B0604020202020204" pitchFamily="34" charset="0"/>
              <a:buChar char="•"/>
            </a:pPr>
            <a:r>
              <a:rPr lang="ca-ES" sz="2000" b="1" dirty="0"/>
              <a:t>I com puc treballar? Quan puc demanar aquesta autorització per treballar?</a:t>
            </a:r>
          </a:p>
          <a:p>
            <a:pPr marL="180975" indent="-180975" algn="just">
              <a:buFont typeface="Arial" panose="020B0604020202020204" pitchFamily="34" charset="0"/>
              <a:buChar char="•"/>
            </a:pPr>
            <a:endParaRPr lang="ca-ES" sz="2000" b="1" dirty="0"/>
          </a:p>
          <a:p>
            <a:pPr marL="742950" lvl="1" indent="-285750" algn="just">
              <a:buClr>
                <a:srgbClr val="C00000"/>
              </a:buClr>
              <a:buFont typeface="Wingdings" panose="05000000000000000000" pitchFamily="2" charset="2"/>
              <a:buChar char="Ø"/>
            </a:pPr>
            <a:r>
              <a:rPr lang="ca-ES" sz="2000" dirty="0">
                <a:solidFill>
                  <a:schemeClr val="tx1"/>
                </a:solidFill>
              </a:rPr>
              <a:t>Un cop acabada i superada la formació i abans que caduqui l’autorització de residència es podrà presentar un contracte de feina, amb SMI en còmput anual demostrant la finalització i superació de la formació realitzada i que el </a:t>
            </a:r>
            <a:r>
              <a:rPr lang="ca-ES" sz="2000" b="1" dirty="0">
                <a:solidFill>
                  <a:schemeClr val="tx1"/>
                </a:solidFill>
              </a:rPr>
              <a:t>contracte</a:t>
            </a:r>
            <a:r>
              <a:rPr lang="ca-ES" sz="2000" dirty="0">
                <a:solidFill>
                  <a:schemeClr val="tx1"/>
                </a:solidFill>
              </a:rPr>
              <a:t> està </a:t>
            </a:r>
            <a:r>
              <a:rPr lang="ca-ES" sz="2000" b="1" dirty="0">
                <a:solidFill>
                  <a:schemeClr val="tx1"/>
                </a:solidFill>
              </a:rPr>
              <a:t>vinculat amb la família professional de la formació </a:t>
            </a:r>
            <a:r>
              <a:rPr lang="ca-ES" sz="2000" dirty="0">
                <a:solidFill>
                  <a:schemeClr val="tx1"/>
                </a:solidFill>
              </a:rPr>
              <a:t>realitzada. </a:t>
            </a:r>
            <a:endParaRPr lang="ca-ES" sz="2000" b="1" spc="-5" dirty="0">
              <a:solidFill>
                <a:srgbClr val="CD152A"/>
              </a:solidFill>
            </a:endParaRPr>
          </a:p>
          <a:p>
            <a:pPr lvl="1" algn="just">
              <a:buClr>
                <a:srgbClr val="C00000"/>
              </a:buClr>
            </a:pPr>
            <a:endParaRPr lang="ca-ES" sz="2000" dirty="0"/>
          </a:p>
          <a:p>
            <a:pPr lvl="1" algn="just">
              <a:buClr>
                <a:srgbClr val="C00000"/>
              </a:buClr>
            </a:pPr>
            <a:endParaRPr lang="en-US" sz="1000" u="sng" dirty="0">
              <a:solidFill>
                <a:schemeClr val="tx1"/>
              </a:solidFill>
            </a:endParaRPr>
          </a:p>
        </p:txBody>
      </p:sp>
      <p:sp>
        <p:nvSpPr>
          <p:cNvPr id="6" name="Marcador de número de diapositiva 5">
            <a:extLst>
              <a:ext uri="{FF2B5EF4-FFF2-40B4-BE49-F238E27FC236}">
                <a16:creationId xmlns:a16="http://schemas.microsoft.com/office/drawing/2014/main" id="{17F51EA7-C406-BCF6-2D92-A21813EF7BA7}"/>
              </a:ext>
            </a:extLst>
          </p:cNvPr>
          <p:cNvSpPr>
            <a:spLocks noGrp="1"/>
          </p:cNvSpPr>
          <p:nvPr>
            <p:ph type="sldNum" sz="quarter" idx="7"/>
          </p:nvPr>
        </p:nvSpPr>
        <p:spPr>
          <a:xfrm>
            <a:off x="8930640" y="6566356"/>
            <a:ext cx="2804160" cy="215444"/>
          </a:xfrm>
        </p:spPr>
        <p:txBody>
          <a:bodyPr/>
          <a:lstStyle/>
          <a:p>
            <a:fld id="{B6F15528-21DE-4FAA-801E-634DDDAF4B2B}" type="slidenum">
              <a:rPr lang="es-ES" sz="1400" smtClean="0"/>
              <a:t>15</a:t>
            </a:fld>
            <a:endParaRPr lang="es-ES" dirty="0"/>
          </a:p>
        </p:txBody>
      </p:sp>
    </p:spTree>
    <p:extLst>
      <p:ext uri="{BB962C8B-B14F-4D97-AF65-F5344CB8AC3E}">
        <p14:creationId xmlns:p14="http://schemas.microsoft.com/office/powerpoint/2010/main" val="1568975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3027FF-738B-30C8-52D6-D39377404A2D}"/>
              </a:ext>
            </a:extLst>
          </p:cNvPr>
          <p:cNvSpPr>
            <a:spLocks noGrp="1"/>
          </p:cNvSpPr>
          <p:nvPr>
            <p:ph type="body" idx="1"/>
          </p:nvPr>
        </p:nvSpPr>
        <p:spPr>
          <a:xfrm>
            <a:off x="609600" y="611956"/>
            <a:ext cx="11240057" cy="6694140"/>
          </a:xfrm>
        </p:spPr>
        <p:txBody>
          <a:bodyPr wrap="square" lIns="0" tIns="0" rIns="0" bIns="0" anchor="t">
            <a:spAutoFit/>
          </a:bodyPr>
          <a:lstStyle/>
          <a:p>
            <a:r>
              <a:rPr lang="en-US" b="1" spc="-5" dirty="0">
                <a:solidFill>
                  <a:srgbClr val="C00000"/>
                </a:solidFill>
              </a:rPr>
              <a:t>ALGUNES PREGUNTES FREQÜENTS.....</a:t>
            </a:r>
            <a:endParaRPr lang="es-ES" b="1" dirty="0">
              <a:solidFill>
                <a:srgbClr val="C00000"/>
              </a:solidFill>
            </a:endParaRPr>
          </a:p>
          <a:p>
            <a:endParaRPr lang="en-US" sz="1000" b="1" spc="-5" dirty="0">
              <a:solidFill>
                <a:srgbClr val="CD152A"/>
              </a:solidFill>
              <a:ea typeface="+mj-ea"/>
            </a:endParaRPr>
          </a:p>
          <a:p>
            <a:pPr marL="171450" indent="-171450">
              <a:buFont typeface="Arial" panose="020B0604020202020204" pitchFamily="34" charset="0"/>
              <a:buChar char="•"/>
            </a:pPr>
            <a:endParaRPr lang="en-US" sz="1100" b="1" dirty="0"/>
          </a:p>
          <a:p>
            <a:pPr marL="180975" indent="-180975" algn="just">
              <a:buFont typeface="Arial" panose="020B0604020202020204" pitchFamily="34" charset="0"/>
              <a:buChar char="•"/>
            </a:pPr>
            <a:r>
              <a:rPr lang="ca-ES" sz="1800" b="1" dirty="0"/>
              <a:t>Podré fer pràctiques amb aquesta autorització?</a:t>
            </a:r>
          </a:p>
          <a:p>
            <a:pPr marL="180975" indent="-180975" algn="just">
              <a:buFont typeface="Arial" panose="020B0604020202020204" pitchFamily="34" charset="0"/>
              <a:buChar char="•"/>
            </a:pPr>
            <a:endParaRPr lang="ca-ES" sz="1800" b="1" dirty="0"/>
          </a:p>
          <a:p>
            <a:pPr marL="742950" lvl="1" indent="-285750" algn="just">
              <a:buClr>
                <a:srgbClr val="C00000"/>
              </a:buClr>
              <a:buFont typeface="Wingdings" panose="05000000000000000000" pitchFamily="2" charset="2"/>
              <a:buChar char="Ø"/>
            </a:pPr>
            <a:r>
              <a:rPr lang="ca-ES" b="1" dirty="0">
                <a:solidFill>
                  <a:schemeClr val="tx1"/>
                </a:solidFill>
              </a:rPr>
              <a:t>Sí</a:t>
            </a:r>
            <a:r>
              <a:rPr lang="ca-ES" dirty="0">
                <a:solidFill>
                  <a:schemeClr val="tx1"/>
                </a:solidFill>
              </a:rPr>
              <a:t>, sempre i quan es formalitzi un conveni entre l'empresa i l'entitat de formació. Aquestes pràctiques no poden tenir caràcter laboral (queda inclòs el contracte de formació dual). </a:t>
            </a:r>
          </a:p>
          <a:p>
            <a:pPr lvl="1" algn="just">
              <a:buClr>
                <a:srgbClr val="C00000"/>
              </a:buClr>
            </a:pPr>
            <a:endParaRPr lang="ca-ES" b="1" u="sng" dirty="0"/>
          </a:p>
          <a:p>
            <a:pPr marL="180975" indent="-180975" algn="just">
              <a:buFont typeface="Arial" panose="020B0604020202020204" pitchFamily="34" charset="0"/>
              <a:buChar char="•"/>
            </a:pPr>
            <a:r>
              <a:rPr lang="ca-ES" sz="1800" b="1" dirty="0"/>
              <a:t>Què passa si caduca l’autorització de residència per a la formació i no he pogut presentar un contracte de treball?</a:t>
            </a:r>
          </a:p>
          <a:p>
            <a:pPr marL="180975" indent="-180975" algn="just">
              <a:buFont typeface="Arial" panose="020B0604020202020204" pitchFamily="34" charset="0"/>
              <a:buChar char="•"/>
            </a:pPr>
            <a:endParaRPr lang="ca-ES" sz="1800" b="1" dirty="0"/>
          </a:p>
          <a:p>
            <a:pPr marL="180975" indent="-180975" algn="just">
              <a:buFont typeface="Arial" panose="020B0604020202020204" pitchFamily="34" charset="0"/>
              <a:buChar char="•"/>
            </a:pPr>
            <a:endParaRPr lang="ca-ES" sz="1800" b="1" dirty="0"/>
          </a:p>
          <a:p>
            <a:pPr marL="742950" lvl="1" indent="-285750" algn="just">
              <a:buClr>
                <a:srgbClr val="C00000"/>
              </a:buClr>
              <a:buFont typeface="Wingdings" panose="05000000000000000000" pitchFamily="2" charset="2"/>
              <a:buChar char="Ø"/>
            </a:pPr>
            <a:r>
              <a:rPr lang="ca-ES" u="sng" dirty="0"/>
              <a:t>La persona perd l’autorització de residència i es queda en situació administrativa irregular</a:t>
            </a:r>
            <a:r>
              <a:rPr lang="ca-ES" dirty="0"/>
              <a:t>. Quan escullis una formació, pensa en les possibilitats reals de trobar feina relacionada amb la família professional de la formació es realitzarà.</a:t>
            </a:r>
          </a:p>
          <a:p>
            <a:pPr lvl="1" algn="just">
              <a:buClr>
                <a:srgbClr val="C00000"/>
              </a:buClr>
            </a:pPr>
            <a:endParaRPr lang="ca-ES" dirty="0"/>
          </a:p>
          <a:p>
            <a:pPr marL="285750" indent="-285750" algn="just">
              <a:buFont typeface="Arial" panose="020B0604020202020204" pitchFamily="34" charset="0"/>
              <a:buChar char="•"/>
            </a:pPr>
            <a:r>
              <a:rPr lang="ca-ES" sz="1800" b="1" dirty="0"/>
              <a:t>Si perdo l’autorització de residència per arrelament per la formació, puc tornar a demanar-la amb una nova formació?</a:t>
            </a:r>
          </a:p>
          <a:p>
            <a:pPr algn="just"/>
            <a:endParaRPr lang="ca-ES" sz="1800" b="1" dirty="0"/>
          </a:p>
          <a:p>
            <a:pPr marL="742950" lvl="1" indent="-285750" algn="just">
              <a:buClr>
                <a:srgbClr val="C00000"/>
              </a:buClr>
              <a:buFont typeface="Wingdings" panose="05000000000000000000" pitchFamily="2" charset="2"/>
              <a:buChar char="Ø"/>
            </a:pPr>
            <a:r>
              <a:rPr lang="ca-ES" dirty="0"/>
              <a:t>Si la persona ja ha obtingut residència per arrelament per la formació i ha perdut l’autorització, NO podrà tornar a demanar un arrelament per la formació fins passats 3 anys des de la primera petició. </a:t>
            </a:r>
          </a:p>
          <a:p>
            <a:pPr algn="l">
              <a:buClr>
                <a:srgbClr val="C00000"/>
              </a:buClr>
            </a:pPr>
            <a:endParaRPr lang="ca-ES" sz="1800" dirty="0"/>
          </a:p>
          <a:p>
            <a:pPr algn="l">
              <a:buClr>
                <a:srgbClr val="C00000"/>
              </a:buClr>
            </a:pPr>
            <a:endParaRPr lang="ca-ES" sz="2600" dirty="0"/>
          </a:p>
          <a:p>
            <a:pPr lvl="1" algn="just"/>
            <a:endParaRPr lang="ca-ES" sz="2000" dirty="0"/>
          </a:p>
          <a:p>
            <a:pPr lvl="1" algn="just"/>
            <a:endParaRPr lang="ca-ES" sz="2000" dirty="0"/>
          </a:p>
        </p:txBody>
      </p:sp>
      <p:sp>
        <p:nvSpPr>
          <p:cNvPr id="6" name="Marcador de número de diapositiva 5">
            <a:extLst>
              <a:ext uri="{FF2B5EF4-FFF2-40B4-BE49-F238E27FC236}">
                <a16:creationId xmlns:a16="http://schemas.microsoft.com/office/drawing/2014/main" id="{17F51EA7-C406-BCF6-2D92-A21813EF7BA7}"/>
              </a:ext>
            </a:extLst>
          </p:cNvPr>
          <p:cNvSpPr>
            <a:spLocks noGrp="1"/>
          </p:cNvSpPr>
          <p:nvPr>
            <p:ph type="sldNum" sz="quarter" idx="7"/>
          </p:nvPr>
        </p:nvSpPr>
        <p:spPr>
          <a:xfrm>
            <a:off x="8930640" y="6566356"/>
            <a:ext cx="2804160" cy="215444"/>
          </a:xfrm>
        </p:spPr>
        <p:txBody>
          <a:bodyPr/>
          <a:lstStyle/>
          <a:p>
            <a:fld id="{B6F15528-21DE-4FAA-801E-634DDDAF4B2B}" type="slidenum">
              <a:rPr lang="es-ES" sz="1400" smtClean="0"/>
              <a:t>16</a:t>
            </a:fld>
            <a:endParaRPr lang="es-ES" dirty="0"/>
          </a:p>
        </p:txBody>
      </p:sp>
    </p:spTree>
    <p:extLst>
      <p:ext uri="{BB962C8B-B14F-4D97-AF65-F5344CB8AC3E}">
        <p14:creationId xmlns:p14="http://schemas.microsoft.com/office/powerpoint/2010/main" val="1842084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7465AE-2845-00BA-51F9-102869952BA3}"/>
              </a:ext>
            </a:extLst>
          </p:cNvPr>
          <p:cNvSpPr>
            <a:spLocks noGrp="1"/>
          </p:cNvSpPr>
          <p:nvPr>
            <p:ph type="sldNum" sz="quarter" idx="7"/>
          </p:nvPr>
        </p:nvSpPr>
        <p:spPr/>
        <p:txBody>
          <a:bodyPr/>
          <a:lstStyle/>
          <a:p>
            <a:fld id="{B6F15528-21DE-4FAA-801E-634DDDAF4B2B}" type="slidenum">
              <a:rPr lang="en-US"/>
              <a:t>17</a:t>
            </a:fld>
            <a:endParaRPr lang="en-US" dirty="0"/>
          </a:p>
        </p:txBody>
      </p:sp>
      <p:sp>
        <p:nvSpPr>
          <p:cNvPr id="3" name="object 2">
            <a:extLst>
              <a:ext uri="{FF2B5EF4-FFF2-40B4-BE49-F238E27FC236}">
                <a16:creationId xmlns:a16="http://schemas.microsoft.com/office/drawing/2014/main" id="{43DF1180-6EF5-0864-BCAA-3CED955841D6}"/>
              </a:ext>
            </a:extLst>
          </p:cNvPr>
          <p:cNvSpPr txBox="1">
            <a:spLocks/>
          </p:cNvSpPr>
          <p:nvPr/>
        </p:nvSpPr>
        <p:spPr>
          <a:xfrm>
            <a:off x="4953000" y="3886200"/>
            <a:ext cx="3473195" cy="780983"/>
          </a:xfrm>
          <a:prstGeom prst="rect">
            <a:avLst/>
          </a:prstGeom>
        </p:spPr>
        <p:txBody>
          <a:bodyPr vert="horz" wrap="square" lIns="0" tIns="11430" rIns="0" bIns="0" rtlCol="0">
            <a:spAutoFit/>
          </a:bodyPr>
          <a:ls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marR="0" lvl="0" indent="0" algn="l" defTabSz="914400" rtl="0" eaLnBrk="1" fontAlgn="auto" latinLnBrk="0" hangingPunct="1">
              <a:lnSpc>
                <a:spcPct val="100000"/>
              </a:lnSpc>
              <a:spcBef>
                <a:spcPts val="90"/>
              </a:spcBef>
              <a:spcAft>
                <a:spcPts val="0"/>
              </a:spcAft>
              <a:buClrTx/>
              <a:buSzTx/>
              <a:buFontTx/>
              <a:buNone/>
              <a:tabLst/>
              <a:defRPr/>
            </a:pPr>
            <a:r>
              <a:rPr kumimoji="0" lang="ca-ES" sz="5000" b="0" i="0" u="none" strike="noStrike" kern="0" cap="none" spc="-5" normalizeH="0" baseline="0" noProof="0" dirty="0">
                <a:ln>
                  <a:noFill/>
                </a:ln>
                <a:solidFill>
                  <a:srgbClr val="FFFFFF"/>
                </a:solidFill>
                <a:effectLst/>
                <a:uLnTx/>
                <a:uFillTx/>
                <a:latin typeface="Calibri"/>
                <a:ea typeface="+mj-ea"/>
                <a:cs typeface="+mj-cs"/>
              </a:rPr>
              <a:t>GRÀCIES</a:t>
            </a:r>
            <a:endParaRPr kumimoji="0" lang="ca-ES" sz="5000" b="0" i="0" u="none" strike="noStrike" kern="0" cap="none" spc="0" normalizeH="0" baseline="0" noProof="0" dirty="0">
              <a:ln>
                <a:noFill/>
              </a:ln>
              <a:solidFill>
                <a:sysClr val="windowText" lastClr="000000"/>
              </a:solidFill>
              <a:effectLst/>
              <a:uLnTx/>
              <a:uFillTx/>
              <a:latin typeface="Calibri"/>
              <a:ea typeface="+mj-ea"/>
              <a:cs typeface="+mj-cs"/>
            </a:endParaRPr>
          </a:p>
        </p:txBody>
      </p:sp>
    </p:spTree>
    <p:extLst>
      <p:ext uri="{BB962C8B-B14F-4D97-AF65-F5344CB8AC3E}">
        <p14:creationId xmlns:p14="http://schemas.microsoft.com/office/powerpoint/2010/main" val="3497479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4042" y="715010"/>
            <a:ext cx="4968558" cy="521297"/>
          </a:xfrm>
          <a:prstGeom prst="rect">
            <a:avLst/>
          </a:prstGeom>
        </p:spPr>
        <p:txBody>
          <a:bodyPr vert="horz" wrap="square" lIns="0" tIns="13335" rIns="0" bIns="0" rtlCol="0" anchor="t">
            <a:spAutoFit/>
          </a:bodyPr>
          <a:lstStyle/>
          <a:p>
            <a:pPr algn="l"/>
            <a:r>
              <a:rPr lang="en-US" sz="3300" b="1" spc="-40" dirty="0"/>
              <a:t>MARC LEGISLATIU</a:t>
            </a:r>
            <a:endParaRPr lang="es-ES" b="1" dirty="0"/>
          </a:p>
        </p:txBody>
      </p:sp>
      <p:sp>
        <p:nvSpPr>
          <p:cNvPr id="3" name="object 3"/>
          <p:cNvSpPr txBox="1"/>
          <p:nvPr/>
        </p:nvSpPr>
        <p:spPr>
          <a:xfrm>
            <a:off x="524774" y="2743200"/>
            <a:ext cx="11125200" cy="2162323"/>
          </a:xfrm>
          <a:prstGeom prst="rect">
            <a:avLst/>
          </a:prstGeom>
        </p:spPr>
        <p:txBody>
          <a:bodyPr vert="horz" wrap="square" lIns="0" tIns="110490" rIns="0" bIns="0" rtlCol="0" anchor="t">
            <a:spAutoFit/>
          </a:bodyPr>
          <a:lstStyle/>
          <a:p>
            <a:pPr algn="ctr">
              <a:spcBef>
                <a:spcPts val="870"/>
              </a:spcBef>
            </a:pPr>
            <a:r>
              <a:rPr sz="2400" b="1" spc="120" dirty="0">
                <a:cs typeface="Trebuchet MS"/>
              </a:rPr>
              <a:t>L</a:t>
            </a:r>
            <a:r>
              <a:rPr sz="2400" b="1" spc="-175" dirty="0">
                <a:cs typeface="Trebuchet MS"/>
              </a:rPr>
              <a:t>.</a:t>
            </a:r>
            <a:r>
              <a:rPr sz="2400" b="1" spc="-210" dirty="0">
                <a:cs typeface="Trebuchet MS"/>
              </a:rPr>
              <a:t> </a:t>
            </a:r>
            <a:r>
              <a:rPr sz="2400" b="1" spc="235" dirty="0">
                <a:cs typeface="Trebuchet MS"/>
              </a:rPr>
              <a:t>O</a:t>
            </a:r>
            <a:r>
              <a:rPr sz="2400" b="1" spc="-175" dirty="0">
                <a:cs typeface="Trebuchet MS"/>
              </a:rPr>
              <a:t>.</a:t>
            </a:r>
            <a:r>
              <a:rPr sz="2400" b="1" spc="-285" dirty="0">
                <a:cs typeface="Trebuchet MS"/>
              </a:rPr>
              <a:t> </a:t>
            </a:r>
            <a:r>
              <a:rPr sz="2400" b="1" spc="-85" dirty="0">
                <a:cs typeface="Trebuchet MS"/>
              </a:rPr>
              <a:t>4</a:t>
            </a:r>
            <a:r>
              <a:rPr sz="2400" b="1" spc="-185" dirty="0">
                <a:cs typeface="Trebuchet MS"/>
              </a:rPr>
              <a:t>/</a:t>
            </a:r>
            <a:r>
              <a:rPr sz="2400" b="1" spc="-85" dirty="0">
                <a:cs typeface="Trebuchet MS"/>
              </a:rPr>
              <a:t>200</a:t>
            </a:r>
            <a:r>
              <a:rPr sz="2400" b="1" spc="-65" dirty="0">
                <a:cs typeface="Trebuchet MS"/>
              </a:rPr>
              <a:t>0</a:t>
            </a:r>
            <a:r>
              <a:rPr sz="2400" b="1" spc="-40" dirty="0">
                <a:cs typeface="Trebuchet MS"/>
              </a:rPr>
              <a:t> </a:t>
            </a:r>
            <a:r>
              <a:rPr sz="2400" b="1" spc="-20" dirty="0">
                <a:cs typeface="Trebuchet MS"/>
              </a:rPr>
              <a:t>de</a:t>
            </a:r>
            <a:r>
              <a:rPr sz="2400" b="1" spc="-45" dirty="0">
                <a:cs typeface="Trebuchet MS"/>
              </a:rPr>
              <a:t> </a:t>
            </a:r>
            <a:r>
              <a:rPr sz="2400" b="1" spc="-85" dirty="0">
                <a:cs typeface="Trebuchet MS"/>
              </a:rPr>
              <a:t>1</a:t>
            </a:r>
            <a:r>
              <a:rPr sz="2400" b="1" spc="-65" dirty="0">
                <a:cs typeface="Trebuchet MS"/>
              </a:rPr>
              <a:t>1</a:t>
            </a:r>
            <a:r>
              <a:rPr sz="2400" b="1" spc="-40" dirty="0">
                <a:cs typeface="Trebuchet MS"/>
              </a:rPr>
              <a:t> </a:t>
            </a:r>
            <a:r>
              <a:rPr sz="2400" b="1" spc="-20" dirty="0">
                <a:cs typeface="Trebuchet MS"/>
              </a:rPr>
              <a:t>de</a:t>
            </a:r>
            <a:r>
              <a:rPr lang="es-ES" sz="2400" b="1" spc="-45" dirty="0">
                <a:cs typeface="Trebuchet MS"/>
              </a:rPr>
              <a:t> gener</a:t>
            </a:r>
            <a:endParaRPr lang="es-ES" sz="2400" b="1" spc="-60" dirty="0">
              <a:cs typeface="Trebuchet MS"/>
            </a:endParaRPr>
          </a:p>
          <a:p>
            <a:pPr algn="ctr">
              <a:spcBef>
                <a:spcPts val="869"/>
              </a:spcBef>
            </a:pPr>
            <a:r>
              <a:rPr lang="es-ES" sz="2400" spc="-45" dirty="0">
                <a:cs typeface="Trebuchet MS"/>
              </a:rPr>
              <a:t>sobre</a:t>
            </a:r>
            <a:r>
              <a:rPr lang="es-ES" sz="2400" spc="-60" dirty="0">
                <a:cs typeface="Trebuchet MS"/>
              </a:rPr>
              <a:t> </a:t>
            </a:r>
            <a:r>
              <a:rPr lang="es-ES" sz="2400" spc="-55" dirty="0">
                <a:cs typeface="Trebuchet MS"/>
              </a:rPr>
              <a:t>drets i llibertats dels extrangers a Espanya i la seva integració scocial.</a:t>
            </a:r>
            <a:endParaRPr lang="es-ES" sz="2400" spc="-130" dirty="0">
              <a:cs typeface="Trebuchet MS"/>
            </a:endParaRPr>
          </a:p>
          <a:p>
            <a:pPr algn="ctr">
              <a:spcBef>
                <a:spcPts val="40"/>
              </a:spcBef>
            </a:pPr>
            <a:endParaRPr lang="es-ES" sz="2400" dirty="0">
              <a:cs typeface="Trebuchet MS"/>
            </a:endParaRPr>
          </a:p>
          <a:p>
            <a:pPr algn="ctr"/>
            <a:r>
              <a:rPr lang="en-US" sz="2400" spc="-90" dirty="0">
                <a:ea typeface="+mn-lt"/>
                <a:cs typeface="+mn-lt"/>
              </a:rPr>
              <a:t>Reglament aprovat per el </a:t>
            </a:r>
            <a:r>
              <a:rPr lang="en-US" sz="2400" b="1" spc="-90" dirty="0">
                <a:ea typeface="+mn-lt"/>
                <a:cs typeface="+mn-lt"/>
              </a:rPr>
              <a:t>RD 557/2011, de 20 abril,</a:t>
            </a:r>
            <a:r>
              <a:rPr lang="en-US" sz="2400" spc="-90" dirty="0">
                <a:ea typeface="+mn-lt"/>
                <a:cs typeface="+mn-lt"/>
              </a:rPr>
              <a:t> de desenvolupament de la LO (Art. 124.4)</a:t>
            </a:r>
            <a:endParaRPr lang="es-ES" dirty="0"/>
          </a:p>
          <a:p>
            <a:pPr marL="2833370" marR="875665" indent="-1944370" algn="ctr">
              <a:lnSpc>
                <a:spcPct val="135600"/>
              </a:lnSpc>
            </a:pPr>
            <a:endParaRPr sz="2400" dirty="0">
              <a:cs typeface="Trebuchet MS"/>
            </a:endParaRPr>
          </a:p>
        </p:txBody>
      </p:sp>
      <p:sp>
        <p:nvSpPr>
          <p:cNvPr id="4" name="Marcador de número de diapositiva 3">
            <a:extLst>
              <a:ext uri="{FF2B5EF4-FFF2-40B4-BE49-F238E27FC236}">
                <a16:creationId xmlns:a16="http://schemas.microsoft.com/office/drawing/2014/main" id="{B017E223-BF63-3EF8-7B03-C44F5F2F5620}"/>
              </a:ext>
            </a:extLst>
          </p:cNvPr>
          <p:cNvSpPr>
            <a:spLocks noGrp="1"/>
          </p:cNvSpPr>
          <p:nvPr>
            <p:ph type="sldNum" sz="quarter" idx="7"/>
          </p:nvPr>
        </p:nvSpPr>
        <p:spPr>
          <a:xfrm>
            <a:off x="8778240" y="6377940"/>
            <a:ext cx="2804160" cy="215444"/>
          </a:xfrm>
        </p:spPr>
        <p:txBody>
          <a:bodyPr/>
          <a:lstStyle/>
          <a:p>
            <a:fld id="{B6F15528-21DE-4FAA-801E-634DDDAF4B2B}" type="slidenum">
              <a:rPr lang="es-ES" sz="1400" smtClean="0"/>
              <a:t>2</a:t>
            </a:fld>
            <a:endParaRPr lang="es-E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0391" y="2743200"/>
            <a:ext cx="10296146" cy="2839047"/>
          </a:xfrm>
          <a:prstGeom prst="rect">
            <a:avLst/>
          </a:prstGeom>
        </p:spPr>
        <p:txBody>
          <a:bodyPr vert="horz" wrap="square" lIns="0" tIns="125095" rIns="0" bIns="0" rtlCol="0" anchor="t">
            <a:spAutoFit/>
          </a:bodyPr>
          <a:lstStyle/>
          <a:p>
            <a:pPr marL="355600" marR="11430" indent="-342900" algn="just">
              <a:lnSpc>
                <a:spcPct val="150000"/>
              </a:lnSpc>
              <a:spcBef>
                <a:spcPts val="1019"/>
              </a:spcBef>
              <a:buClr>
                <a:srgbClr val="C00000"/>
              </a:buClr>
              <a:buFont typeface="Wingdings" panose="05000000000000000000" pitchFamily="2" charset="2"/>
              <a:buChar char="q"/>
              <a:tabLst>
                <a:tab pos="215900" algn="l"/>
              </a:tabLst>
            </a:pPr>
            <a:r>
              <a:rPr lang="ca-ES" sz="2400" spc="-5" dirty="0">
                <a:ea typeface="+mn-lt"/>
                <a:cs typeface="+mn-lt"/>
              </a:rPr>
              <a:t>És una autorització de </a:t>
            </a:r>
            <a:r>
              <a:rPr lang="ca-ES" sz="2400" b="1" spc="-5" dirty="0">
                <a:ea typeface="+mn-lt"/>
                <a:cs typeface="+mn-lt"/>
              </a:rPr>
              <a:t>residència temporal</a:t>
            </a:r>
            <a:r>
              <a:rPr lang="ca-ES" sz="2400" spc="-5" dirty="0">
                <a:ea typeface="+mn-lt"/>
                <a:cs typeface="+mn-lt"/>
              </a:rPr>
              <a:t> amb </a:t>
            </a:r>
            <a:r>
              <a:rPr lang="ca-ES" sz="2400" b="1" spc="-5" dirty="0">
                <a:ea typeface="+mn-lt"/>
                <a:cs typeface="+mn-lt"/>
              </a:rPr>
              <a:t>una vigència de 12 mesos, prorrogable una única vegada per un altre període de 12 mesos</a:t>
            </a:r>
            <a:r>
              <a:rPr lang="ca-ES" sz="2400" spc="-5" dirty="0">
                <a:ea typeface="+mn-lt"/>
                <a:cs typeface="+mn-lt"/>
              </a:rPr>
              <a:t> quan la formació tingui una durada superior a 12 mesos o quan la formació no s’hagi pogut finalitzar amb èxit dins els 12 mesos i la persona necessiti més termini per finalitzar-la.  </a:t>
            </a:r>
            <a:endParaRPr lang="ca-ES" sz="2400" dirty="0"/>
          </a:p>
        </p:txBody>
      </p:sp>
      <p:sp>
        <p:nvSpPr>
          <p:cNvPr id="3" name="object 3"/>
          <p:cNvSpPr txBox="1">
            <a:spLocks noGrp="1"/>
          </p:cNvSpPr>
          <p:nvPr>
            <p:ph type="title"/>
          </p:nvPr>
        </p:nvSpPr>
        <p:spPr>
          <a:xfrm>
            <a:off x="1185671" y="1726827"/>
            <a:ext cx="9820657" cy="751488"/>
          </a:xfrm>
          <a:prstGeom prst="rect">
            <a:avLst/>
          </a:prstGeom>
        </p:spPr>
        <p:txBody>
          <a:bodyPr vert="horz" wrap="square" lIns="0" tIns="12700" rIns="0" bIns="0" rtlCol="0" anchor="t">
            <a:spAutoFit/>
          </a:bodyPr>
          <a:lstStyle/>
          <a:p>
            <a:pPr marL="12700" algn="ctr">
              <a:spcBef>
                <a:spcPts val="100"/>
              </a:spcBef>
            </a:pPr>
            <a:r>
              <a:rPr lang="ca-ES" sz="2400" b="1" spc="-5" dirty="0">
                <a:latin typeface="Calibri"/>
                <a:cs typeface="Calibri"/>
              </a:rPr>
              <a:t>QUÉ ES L’</a:t>
            </a:r>
            <a:r>
              <a:rPr lang="ca-ES" sz="2400" b="1" spc="-5" dirty="0"/>
              <a:t>AUTORIZACIÓ </a:t>
            </a:r>
            <a:r>
              <a:rPr lang="ca-ES" sz="2400" b="1" spc="-5" dirty="0">
                <a:latin typeface="Calibri"/>
                <a:cs typeface="Calibri"/>
              </a:rPr>
              <a:t>DE RESIDÈNCIA TEMPORAL </a:t>
            </a:r>
            <a:r>
              <a:rPr lang="ca-ES" sz="2400" b="1" spc="-5" dirty="0"/>
              <a:t>PER ARRELAMENT PER A LA FORMACIÓ</a:t>
            </a:r>
            <a:r>
              <a:rPr lang="ca-ES" sz="2400" b="1" spc="-5" dirty="0">
                <a:latin typeface="Calibri"/>
                <a:cs typeface="Calibri"/>
              </a:rPr>
              <a:t>?</a:t>
            </a:r>
            <a:r>
              <a:rPr lang="ca-ES" sz="2400" b="1" spc="-5" dirty="0"/>
              <a:t> </a:t>
            </a:r>
            <a:endParaRPr lang="ca-ES" sz="2400" dirty="0">
              <a:latin typeface="Calibri"/>
              <a:cs typeface="Calibri"/>
            </a:endParaRPr>
          </a:p>
        </p:txBody>
      </p:sp>
      <p:sp>
        <p:nvSpPr>
          <p:cNvPr id="6" name="Marcador de número de diapositiva 5">
            <a:extLst>
              <a:ext uri="{FF2B5EF4-FFF2-40B4-BE49-F238E27FC236}">
                <a16:creationId xmlns:a16="http://schemas.microsoft.com/office/drawing/2014/main" id="{47CAB2DB-06BF-FAA8-AADB-5A23C2E75965}"/>
              </a:ext>
            </a:extLst>
          </p:cNvPr>
          <p:cNvSpPr>
            <a:spLocks noGrp="1"/>
          </p:cNvSpPr>
          <p:nvPr>
            <p:ph type="sldNum" sz="quarter" idx="7"/>
          </p:nvPr>
        </p:nvSpPr>
        <p:spPr>
          <a:xfrm>
            <a:off x="8778240" y="6377940"/>
            <a:ext cx="2804160" cy="215444"/>
          </a:xfrm>
        </p:spPr>
        <p:txBody>
          <a:bodyPr/>
          <a:lstStyle/>
          <a:p>
            <a:fld id="{B6F15528-21DE-4FAA-801E-634DDDAF4B2B}" type="slidenum">
              <a:rPr lang="es-ES" sz="1400" smtClean="0"/>
              <a:t>3</a:t>
            </a:fld>
            <a:endParaRPr lang="es-E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3027FF-738B-30C8-52D6-D39377404A2D}"/>
              </a:ext>
            </a:extLst>
          </p:cNvPr>
          <p:cNvSpPr>
            <a:spLocks noGrp="1"/>
          </p:cNvSpPr>
          <p:nvPr>
            <p:ph type="body" idx="1"/>
          </p:nvPr>
        </p:nvSpPr>
        <p:spPr>
          <a:xfrm>
            <a:off x="527658" y="943704"/>
            <a:ext cx="11412585" cy="5216813"/>
          </a:xfrm>
        </p:spPr>
        <p:txBody>
          <a:bodyPr wrap="square" lIns="0" tIns="0" rIns="0" bIns="0" anchor="t">
            <a:spAutoFit/>
          </a:bodyPr>
          <a:lstStyle/>
          <a:p>
            <a:r>
              <a:rPr lang="en-US" b="1" spc="-5" dirty="0">
                <a:solidFill>
                  <a:srgbClr val="C00000"/>
                </a:solidFill>
                <a:ea typeface="+mj-ea"/>
              </a:rPr>
              <a:t>REQUISITS GENERALS:</a:t>
            </a:r>
            <a:endParaRPr lang="es-ES" b="1" dirty="0">
              <a:solidFill>
                <a:srgbClr val="C00000"/>
              </a:solidFill>
              <a:ea typeface="+mj-ea"/>
            </a:endParaRPr>
          </a:p>
          <a:p>
            <a:endParaRPr lang="en-US" sz="1100" b="1" dirty="0"/>
          </a:p>
          <a:p>
            <a:pPr marL="264795" indent="-264795" algn="just">
              <a:buAutoNum type="arabicPeriod"/>
            </a:pPr>
            <a:r>
              <a:rPr lang="ca-ES" sz="1600" b="1" dirty="0"/>
              <a:t>Dos anys de permanència</a:t>
            </a:r>
            <a:r>
              <a:rPr lang="ca-ES" sz="1600" dirty="0"/>
              <a:t> continuada a Espanya (es permet un màxim de 90 dies sense empadronament des de l'entrada a Espanya)</a:t>
            </a:r>
          </a:p>
          <a:p>
            <a:pPr marL="264795" indent="-264795" algn="just">
              <a:buFont typeface="+mj-lt"/>
              <a:buAutoNum type="arabicPeriod"/>
            </a:pPr>
            <a:endParaRPr lang="ca-ES" sz="1600" dirty="0"/>
          </a:p>
          <a:p>
            <a:pPr marL="264795" indent="-264795" algn="just">
              <a:buAutoNum type="arabicPeriod"/>
            </a:pPr>
            <a:r>
              <a:rPr lang="ca-ES" sz="1600" b="1" dirty="0"/>
              <a:t>No tenir antecedents penals </a:t>
            </a:r>
            <a:r>
              <a:rPr lang="ca-ES" sz="1600" dirty="0"/>
              <a:t>al seu país de residència dels darrers 5 anys a l'entrada a Espanya ni tenir condemnes per delictes existents a l'ordenament jurídic espanyol.</a:t>
            </a:r>
          </a:p>
          <a:p>
            <a:pPr marL="264795" indent="-264795" algn="just">
              <a:buFontTx/>
              <a:buAutoNum type="arabicPeriod"/>
            </a:pPr>
            <a:endParaRPr lang="ca-ES" sz="1600" dirty="0"/>
          </a:p>
          <a:p>
            <a:pPr marL="264795" indent="-264795" algn="just">
              <a:buFontTx/>
              <a:buAutoNum type="arabicPeriod"/>
            </a:pPr>
            <a:r>
              <a:rPr lang="ca-ES" sz="1600" b="1" dirty="0"/>
              <a:t> No ser ciutadà de la Unió Europea.</a:t>
            </a:r>
          </a:p>
          <a:p>
            <a:pPr marL="264795" indent="-264795" algn="just">
              <a:buAutoNum type="arabicPeriod"/>
            </a:pPr>
            <a:endParaRPr lang="ca-ES" sz="1600" b="1" dirty="0"/>
          </a:p>
          <a:p>
            <a:pPr marL="264795" indent="-264795" algn="just">
              <a:buAutoNum type="arabicPeriod"/>
            </a:pPr>
            <a:r>
              <a:rPr lang="ca-ES" sz="1600" b="1" dirty="0"/>
              <a:t>Compromís de </a:t>
            </a:r>
            <a:r>
              <a:rPr lang="ca-ES" sz="1600" b="1" u="sng" dirty="0"/>
              <a:t>realització</a:t>
            </a:r>
            <a:r>
              <a:rPr lang="ca-ES" sz="1600" b="1" dirty="0"/>
              <a:t> d' una formació dels tipus següents:</a:t>
            </a:r>
          </a:p>
          <a:p>
            <a:pPr marL="264795" indent="-264795" algn="just">
              <a:buFont typeface="+mj-lt"/>
              <a:buAutoNum type="arabicPeriod"/>
            </a:pPr>
            <a:endParaRPr lang="ca-ES" sz="1600" b="1" dirty="0"/>
          </a:p>
          <a:p>
            <a:pPr marL="621030" lvl="1" indent="-342900" algn="just">
              <a:buClr>
                <a:srgbClr val="C00000"/>
              </a:buClr>
              <a:buFont typeface="+mj-lt"/>
              <a:buAutoNum type="alphaUcPeriod"/>
            </a:pPr>
            <a:r>
              <a:rPr lang="ca-ES" sz="1600" dirty="0">
                <a:solidFill>
                  <a:schemeClr val="tx1"/>
                </a:solidFill>
                <a:ea typeface="+mn-lt"/>
                <a:cs typeface="+mn-lt"/>
              </a:rPr>
              <a:t>Formació </a:t>
            </a:r>
            <a:r>
              <a:rPr lang="ca-ES" sz="1600" dirty="0">
                <a:solidFill>
                  <a:schemeClr val="tx1"/>
                </a:solidFill>
              </a:rPr>
              <a:t>pertanyent al sistema de formació professional</a:t>
            </a:r>
            <a:r>
              <a:rPr lang="ca-ES" sz="1600" dirty="0">
                <a:solidFill>
                  <a:schemeClr val="tx1"/>
                </a:solidFill>
                <a:ea typeface="+mn-lt"/>
                <a:cs typeface="+mn-lt"/>
              </a:rPr>
              <a:t>.</a:t>
            </a:r>
            <a:endParaRPr lang="ca-ES" sz="1600" dirty="0">
              <a:solidFill>
                <a:schemeClr val="tx1"/>
              </a:solidFill>
            </a:endParaRPr>
          </a:p>
          <a:p>
            <a:pPr marL="621030" lvl="1" indent="-342900" algn="just">
              <a:buClr>
                <a:srgbClr val="C00000"/>
              </a:buClr>
              <a:buFont typeface="+mj-lt"/>
              <a:buAutoNum type="alphaUcPeriod"/>
            </a:pPr>
            <a:r>
              <a:rPr lang="ca-ES" sz="1600" dirty="0">
                <a:ea typeface="+mn-lt"/>
                <a:cs typeface="+mn-lt"/>
              </a:rPr>
              <a:t>Formació dirigida a la obtenció d’un certificat d’aptitud tècnica o habilitació professional.  </a:t>
            </a:r>
            <a:endParaRPr lang="ca-ES" sz="1600" dirty="0"/>
          </a:p>
          <a:p>
            <a:pPr marL="621030" lvl="1" indent="-342900" algn="just">
              <a:buClr>
                <a:srgbClr val="C00000"/>
              </a:buClr>
              <a:buFont typeface="+mj-lt"/>
              <a:buAutoNum type="alphaUcPeriod"/>
            </a:pPr>
            <a:r>
              <a:rPr lang="ca-ES" sz="1600" dirty="0">
                <a:ea typeface="+mn-lt"/>
                <a:cs typeface="+mn-lt"/>
              </a:rPr>
              <a:t>Formació promoguda pels serveis públics d'ocupació (SEPE / SOC).</a:t>
            </a:r>
          </a:p>
          <a:p>
            <a:pPr marL="621030" lvl="1" indent="-342900" algn="just">
              <a:buClr>
                <a:srgbClr val="C00000"/>
              </a:buClr>
              <a:buFont typeface="+mj-lt"/>
              <a:buAutoNum type="alphaUcPeriod"/>
            </a:pPr>
            <a:r>
              <a:rPr lang="ca-ES" sz="1600" dirty="0">
                <a:ea typeface="+mn-lt"/>
                <a:cs typeface="+mn-lt"/>
              </a:rPr>
              <a:t>Formació donada per les universitats. </a:t>
            </a:r>
          </a:p>
          <a:p>
            <a:pPr marL="621030" lvl="1" indent="-342900" algn="just">
              <a:buClr>
                <a:srgbClr val="C00000"/>
              </a:buClr>
              <a:buFont typeface="+mj-lt"/>
              <a:buAutoNum type="alphaUcPeriod"/>
            </a:pPr>
            <a:r>
              <a:rPr lang="ca-ES" sz="1600" dirty="0" err="1">
                <a:ea typeface="+mn-lt"/>
                <a:cs typeface="+mn-lt"/>
              </a:rPr>
              <a:t>M</a:t>
            </a:r>
            <a:r>
              <a:rPr lang="ca-ES" sz="1600" dirty="0" err="1"/>
              <a:t>icro</a:t>
            </a:r>
            <a:r>
              <a:rPr lang="ca-ES" sz="1600" dirty="0"/>
              <a:t> credencials.</a:t>
            </a:r>
          </a:p>
          <a:p>
            <a:pPr marL="264795" lvl="1" indent="-264795" algn="just">
              <a:buClr>
                <a:srgbClr val="C00000"/>
              </a:buClr>
              <a:buFont typeface="Wingdings" panose="05000000000000000000" pitchFamily="2" charset="2"/>
              <a:buChar char="q"/>
            </a:pPr>
            <a:endParaRPr lang="ca-ES" sz="1600" dirty="0"/>
          </a:p>
          <a:p>
            <a:pPr marL="264795" indent="-264795" algn="just">
              <a:buAutoNum type="arabicPeriod" startAt="5"/>
            </a:pPr>
            <a:r>
              <a:rPr lang="ca-ES" sz="1600" b="1" dirty="0"/>
              <a:t>La matriculació es farà en un termini màxim de 3 mesos des de la notificació de l'autorització de residència </a:t>
            </a:r>
            <a:r>
              <a:rPr lang="ca-ES" sz="1600" dirty="0"/>
              <a:t>(és possible que la persona ja estigui matriculada abans de la concessió de l’autorització i hagi presentat la matricula amb la petició d’autorització). </a:t>
            </a:r>
            <a:endParaRPr lang="ca-ES" sz="1600" b="1" dirty="0"/>
          </a:p>
          <a:p>
            <a:pPr algn="just"/>
            <a:endParaRPr lang="ca-ES" sz="1600" b="1" dirty="0"/>
          </a:p>
          <a:p>
            <a:pPr marL="264795" indent="-264795" algn="just">
              <a:buAutoNum type="arabicPeriod" startAt="5"/>
            </a:pPr>
            <a:r>
              <a:rPr lang="ca-ES" sz="1600" b="1" dirty="0"/>
              <a:t>Un cop aprovada, no es podrà tornar a demanar en un període de 3 anys.</a:t>
            </a:r>
          </a:p>
        </p:txBody>
      </p:sp>
      <p:sp>
        <p:nvSpPr>
          <p:cNvPr id="6" name="Marcador de número de diapositiva 5">
            <a:extLst>
              <a:ext uri="{FF2B5EF4-FFF2-40B4-BE49-F238E27FC236}">
                <a16:creationId xmlns:a16="http://schemas.microsoft.com/office/drawing/2014/main" id="{17F51EA7-C406-BCF6-2D92-A21813EF7BA7}"/>
              </a:ext>
            </a:extLst>
          </p:cNvPr>
          <p:cNvSpPr>
            <a:spLocks noGrp="1"/>
          </p:cNvSpPr>
          <p:nvPr>
            <p:ph type="sldNum" sz="quarter" idx="7"/>
          </p:nvPr>
        </p:nvSpPr>
        <p:spPr>
          <a:xfrm>
            <a:off x="8930640" y="6566356"/>
            <a:ext cx="2804160" cy="215444"/>
          </a:xfrm>
        </p:spPr>
        <p:txBody>
          <a:bodyPr/>
          <a:lstStyle/>
          <a:p>
            <a:fld id="{B6F15528-21DE-4FAA-801E-634DDDAF4B2B}" type="slidenum">
              <a:rPr lang="es-ES" sz="1400" smtClean="0"/>
              <a:t>4</a:t>
            </a:fld>
            <a:endParaRPr lang="es-ES" dirty="0"/>
          </a:p>
        </p:txBody>
      </p:sp>
    </p:spTree>
    <p:extLst>
      <p:ext uri="{BB962C8B-B14F-4D97-AF65-F5344CB8AC3E}">
        <p14:creationId xmlns:p14="http://schemas.microsoft.com/office/powerpoint/2010/main" val="2687313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D3027FF-738B-30C8-52D6-D39377404A2D}"/>
              </a:ext>
            </a:extLst>
          </p:cNvPr>
          <p:cNvSpPr>
            <a:spLocks noGrp="1"/>
          </p:cNvSpPr>
          <p:nvPr>
            <p:ph type="body" idx="1"/>
          </p:nvPr>
        </p:nvSpPr>
        <p:spPr>
          <a:xfrm>
            <a:off x="609600" y="611956"/>
            <a:ext cx="11240057" cy="5970865"/>
          </a:xfrm>
        </p:spPr>
        <p:txBody>
          <a:bodyPr wrap="square" lIns="0" tIns="0" rIns="0" bIns="0" anchor="t">
            <a:spAutoFit/>
          </a:bodyPr>
          <a:lstStyle/>
          <a:p>
            <a:r>
              <a:rPr lang="en-US" b="1" spc="-5" dirty="0">
                <a:solidFill>
                  <a:srgbClr val="C00000"/>
                </a:solidFill>
                <a:ea typeface="+mj-ea"/>
              </a:rPr>
              <a:t>COM HAN DE SER LES FORMACIONS?</a:t>
            </a:r>
            <a:endParaRPr lang="es-ES" b="1" dirty="0">
              <a:solidFill>
                <a:srgbClr val="C00000"/>
              </a:solidFill>
              <a:ea typeface="+mj-ea"/>
            </a:endParaRPr>
          </a:p>
          <a:p>
            <a:pPr marL="180975" indent="-180975" algn="just">
              <a:buFont typeface="Arial,Sans-Serif" panose="020B0604020202020204" pitchFamily="34" charset="0"/>
              <a:buChar char="•"/>
            </a:pPr>
            <a:endParaRPr lang="es-ES" sz="1800" b="1" dirty="0"/>
          </a:p>
          <a:p>
            <a:pPr algn="just"/>
            <a:r>
              <a:rPr lang="ca-ES" sz="1800" b="1" dirty="0"/>
              <a:t>A- FORMACIÓ REGLADA PERTANYENT AL SISTEMA DE FORMACIÓ PROFESSIONAL.</a:t>
            </a:r>
          </a:p>
          <a:p>
            <a:pPr algn="just"/>
            <a:endParaRPr lang="ca-ES" sz="1600" b="1" dirty="0"/>
          </a:p>
          <a:p>
            <a:pPr marL="285750" indent="-285750" algn="just">
              <a:buClr>
                <a:srgbClr val="C00000"/>
              </a:buClr>
              <a:buFont typeface="Wingdings" panose="05000000000000000000" pitchFamily="2" charset="2"/>
              <a:buChar char="q"/>
            </a:pPr>
            <a:r>
              <a:rPr lang="ca-ES" sz="1600" b="1" dirty="0"/>
              <a:t>Inclou:</a:t>
            </a:r>
          </a:p>
          <a:p>
            <a:pPr algn="just"/>
            <a:endParaRPr lang="ca-ES" sz="1600" b="1" dirty="0"/>
          </a:p>
          <a:p>
            <a:pPr marL="742950" lvl="1" indent="-285750" algn="just">
              <a:buFont typeface="Courier New" panose="02070309020205020404" pitchFamily="49" charset="0"/>
              <a:buChar char="o"/>
            </a:pPr>
            <a:r>
              <a:rPr lang="ca-ES" sz="1600" dirty="0"/>
              <a:t>Títols de Formació professional (amb valor acadèmic i professional).</a:t>
            </a:r>
          </a:p>
          <a:p>
            <a:pPr lvl="1" algn="just"/>
            <a:endParaRPr lang="ca-ES" sz="1600" dirty="0"/>
          </a:p>
          <a:p>
            <a:pPr marL="742950" lvl="1" indent="-285750" algn="just">
              <a:buFont typeface="Courier New" panose="02070309020205020404" pitchFamily="49" charset="0"/>
              <a:buChar char="o"/>
            </a:pPr>
            <a:r>
              <a:rPr lang="ca-ES" sz="1600" dirty="0"/>
              <a:t>Cursos d’especialització.</a:t>
            </a:r>
          </a:p>
          <a:p>
            <a:pPr lvl="1" algn="just"/>
            <a:endParaRPr lang="ca-ES" sz="1600" dirty="0"/>
          </a:p>
          <a:p>
            <a:pPr marL="742950" lvl="1" indent="-285750" algn="just">
              <a:buFont typeface="Courier New" panose="02070309020205020404" pitchFamily="49" charset="0"/>
              <a:buChar char="o"/>
            </a:pPr>
            <a:r>
              <a:rPr lang="ca-ES" sz="1600" dirty="0"/>
              <a:t>Certificats de professionalitat (amb valor professional però no acadèmic) que la persona pot obtenir bé per formació realitzant els mòduls que configuren el certificat de professionalitat, bé per acreditació de l’experiència laboral, superant el procediment establert per a l’avaluació i acreditació de les competències professionals adquirides mitjançant l’experiència laboral i/o per vies no formals de formació). </a:t>
            </a:r>
          </a:p>
          <a:p>
            <a:pPr lvl="1" algn="just"/>
            <a:endParaRPr lang="ca-ES" sz="1600" dirty="0"/>
          </a:p>
          <a:p>
            <a:pPr marL="742950" lvl="1" indent="-285750" algn="just">
              <a:buFont typeface="Courier New" panose="02070309020205020404" pitchFamily="49" charset="0"/>
              <a:buChar char="o"/>
            </a:pPr>
            <a:r>
              <a:rPr lang="ca-ES" sz="1600" dirty="0"/>
              <a:t>Certificats de competència. </a:t>
            </a:r>
          </a:p>
          <a:p>
            <a:pPr lvl="1" algn="just"/>
            <a:endParaRPr lang="ca-ES" sz="1600" dirty="0"/>
          </a:p>
          <a:p>
            <a:pPr marL="285750" indent="-285750" algn="just">
              <a:buClr>
                <a:srgbClr val="C00000"/>
              </a:buClr>
              <a:buFont typeface="Wingdings" panose="05000000000000000000" pitchFamily="2" charset="2"/>
              <a:buChar char="q"/>
            </a:pPr>
            <a:r>
              <a:rPr lang="ca-ES" sz="1600" dirty="0"/>
              <a:t>El curs haurà de ser realitzat per un centre acreditat. Per saber si un centre està acreditat, s' ha de comprovar en el Registre Estatal de Centres Docents No Universitaris, consultant al següent enllaç: </a:t>
            </a:r>
            <a:r>
              <a:rPr lang="es-ES" sz="1600" b="0" i="0" u="sng" strike="noStrike" dirty="0">
                <a:solidFill>
                  <a:srgbClr val="0000FF"/>
                </a:solidFill>
                <a:effectLst/>
                <a:latin typeface="Calibri" panose="020F0502020204030204" pitchFamily="34" charset="0"/>
                <a:hlinkClick r:id="rId2"/>
              </a:rPr>
              <a:t>https://www.educacionyfp.gob.es/contenidos/centros-docentes/buscar-centro-no-universitario.html</a:t>
            </a:r>
            <a:endParaRPr lang="es-ES" sz="1600" b="0" i="0" u="sng" strike="noStrike" dirty="0">
              <a:solidFill>
                <a:srgbClr val="0000FF"/>
              </a:solidFill>
              <a:effectLst/>
              <a:latin typeface="Calibri" panose="020F0502020204030204" pitchFamily="34" charset="0"/>
            </a:endParaRPr>
          </a:p>
          <a:p>
            <a:pPr algn="just">
              <a:buClr>
                <a:srgbClr val="C00000"/>
              </a:buClr>
            </a:pPr>
            <a:endParaRPr lang="ca-ES" sz="1600" dirty="0"/>
          </a:p>
          <a:p>
            <a:pPr marL="180975" indent="-180975" algn="just">
              <a:buFont typeface="Arial" panose="020B0604020202020204" pitchFamily="34" charset="0"/>
              <a:buChar char="•"/>
            </a:pPr>
            <a:endParaRPr lang="ca-ES" sz="1600" dirty="0"/>
          </a:p>
          <a:p>
            <a:pPr algn="just"/>
            <a:endParaRPr lang="en-US" sz="2000" dirty="0"/>
          </a:p>
        </p:txBody>
      </p:sp>
      <p:sp>
        <p:nvSpPr>
          <p:cNvPr id="6" name="Marcador de número de diapositiva 5">
            <a:extLst>
              <a:ext uri="{FF2B5EF4-FFF2-40B4-BE49-F238E27FC236}">
                <a16:creationId xmlns:a16="http://schemas.microsoft.com/office/drawing/2014/main" id="{17F51EA7-C406-BCF6-2D92-A21813EF7BA7}"/>
              </a:ext>
            </a:extLst>
          </p:cNvPr>
          <p:cNvSpPr>
            <a:spLocks noGrp="1"/>
          </p:cNvSpPr>
          <p:nvPr>
            <p:ph type="sldNum" sz="quarter" idx="7"/>
          </p:nvPr>
        </p:nvSpPr>
        <p:spPr>
          <a:xfrm>
            <a:off x="8930640" y="6566356"/>
            <a:ext cx="2804160" cy="215444"/>
          </a:xfrm>
        </p:spPr>
        <p:txBody>
          <a:bodyPr/>
          <a:lstStyle/>
          <a:p>
            <a:fld id="{B6F15528-21DE-4FAA-801E-634DDDAF4B2B}" type="slidenum">
              <a:rPr lang="es-ES" sz="1400" smtClean="0"/>
              <a:t>5</a:t>
            </a:fld>
            <a:endParaRPr lang="es-ES" dirty="0"/>
          </a:p>
        </p:txBody>
      </p:sp>
    </p:spTree>
    <p:extLst>
      <p:ext uri="{BB962C8B-B14F-4D97-AF65-F5344CB8AC3E}">
        <p14:creationId xmlns:p14="http://schemas.microsoft.com/office/powerpoint/2010/main" val="2332457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a:extLst>
              <a:ext uri="{FF2B5EF4-FFF2-40B4-BE49-F238E27FC236}">
                <a16:creationId xmlns:a16="http://schemas.microsoft.com/office/drawing/2014/main" id="{7F8CB5D0-CC83-9BFB-BD80-686BC0B6561A}"/>
              </a:ext>
            </a:extLst>
          </p:cNvPr>
          <p:cNvSpPr>
            <a:spLocks noGrp="1"/>
          </p:cNvSpPr>
          <p:nvPr>
            <p:ph type="sldNum" sz="quarter" idx="7"/>
          </p:nvPr>
        </p:nvSpPr>
        <p:spPr/>
        <p:txBody>
          <a:bodyPr/>
          <a:lstStyle/>
          <a:p>
            <a:fld id="{B6F15528-21DE-4FAA-801E-634DDDAF4B2B}" type="slidenum">
              <a:rPr lang="ca-ES" smtClean="0"/>
              <a:t>6</a:t>
            </a:fld>
            <a:endParaRPr lang="ca-ES" dirty="0"/>
          </a:p>
        </p:txBody>
      </p:sp>
      <p:pic>
        <p:nvPicPr>
          <p:cNvPr id="3" name="Picture 4">
            <a:extLst>
              <a:ext uri="{FF2B5EF4-FFF2-40B4-BE49-F238E27FC236}">
                <a16:creationId xmlns:a16="http://schemas.microsoft.com/office/drawing/2014/main" id="{FA716FCC-CEEF-A56A-76BB-115331C62D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803" y="850841"/>
            <a:ext cx="9192265" cy="4939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432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223C6D6C-30B6-3BF5-9063-DA7CB765B971}"/>
              </a:ext>
            </a:extLst>
          </p:cNvPr>
          <p:cNvSpPr>
            <a:spLocks noGrp="1"/>
          </p:cNvSpPr>
          <p:nvPr>
            <p:ph type="body" idx="1"/>
          </p:nvPr>
        </p:nvSpPr>
        <p:spPr>
          <a:xfrm>
            <a:off x="486410" y="967548"/>
            <a:ext cx="11219180" cy="4832092"/>
          </a:xfrm>
        </p:spPr>
        <p:txBody>
          <a:bodyPr/>
          <a:lstStyle/>
          <a:p>
            <a:pPr marL="342900" indent="-342900">
              <a:buClr>
                <a:srgbClr val="C00000"/>
              </a:buClr>
              <a:buFont typeface="Wingdings" panose="05000000000000000000" pitchFamily="2" charset="2"/>
              <a:buChar char="q"/>
            </a:pPr>
            <a:r>
              <a:rPr lang="ca-ES" sz="1800" b="1" dirty="0"/>
              <a:t>Enllaços interessants vinculats a la formació reglada</a:t>
            </a:r>
            <a:r>
              <a:rPr lang="ca-ES" dirty="0"/>
              <a:t>:</a:t>
            </a:r>
          </a:p>
          <a:p>
            <a:pPr>
              <a:buClr>
                <a:srgbClr val="C00000"/>
              </a:buClr>
            </a:pPr>
            <a:endParaRPr lang="ca-ES" dirty="0"/>
          </a:p>
          <a:p>
            <a:pPr marL="742950" lvl="1" indent="-285750" algn="just" rtl="0" fontAlgn="base">
              <a:buFont typeface="Wingdings" panose="05000000000000000000" pitchFamily="2" charset="2"/>
              <a:buChar char="ü"/>
            </a:pPr>
            <a:r>
              <a:rPr lang="ca-ES" dirty="0">
                <a:solidFill>
                  <a:srgbClr val="000000"/>
                </a:solidFill>
                <a:latin typeface="Calibri" panose="020F0502020204030204" pitchFamily="34" charset="0"/>
              </a:rPr>
              <a:t>Enllaç per poder consultar els requisits d’accés als diferents cicles formatius </a:t>
            </a:r>
            <a:r>
              <a:rPr lang="ca-ES" b="0" i="0" dirty="0">
                <a:solidFill>
                  <a:srgbClr val="000000"/>
                </a:solidFill>
                <a:effectLst/>
                <a:latin typeface="Calibri" panose="020F0502020204030204" pitchFamily="34" charset="0"/>
              </a:rPr>
              <a:t>(bàsics, mitjos i superiors), cursos d’especialització,  certificats de professionalitat (nivells 1, 2 i 3) i prova d’accés a la universitat: </a:t>
            </a:r>
          </a:p>
          <a:p>
            <a:pPr lvl="1" algn="just" rtl="0" fontAlgn="base"/>
            <a:endParaRPr lang="es-ES" dirty="0">
              <a:solidFill>
                <a:srgbClr val="000000"/>
              </a:solidFill>
              <a:latin typeface="Segoe UI" panose="020B0502040204020203" pitchFamily="34" charset="0"/>
            </a:endParaRPr>
          </a:p>
          <a:p>
            <a:pPr lvl="2" algn="just" rtl="0" fontAlgn="base"/>
            <a:r>
              <a:rPr lang="es-ES" sz="1600" b="0" i="0" u="sng" strike="noStrike" dirty="0">
                <a:solidFill>
                  <a:srgbClr val="0563C1"/>
                </a:solidFill>
                <a:effectLst/>
                <a:latin typeface="Calibri" panose="020F0502020204030204" pitchFamily="34" charset="0"/>
                <a:hlinkClick r:id="rId2"/>
              </a:rPr>
              <a:t>https://www.todofp.es/como-cuando-y-donde-estudiar/acceso-fp-desde-fp/como-accedo-a-fp.html#cla-00-02</a:t>
            </a:r>
            <a:r>
              <a:rPr lang="es-ES" sz="1600" b="0" i="0" dirty="0">
                <a:solidFill>
                  <a:srgbClr val="000000"/>
                </a:solidFill>
                <a:effectLst/>
                <a:latin typeface="Calibri" panose="020F0502020204030204" pitchFamily="34" charset="0"/>
              </a:rPr>
              <a:t> </a:t>
            </a:r>
          </a:p>
          <a:p>
            <a:pPr lvl="2" algn="just" rtl="0" fontAlgn="base"/>
            <a:endParaRPr lang="es-ES" b="0" i="0" dirty="0">
              <a:solidFill>
                <a:srgbClr val="000000"/>
              </a:solidFill>
              <a:effectLst/>
              <a:latin typeface="Segoe UI" panose="020B0502040204020203" pitchFamily="34" charset="0"/>
            </a:endParaRPr>
          </a:p>
          <a:p>
            <a:pPr marL="742950" lvl="1" indent="-285750" algn="just" rtl="0" fontAlgn="base">
              <a:buFont typeface="Wingdings" panose="05000000000000000000" pitchFamily="2" charset="2"/>
              <a:buChar char="ü"/>
            </a:pPr>
            <a:r>
              <a:rPr lang="ca-ES" b="0" i="0" dirty="0">
                <a:solidFill>
                  <a:srgbClr val="000000"/>
                </a:solidFill>
                <a:effectLst/>
                <a:latin typeface="Calibri" panose="020F0502020204030204" pitchFamily="34" charset="0"/>
              </a:rPr>
              <a:t>Enllaç a la informació sobre Formació professional per nivells:  </a:t>
            </a:r>
          </a:p>
          <a:p>
            <a:pPr lvl="1" algn="just" rtl="0" fontAlgn="base"/>
            <a:endParaRPr lang="ca-ES" b="0" i="0" dirty="0">
              <a:solidFill>
                <a:srgbClr val="000000"/>
              </a:solidFill>
              <a:effectLst/>
              <a:latin typeface="Calibri" panose="020F0502020204030204" pitchFamily="34" charset="0"/>
            </a:endParaRPr>
          </a:p>
          <a:p>
            <a:pPr lvl="2" algn="just" rtl="0" fontAlgn="base"/>
            <a:r>
              <a:rPr lang="ca-ES" sz="1600" b="0" i="0" dirty="0">
                <a:solidFill>
                  <a:srgbClr val="000000"/>
                </a:solidFill>
                <a:effectLst/>
                <a:latin typeface="Calibri" panose="020F0502020204030204" pitchFamily="34" charset="0"/>
              </a:rPr>
              <a:t> </a:t>
            </a:r>
            <a:r>
              <a:rPr lang="ca-ES" sz="1600" b="0" i="0" u="sng" strike="noStrike" dirty="0">
                <a:solidFill>
                  <a:srgbClr val="0563C1"/>
                </a:solidFill>
                <a:effectLst/>
                <a:latin typeface="Calibri" panose="020F0502020204030204" pitchFamily="34" charset="0"/>
                <a:hlinkClick r:id="rId3"/>
              </a:rPr>
              <a:t>https://www.todofp.es/que-estudiar/ciclos.html</a:t>
            </a:r>
            <a:r>
              <a:rPr lang="ca-ES" sz="1600" b="0" i="0" dirty="0">
                <a:solidFill>
                  <a:srgbClr val="000000"/>
                </a:solidFill>
                <a:effectLst/>
                <a:latin typeface="Calibri" panose="020F0502020204030204" pitchFamily="34" charset="0"/>
              </a:rPr>
              <a:t> </a:t>
            </a:r>
            <a:endParaRPr lang="ca-ES" sz="1600" b="0" i="0" dirty="0">
              <a:solidFill>
                <a:srgbClr val="000000"/>
              </a:solidFill>
              <a:effectLst/>
              <a:latin typeface="Segoe UI" panose="020B0502040204020203" pitchFamily="34" charset="0"/>
            </a:endParaRPr>
          </a:p>
          <a:p>
            <a:pPr algn="just" rtl="0" fontAlgn="base"/>
            <a:r>
              <a:rPr lang="ca-ES" sz="1800" b="0" i="0" dirty="0">
                <a:solidFill>
                  <a:srgbClr val="000000"/>
                </a:solidFill>
                <a:effectLst/>
                <a:latin typeface="Calibri" panose="020F0502020204030204" pitchFamily="34" charset="0"/>
              </a:rPr>
              <a:t> </a:t>
            </a:r>
            <a:endParaRPr lang="ca-ES" sz="1800" b="0" i="0" dirty="0">
              <a:solidFill>
                <a:srgbClr val="000000"/>
              </a:solidFill>
              <a:effectLst/>
              <a:latin typeface="Segoe UI" panose="020B0502040204020203" pitchFamily="34" charset="0"/>
            </a:endParaRPr>
          </a:p>
          <a:p>
            <a:pPr marL="742950" lvl="1" indent="-285750" algn="just" rtl="0" fontAlgn="base">
              <a:buFont typeface="Wingdings" panose="05000000000000000000" pitchFamily="2" charset="2"/>
              <a:buChar char="ü"/>
            </a:pPr>
            <a:r>
              <a:rPr lang="ca-ES" b="0" i="0" dirty="0">
                <a:solidFill>
                  <a:srgbClr val="000000"/>
                </a:solidFill>
                <a:effectLst/>
                <a:latin typeface="Calibri" panose="020F0502020204030204" pitchFamily="34" charset="0"/>
              </a:rPr>
              <a:t>Enllaç amb tota la informació sobre </a:t>
            </a:r>
            <a:r>
              <a:rPr lang="ca-ES" dirty="0">
                <a:solidFill>
                  <a:srgbClr val="000000"/>
                </a:solidFill>
                <a:latin typeface="Calibri" panose="020F0502020204030204" pitchFamily="34" charset="0"/>
              </a:rPr>
              <a:t>com, quan i on estudiar Formació Professional? </a:t>
            </a:r>
            <a:r>
              <a:rPr lang="ca-ES" b="0" i="0" dirty="0">
                <a:solidFill>
                  <a:srgbClr val="000000"/>
                </a:solidFill>
                <a:effectLst/>
                <a:latin typeface="Calibri" panose="020F0502020204030204" pitchFamily="34" charset="0"/>
              </a:rPr>
              <a:t> </a:t>
            </a:r>
          </a:p>
          <a:p>
            <a:pPr lvl="1" algn="just" rtl="0" fontAlgn="base"/>
            <a:endParaRPr lang="ca-ES" b="0" i="0" dirty="0">
              <a:solidFill>
                <a:srgbClr val="000000"/>
              </a:solidFill>
              <a:effectLst/>
              <a:latin typeface="Segoe UI" panose="020B0502040204020203" pitchFamily="34" charset="0"/>
            </a:endParaRPr>
          </a:p>
          <a:p>
            <a:pPr lvl="2" algn="just" rtl="0" fontAlgn="base"/>
            <a:r>
              <a:rPr lang="ca-ES" sz="1600" b="0" i="0" u="sng" strike="noStrike" dirty="0">
                <a:solidFill>
                  <a:srgbClr val="0563C1"/>
                </a:solidFill>
                <a:effectLst/>
                <a:latin typeface="Calibri" panose="020F0502020204030204" pitchFamily="34" charset="0"/>
                <a:hlinkClick r:id="rId4"/>
              </a:rPr>
              <a:t>https://www.todofp.es/como-cuando-y-donde-estudiar.html</a:t>
            </a:r>
            <a:r>
              <a:rPr lang="ca-ES" sz="1600" b="0" i="0" dirty="0">
                <a:solidFill>
                  <a:srgbClr val="000000"/>
                </a:solidFill>
                <a:effectLst/>
                <a:latin typeface="Calibri" panose="020F0502020204030204" pitchFamily="34" charset="0"/>
              </a:rPr>
              <a:t> </a:t>
            </a:r>
            <a:endParaRPr lang="ca-ES" sz="1600" b="0" i="0" dirty="0">
              <a:solidFill>
                <a:srgbClr val="000000"/>
              </a:solidFill>
              <a:effectLst/>
              <a:latin typeface="Segoe UI" panose="020B0502040204020203" pitchFamily="34" charset="0"/>
            </a:endParaRPr>
          </a:p>
          <a:p>
            <a:pPr algn="just" rtl="0" fontAlgn="base"/>
            <a:r>
              <a:rPr lang="es-ES" sz="1600" b="0" i="0" dirty="0">
                <a:solidFill>
                  <a:srgbClr val="000000"/>
                </a:solidFill>
                <a:effectLst/>
                <a:latin typeface="Calibri" panose="020F0502020204030204" pitchFamily="34" charset="0"/>
              </a:rPr>
              <a:t> </a:t>
            </a:r>
            <a:endParaRPr lang="es-ES" sz="1600" b="0" i="0" dirty="0">
              <a:solidFill>
                <a:srgbClr val="000000"/>
              </a:solidFill>
              <a:effectLst/>
              <a:latin typeface="Segoe UI" panose="020B0502040204020203" pitchFamily="34" charset="0"/>
            </a:endParaRPr>
          </a:p>
          <a:p>
            <a:pPr marL="800100" lvl="1" indent="-342900">
              <a:buClr>
                <a:srgbClr val="C00000"/>
              </a:buClr>
              <a:buFont typeface="Wingdings" panose="05000000000000000000" pitchFamily="2" charset="2"/>
              <a:buChar char="q"/>
            </a:pPr>
            <a:endParaRPr lang="ca-ES" sz="1600" dirty="0"/>
          </a:p>
          <a:p>
            <a:pPr>
              <a:buClr>
                <a:srgbClr val="C00000"/>
              </a:buClr>
            </a:pPr>
            <a:endParaRPr lang="ca-ES" dirty="0"/>
          </a:p>
        </p:txBody>
      </p:sp>
      <p:sp>
        <p:nvSpPr>
          <p:cNvPr id="4" name="Marcador de número de diapositiva 3">
            <a:extLst>
              <a:ext uri="{FF2B5EF4-FFF2-40B4-BE49-F238E27FC236}">
                <a16:creationId xmlns:a16="http://schemas.microsoft.com/office/drawing/2014/main" id="{ED472BAC-51D2-9993-BA67-793CA1EDDC51}"/>
              </a:ext>
            </a:extLst>
          </p:cNvPr>
          <p:cNvSpPr>
            <a:spLocks noGrp="1"/>
          </p:cNvSpPr>
          <p:nvPr>
            <p:ph type="sldNum" sz="quarter" idx="7"/>
          </p:nvPr>
        </p:nvSpPr>
        <p:spPr/>
        <p:txBody>
          <a:bodyPr/>
          <a:lstStyle/>
          <a:p>
            <a:fld id="{B6F15528-21DE-4FAA-801E-634DDDAF4B2B}" type="slidenum">
              <a:rPr lang="ca-ES" smtClean="0"/>
              <a:t>7</a:t>
            </a:fld>
            <a:endParaRPr lang="ca-ES" dirty="0"/>
          </a:p>
        </p:txBody>
      </p:sp>
    </p:spTree>
    <p:extLst>
      <p:ext uri="{BB962C8B-B14F-4D97-AF65-F5344CB8AC3E}">
        <p14:creationId xmlns:p14="http://schemas.microsoft.com/office/powerpoint/2010/main" val="257702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8A29EEFE-98D8-AADD-69AA-CE918FEF3297}"/>
              </a:ext>
            </a:extLst>
          </p:cNvPr>
          <p:cNvSpPr>
            <a:spLocks noGrp="1"/>
          </p:cNvSpPr>
          <p:nvPr>
            <p:ph type="body" idx="1"/>
          </p:nvPr>
        </p:nvSpPr>
        <p:spPr>
          <a:xfrm>
            <a:off x="609600" y="745629"/>
            <a:ext cx="11219180" cy="5632311"/>
          </a:xfrm>
        </p:spPr>
        <p:txBody>
          <a:bodyPr wrap="square" lIns="0" tIns="0" rIns="0" bIns="0" anchor="t">
            <a:spAutoFit/>
          </a:bodyPr>
          <a:lstStyle/>
          <a:p>
            <a:pPr algn="just"/>
            <a:r>
              <a:rPr lang="ca-ES" sz="1800" b="1" dirty="0"/>
              <a:t> B-FORMACIÓ DIRIGIDA A LA OBTENCIÓ DE LA CERTIFICACIÓ D’APTITUD TÈCNICA O HABILITACIÓ PROFESSIONAL. </a:t>
            </a:r>
          </a:p>
          <a:p>
            <a:pPr algn="just"/>
            <a:endParaRPr lang="ca-ES" sz="1800" b="1" dirty="0"/>
          </a:p>
          <a:p>
            <a:pPr marL="285750" indent="-285750" algn="just">
              <a:buClr>
                <a:srgbClr val="C00000"/>
              </a:buClr>
              <a:buFont typeface="Wingdings" panose="05000000000000000000" pitchFamily="2" charset="2"/>
              <a:buChar char="ü"/>
            </a:pPr>
            <a:r>
              <a:rPr lang="ca-ES" sz="1800" dirty="0"/>
              <a:t>Es tracta de la formació necessària per a l'exercici d'una ocupació específica que requereix un certificat o habilitació tècnica.</a:t>
            </a:r>
          </a:p>
          <a:p>
            <a:pPr marL="285750" indent="-285750" algn="just">
              <a:buClr>
                <a:srgbClr val="C00000"/>
              </a:buClr>
              <a:buFont typeface="Wingdings" panose="05000000000000000000" pitchFamily="2" charset="2"/>
              <a:buChar char="ü"/>
            </a:pPr>
            <a:endParaRPr lang="ca-ES" sz="1800" b="1" dirty="0"/>
          </a:p>
          <a:p>
            <a:pPr marL="285750" indent="-285750" algn="just">
              <a:buClr>
                <a:srgbClr val="C00000"/>
              </a:buClr>
              <a:buFont typeface="Wingdings" panose="05000000000000000000" pitchFamily="2" charset="2"/>
              <a:buChar char="ü"/>
            </a:pPr>
            <a:r>
              <a:rPr lang="ca-ES" sz="1800" dirty="0"/>
              <a:t>Es realitzarà en centres reconeguts pel departament competent en la matèria específica. Per exemple, el Certificat d'Aptitud Professional per a la conducció de vehicles de transport terrestre haurà de ser expedit per centres habilitats pel Ministeri de Transport, Mobilitat i Agenda Urbana: </a:t>
            </a:r>
          </a:p>
          <a:p>
            <a:pPr lvl="1" algn="just"/>
            <a:r>
              <a:rPr lang="ca-ES" sz="1200" dirty="0">
                <a:hlinkClick r:id="rId2"/>
              </a:rPr>
              <a:t>https://serveiocupacio.gencat.cat/web/.content/02_Persones/Vull-formar-me/Certificats-de-professionalitat/quan-son.necessaris/Habilitacions_CP_OCP.pdf</a:t>
            </a:r>
            <a:endParaRPr lang="ca-ES" sz="1200" dirty="0"/>
          </a:p>
          <a:p>
            <a:pPr algn="just"/>
            <a:endParaRPr lang="ca-ES" sz="1200" dirty="0"/>
          </a:p>
          <a:p>
            <a:pPr marL="285750" indent="-285750">
              <a:buFont typeface="Wingdings" panose="05000000000000000000" pitchFamily="2" charset="2"/>
              <a:buChar char="ü"/>
            </a:pPr>
            <a:r>
              <a:rPr lang="ca-ES" sz="1800" b="1" u="sng" dirty="0">
                <a:solidFill>
                  <a:srgbClr val="C00000"/>
                </a:solidFill>
              </a:rPr>
              <a:t>Altres enllaços d’interès</a:t>
            </a:r>
            <a:r>
              <a:rPr lang="ca-ES" sz="1800" dirty="0">
                <a:solidFill>
                  <a:srgbClr val="C00000"/>
                </a:solidFill>
              </a:rPr>
              <a:t>:</a:t>
            </a:r>
          </a:p>
          <a:p>
            <a:endParaRPr lang="ca-ES" sz="1800" dirty="0">
              <a:solidFill>
                <a:srgbClr val="C00000"/>
              </a:solidFill>
            </a:endParaRPr>
          </a:p>
          <a:p>
            <a:pPr marL="628650" lvl="1" indent="-171450">
              <a:buFont typeface="Wingdings" panose="05000000000000000000" pitchFamily="2" charset="2"/>
              <a:buChar char="q"/>
            </a:pPr>
            <a:r>
              <a:rPr lang="es-ES" b="0" i="0" dirty="0">
                <a:solidFill>
                  <a:srgbClr val="000000"/>
                </a:solidFill>
                <a:effectLst/>
                <a:latin typeface="Calibri" panose="020F0502020204030204" pitchFamily="34" charset="0"/>
              </a:rPr>
              <a:t>Centres </a:t>
            </a:r>
            <a:r>
              <a:rPr lang="es-ES" b="0" i="0" dirty="0" err="1">
                <a:solidFill>
                  <a:srgbClr val="000000"/>
                </a:solidFill>
                <a:effectLst/>
                <a:latin typeface="Calibri" panose="020F0502020204030204" pitchFamily="34" charset="0"/>
              </a:rPr>
              <a:t>autoritzats</a:t>
            </a:r>
            <a:r>
              <a:rPr lang="es-ES" b="0" i="0" dirty="0">
                <a:solidFill>
                  <a:srgbClr val="000000"/>
                </a:solidFill>
                <a:effectLst/>
                <a:latin typeface="Calibri" panose="020F0502020204030204" pitchFamily="34" charset="0"/>
              </a:rPr>
              <a:t> </a:t>
            </a:r>
            <a:r>
              <a:rPr lang="es-ES" b="0" i="0" dirty="0" err="1">
                <a:solidFill>
                  <a:srgbClr val="000000"/>
                </a:solidFill>
                <a:effectLst/>
                <a:latin typeface="Calibri" panose="020F0502020204030204" pitchFamily="34" charset="0"/>
              </a:rPr>
              <a:t>Certificats</a:t>
            </a:r>
            <a:r>
              <a:rPr lang="es-ES" b="0" i="0" dirty="0">
                <a:solidFill>
                  <a:srgbClr val="000000"/>
                </a:solidFill>
                <a:effectLst/>
                <a:latin typeface="Calibri" panose="020F0502020204030204" pitchFamily="34" charset="0"/>
              </a:rPr>
              <a:t> aptitud técnica (CAP):</a:t>
            </a:r>
          </a:p>
          <a:p>
            <a:pPr lvl="2"/>
            <a:r>
              <a:rPr lang="es-ES" sz="1200" b="0" i="0" dirty="0">
                <a:solidFill>
                  <a:srgbClr val="000000"/>
                </a:solidFill>
                <a:effectLst/>
                <a:latin typeface="Calibri" panose="020F0502020204030204" pitchFamily="34" charset="0"/>
              </a:rPr>
              <a:t> </a:t>
            </a:r>
            <a:r>
              <a:rPr lang="es-ES" sz="1200" b="0" i="0" u="sng" strike="noStrike" dirty="0">
                <a:solidFill>
                  <a:srgbClr val="0563C1"/>
                </a:solidFill>
                <a:effectLst/>
                <a:latin typeface="Calibri" panose="020F0502020204030204" pitchFamily="34" charset="0"/>
                <a:hlinkClick r:id="rId3"/>
              </a:rPr>
              <a:t>https://www.mitma.gob.es/transporte-terrestre/examenes-y-formacion</a:t>
            </a:r>
            <a:r>
              <a:rPr lang="es-ES" sz="1200" b="0" i="0" dirty="0">
                <a:solidFill>
                  <a:srgbClr val="000000"/>
                </a:solidFill>
                <a:effectLst/>
                <a:latin typeface="Calibri" panose="020F0502020204030204" pitchFamily="34" charset="0"/>
              </a:rPr>
              <a:t> </a:t>
            </a:r>
          </a:p>
          <a:p>
            <a:pPr lvl="2"/>
            <a:endParaRPr lang="es-ES" sz="1200" b="0" i="0" dirty="0">
              <a:solidFill>
                <a:srgbClr val="000000"/>
              </a:solidFill>
              <a:effectLst/>
              <a:latin typeface="Calibri" panose="020F0502020204030204" pitchFamily="34" charset="0"/>
            </a:endParaRPr>
          </a:p>
          <a:p>
            <a:pPr marL="742950" lvl="1" indent="-285750">
              <a:buFont typeface="Wingdings" panose="05000000000000000000" pitchFamily="2" charset="2"/>
              <a:buChar char="q"/>
            </a:pPr>
            <a:r>
              <a:rPr lang="es-ES" b="0" i="0" dirty="0">
                <a:solidFill>
                  <a:srgbClr val="000000"/>
                </a:solidFill>
                <a:effectLst/>
                <a:latin typeface="Calibri" panose="020F0502020204030204" pitchFamily="34" charset="0"/>
              </a:rPr>
              <a:t>Titulaciones marítimas:  </a:t>
            </a:r>
          </a:p>
          <a:p>
            <a:pPr lvl="2"/>
            <a:r>
              <a:rPr lang="es-ES" sz="1200" b="0" i="0" u="sng" strike="noStrike" dirty="0">
                <a:solidFill>
                  <a:srgbClr val="0563C1"/>
                </a:solidFill>
                <a:effectLst/>
                <a:latin typeface="Calibri" panose="020F0502020204030204" pitchFamily="34" charset="0"/>
                <a:hlinkClick r:id="rId4"/>
              </a:rPr>
              <a:t>https://www.mitma.gob.es/marina-mercante/titulaciones/titulos-profesionales-formacion-maritima-documentos-y-guardia-de-la-gente-de-mar</a:t>
            </a:r>
            <a:r>
              <a:rPr lang="es-ES" sz="1200" b="0" i="0" dirty="0">
                <a:solidFill>
                  <a:srgbClr val="000000"/>
                </a:solidFill>
                <a:effectLst/>
                <a:latin typeface="Calibri" panose="020F0502020204030204" pitchFamily="34" charset="0"/>
              </a:rPr>
              <a:t> </a:t>
            </a:r>
          </a:p>
          <a:p>
            <a:pPr lvl="2"/>
            <a:endParaRPr lang="es-ES" sz="1200" b="0" i="0" dirty="0">
              <a:solidFill>
                <a:srgbClr val="000000"/>
              </a:solidFill>
              <a:effectLst/>
              <a:latin typeface="Calibri" panose="020F0502020204030204" pitchFamily="34" charset="0"/>
            </a:endParaRPr>
          </a:p>
          <a:p>
            <a:pPr lvl="1"/>
            <a:r>
              <a:rPr lang="es-ES" sz="1200" b="0" i="0" dirty="0">
                <a:solidFill>
                  <a:srgbClr val="000000"/>
                </a:solidFill>
                <a:effectLst/>
                <a:latin typeface="Calibri" panose="020F0502020204030204" pitchFamily="34" charset="0"/>
              </a:rPr>
              <a:t>        Este link proporciona información sobre títulos profesionales, formación y un buscador de cursos</a:t>
            </a:r>
            <a:r>
              <a:rPr lang="es-ES" sz="1200" dirty="0">
                <a:solidFill>
                  <a:srgbClr val="000000"/>
                </a:solidFill>
                <a:latin typeface="Calibri" panose="020F0502020204030204" pitchFamily="34" charset="0"/>
              </a:rPr>
              <a:t>.</a:t>
            </a:r>
            <a:endParaRPr lang="es-ES" sz="1200" b="0" i="0" dirty="0">
              <a:solidFill>
                <a:srgbClr val="000000"/>
              </a:solidFill>
              <a:effectLst/>
              <a:latin typeface="Calibri" panose="020F0502020204030204" pitchFamily="34" charset="0"/>
            </a:endParaRPr>
          </a:p>
          <a:p>
            <a:pPr lvl="1"/>
            <a:endParaRPr lang="es-ES" sz="1200" b="0" i="0" dirty="0">
              <a:solidFill>
                <a:srgbClr val="000000"/>
              </a:solidFill>
              <a:effectLst/>
              <a:latin typeface="Calibri" panose="020F0502020204030204" pitchFamily="34" charset="0"/>
            </a:endParaRPr>
          </a:p>
          <a:p>
            <a:pPr marL="742950" lvl="1" indent="-285750">
              <a:buFont typeface="Wingdings" panose="05000000000000000000" pitchFamily="2" charset="2"/>
              <a:buChar char="q"/>
            </a:pPr>
            <a:r>
              <a:rPr lang="es-ES" b="0" i="0" dirty="0">
                <a:solidFill>
                  <a:srgbClr val="000000"/>
                </a:solidFill>
                <a:effectLst/>
                <a:latin typeface="Calibri" panose="020F0502020204030204" pitchFamily="34" charset="0"/>
              </a:rPr>
              <a:t>Centros de formación homologados transporte ferroviario: </a:t>
            </a:r>
          </a:p>
          <a:p>
            <a:pPr lvl="2"/>
            <a:r>
              <a:rPr lang="es-ES" sz="1200" b="0" i="0" u="sng" strike="noStrike" dirty="0">
                <a:solidFill>
                  <a:srgbClr val="0000FF"/>
                </a:solidFill>
                <a:effectLst/>
                <a:latin typeface="Calibri" panose="020F0502020204030204" pitchFamily="34" charset="0"/>
                <a:hlinkClick r:id="rId5"/>
              </a:rPr>
              <a:t>https://www.seguridadferroviaria.es/agentes-sector-ferroviario/centros-formacion-homologados</a:t>
            </a:r>
            <a:r>
              <a:rPr lang="es-ES" sz="1200" b="0" i="0" dirty="0">
                <a:solidFill>
                  <a:srgbClr val="000000"/>
                </a:solidFill>
                <a:effectLst/>
                <a:latin typeface="Calibri" panose="020F0502020204030204" pitchFamily="34" charset="0"/>
              </a:rPr>
              <a:t> </a:t>
            </a:r>
            <a:endParaRPr lang="es-ES" sz="1200" b="0" i="0" dirty="0">
              <a:solidFill>
                <a:srgbClr val="000000"/>
              </a:solidFill>
              <a:effectLst/>
              <a:latin typeface="Segoe UI" panose="020B0502040204020203" pitchFamily="34" charset="0"/>
            </a:endParaRPr>
          </a:p>
          <a:p>
            <a:pPr marL="742950" lvl="1" indent="-285750">
              <a:buFont typeface="Wingdings" panose="05000000000000000000" pitchFamily="2" charset="2"/>
              <a:buChar char="§"/>
            </a:pPr>
            <a:endParaRPr lang="ca-ES" sz="1200" dirty="0">
              <a:solidFill>
                <a:srgbClr val="C00000"/>
              </a:solidFill>
            </a:endParaRPr>
          </a:p>
        </p:txBody>
      </p:sp>
      <p:sp>
        <p:nvSpPr>
          <p:cNvPr id="4" name="Marcador de número de diapositiva 3">
            <a:extLst>
              <a:ext uri="{FF2B5EF4-FFF2-40B4-BE49-F238E27FC236}">
                <a16:creationId xmlns:a16="http://schemas.microsoft.com/office/drawing/2014/main" id="{37DF4218-CBAF-0785-D8D8-7BBA31800895}"/>
              </a:ext>
            </a:extLst>
          </p:cNvPr>
          <p:cNvSpPr>
            <a:spLocks noGrp="1"/>
          </p:cNvSpPr>
          <p:nvPr>
            <p:ph type="sldNum" sz="quarter" idx="7"/>
          </p:nvPr>
        </p:nvSpPr>
        <p:spPr/>
        <p:txBody>
          <a:bodyPr/>
          <a:lstStyle/>
          <a:p>
            <a:fld id="{B6F15528-21DE-4FAA-801E-634DDDAF4B2B}" type="slidenum">
              <a:rPr lang="ca-ES" smtClean="0"/>
              <a:t>8</a:t>
            </a:fld>
            <a:endParaRPr lang="ca-ES" dirty="0"/>
          </a:p>
        </p:txBody>
      </p:sp>
    </p:spTree>
    <p:extLst>
      <p:ext uri="{BB962C8B-B14F-4D97-AF65-F5344CB8AC3E}">
        <p14:creationId xmlns:p14="http://schemas.microsoft.com/office/powerpoint/2010/main" val="2278987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E3BD0A74-E649-B5BC-9D2B-5C42789FEB19}"/>
              </a:ext>
            </a:extLst>
          </p:cNvPr>
          <p:cNvSpPr>
            <a:spLocks noGrp="1"/>
          </p:cNvSpPr>
          <p:nvPr>
            <p:ph type="body" idx="1"/>
          </p:nvPr>
        </p:nvSpPr>
        <p:spPr>
          <a:xfrm>
            <a:off x="723265" y="704088"/>
            <a:ext cx="11219180" cy="5693866"/>
          </a:xfrm>
        </p:spPr>
        <p:txBody>
          <a:bodyPr/>
          <a:lstStyle/>
          <a:p>
            <a:r>
              <a:rPr lang="es-ES" sz="1800" b="1" dirty="0"/>
              <a:t>C- FORMACIÓ PROMOGUDA PELS SERVEIS PÚBLICS D’OCUPACIÓ.</a:t>
            </a:r>
          </a:p>
          <a:p>
            <a:endParaRPr lang="es-ES" sz="1800" b="1" dirty="0"/>
          </a:p>
          <a:p>
            <a:endParaRPr lang="es-ES" sz="1800" b="1" dirty="0"/>
          </a:p>
          <a:p>
            <a:pPr marL="285750" indent="-285750" algn="just">
              <a:buClr>
                <a:srgbClr val="C00000"/>
              </a:buClr>
              <a:buFont typeface="Wingdings" panose="05000000000000000000" pitchFamily="2" charset="2"/>
              <a:buChar char="q"/>
            </a:pPr>
            <a:r>
              <a:rPr lang="ca-ES" sz="1800" b="1" dirty="0"/>
              <a:t>La formació promoguda pels Serveis Públics d'Ocupació</a:t>
            </a:r>
            <a:r>
              <a:rPr lang="ca-ES" sz="1800" dirty="0"/>
              <a:t> (SOC/SEPE), ha d'estar inclosa en el catàleg d'especialitats formatives, que es regula a la </a:t>
            </a:r>
            <a:r>
              <a:rPr lang="ca-ES" sz="1800" dirty="0" err="1"/>
              <a:t>Orden</a:t>
            </a:r>
            <a:r>
              <a:rPr lang="ca-ES" sz="1800" dirty="0"/>
              <a:t> TMS/283/2019 de 12 de març, i que inclou també informació relativa a les famílies professionals: </a:t>
            </a:r>
          </a:p>
          <a:p>
            <a:pPr lvl="1" algn="just">
              <a:buClr>
                <a:srgbClr val="C00000"/>
              </a:buClr>
            </a:pPr>
            <a:r>
              <a:rPr lang="es-ES" sz="1600" b="0" i="0" u="sng" strike="noStrike" dirty="0">
                <a:solidFill>
                  <a:srgbClr val="0000FF"/>
                </a:solidFill>
                <a:effectLst/>
                <a:latin typeface="Calibri" panose="020F0502020204030204" pitchFamily="34" charset="0"/>
                <a:hlinkClick r:id="rId2"/>
              </a:rPr>
              <a:t>https://www.sepe.es/HomeSepe/Personas/formacion/catalogo-especialidades-formativas.html</a:t>
            </a:r>
            <a:r>
              <a:rPr lang="es-ES" sz="1600" b="0" i="0" dirty="0">
                <a:solidFill>
                  <a:srgbClr val="0000FF"/>
                </a:solidFill>
                <a:effectLst/>
                <a:latin typeface="Calibri" panose="020F0502020204030204" pitchFamily="34" charset="0"/>
              </a:rPr>
              <a:t> </a:t>
            </a:r>
          </a:p>
          <a:p>
            <a:pPr lvl="1" algn="just">
              <a:buClr>
                <a:srgbClr val="C00000"/>
              </a:buClr>
            </a:pPr>
            <a:endParaRPr lang="es-ES" sz="1200" b="0" i="0" dirty="0">
              <a:solidFill>
                <a:srgbClr val="0000FF"/>
              </a:solidFill>
              <a:effectLst/>
              <a:latin typeface="Calibri" panose="020F0502020204030204" pitchFamily="34" charset="0"/>
            </a:endParaRPr>
          </a:p>
          <a:p>
            <a:pPr lvl="1" algn="just">
              <a:buClr>
                <a:srgbClr val="C00000"/>
              </a:buClr>
            </a:pPr>
            <a:endParaRPr lang="ca-ES" sz="1200" dirty="0"/>
          </a:p>
          <a:p>
            <a:pPr marL="285750" indent="-285750" algn="just">
              <a:buClr>
                <a:srgbClr val="C00000"/>
              </a:buClr>
              <a:buFont typeface="Wingdings" panose="05000000000000000000" pitchFamily="2" charset="2"/>
              <a:buChar char="q"/>
            </a:pPr>
            <a:r>
              <a:rPr lang="ca-ES" sz="1800" dirty="0"/>
              <a:t>Actualment s’ha eliminat el requisit de durada mínima de 200 hores: la durada serà la que marqui la formació. </a:t>
            </a:r>
          </a:p>
          <a:p>
            <a:pPr algn="just">
              <a:buClr>
                <a:srgbClr val="C00000"/>
              </a:buClr>
            </a:pPr>
            <a:endParaRPr lang="ca-ES" sz="1800" dirty="0"/>
          </a:p>
          <a:p>
            <a:pPr marL="285750" indent="-285750" algn="just">
              <a:buClr>
                <a:srgbClr val="C00000"/>
              </a:buClr>
              <a:buFont typeface="Wingdings" panose="05000000000000000000" pitchFamily="2" charset="2"/>
              <a:buChar char="q"/>
            </a:pPr>
            <a:r>
              <a:rPr lang="ca-ES" sz="1800" dirty="0"/>
              <a:t>Cal que el centre que la imparteix estigui inscrit al Registre Estatal d' Entitats de Formació. </a:t>
            </a:r>
          </a:p>
          <a:p>
            <a:pPr lvl="1" algn="just">
              <a:buClr>
                <a:srgbClr val="C00000"/>
              </a:buClr>
            </a:pPr>
            <a:r>
              <a:rPr lang="ca-ES" dirty="0">
                <a:hlinkClick r:id="rId3"/>
              </a:rPr>
              <a:t>https://www.educacion.gob.es/centros/</a:t>
            </a:r>
            <a:r>
              <a:rPr lang="ca-ES" dirty="0"/>
              <a:t> </a:t>
            </a:r>
          </a:p>
          <a:p>
            <a:pPr lvl="1" algn="just">
              <a:buClr>
                <a:srgbClr val="C00000"/>
              </a:buClr>
            </a:pPr>
            <a:endParaRPr lang="ca-ES" sz="300" b="1" dirty="0"/>
          </a:p>
          <a:p>
            <a:pPr lvl="1" algn="just">
              <a:buClr>
                <a:srgbClr val="C00000"/>
              </a:buClr>
            </a:pPr>
            <a:endParaRPr lang="ca-ES" sz="300" b="1" dirty="0"/>
          </a:p>
          <a:p>
            <a:pPr lvl="1" algn="just">
              <a:buClr>
                <a:srgbClr val="C00000"/>
              </a:buClr>
            </a:pPr>
            <a:endParaRPr lang="ca-ES" sz="300" b="1" dirty="0"/>
          </a:p>
          <a:p>
            <a:pPr lvl="1" algn="just">
              <a:buClr>
                <a:srgbClr val="C00000"/>
              </a:buClr>
            </a:pPr>
            <a:endParaRPr lang="ca-ES" sz="300" b="1" dirty="0"/>
          </a:p>
          <a:p>
            <a:pPr lvl="1" algn="just">
              <a:buClr>
                <a:srgbClr val="C00000"/>
              </a:buClr>
            </a:pPr>
            <a:endParaRPr lang="ca-ES" sz="300" b="1" dirty="0"/>
          </a:p>
          <a:p>
            <a:pPr lvl="1" algn="just">
              <a:buClr>
                <a:srgbClr val="C00000"/>
              </a:buClr>
            </a:pPr>
            <a:endParaRPr lang="ca-ES" sz="300" b="1" dirty="0"/>
          </a:p>
          <a:p>
            <a:pPr lvl="1" algn="just">
              <a:buClr>
                <a:srgbClr val="C00000"/>
              </a:buClr>
            </a:pPr>
            <a:endParaRPr lang="ca-ES" sz="300" b="1" dirty="0"/>
          </a:p>
          <a:p>
            <a:pPr lvl="1" algn="just">
              <a:buClr>
                <a:srgbClr val="C00000"/>
              </a:buClr>
            </a:pPr>
            <a:endParaRPr lang="ca-ES" sz="300" b="1" dirty="0"/>
          </a:p>
          <a:p>
            <a:pPr marL="171450" indent="-171450" algn="just">
              <a:buClr>
                <a:srgbClr val="C00000"/>
              </a:buClr>
              <a:buFont typeface="Wingdings" panose="05000000000000000000" pitchFamily="2" charset="2"/>
              <a:buChar char="q"/>
            </a:pPr>
            <a:r>
              <a:rPr lang="ca-ES" sz="1800" b="1" dirty="0"/>
              <a:t>Compte! </a:t>
            </a:r>
            <a:r>
              <a:rPr lang="ca-ES" sz="1800" i="0" dirty="0">
                <a:effectLst/>
                <a:latin typeface="Calibri" panose="020F0502020204030204" pitchFamily="34" charset="0"/>
              </a:rPr>
              <a:t>Les competències clau</a:t>
            </a:r>
            <a:r>
              <a:rPr lang="ca-ES" sz="1800" dirty="0">
                <a:latin typeface="Calibri" panose="020F0502020204030204" pitchFamily="34" charset="0"/>
              </a:rPr>
              <a:t>, encara que es considerin </a:t>
            </a:r>
            <a:r>
              <a:rPr lang="ca-ES" sz="1800" i="0" dirty="0">
                <a:effectLst/>
                <a:latin typeface="Calibri" panose="020F0502020204030204" pitchFamily="34" charset="0"/>
              </a:rPr>
              <a:t>formació per a l’ocupació, constitueixen un requisit d’accés, però no </a:t>
            </a:r>
            <a:r>
              <a:rPr lang="ca-ES" sz="1800" dirty="0">
                <a:latin typeface="Calibri" panose="020F0502020204030204" pitchFamily="34" charset="0"/>
              </a:rPr>
              <a:t>són d’aplicació per a l’arrelament per a la formació perquè no es podran concretar posteriorment amb un contracte de feina. </a:t>
            </a:r>
            <a:r>
              <a:rPr lang="ca-ES" sz="1800" i="0" dirty="0">
                <a:effectLst/>
                <a:latin typeface="Calibri" panose="020F0502020204030204" pitchFamily="34" charset="0"/>
              </a:rPr>
              <a:t> </a:t>
            </a:r>
          </a:p>
          <a:p>
            <a:pPr algn="just">
              <a:buClr>
                <a:srgbClr val="C00000"/>
              </a:buClr>
            </a:pPr>
            <a:endParaRPr lang="ca-ES" sz="1800" i="0" dirty="0">
              <a:effectLst/>
              <a:latin typeface="Calibri" panose="020F0502020204030204" pitchFamily="34" charset="0"/>
            </a:endParaRPr>
          </a:p>
          <a:p>
            <a:pPr marL="171450" indent="-171450" algn="just">
              <a:buClr>
                <a:srgbClr val="C00000"/>
              </a:buClr>
              <a:buFont typeface="Wingdings" panose="05000000000000000000" pitchFamily="2" charset="2"/>
              <a:buChar char="q"/>
            </a:pPr>
            <a:r>
              <a:rPr lang="ca-ES" sz="1800" b="1" dirty="0"/>
              <a:t> Recorda!! </a:t>
            </a:r>
            <a:r>
              <a:rPr lang="ca-ES" sz="1800" dirty="0"/>
              <a:t>Que el SOC té l'obligació d'assessorar-te en relació als cursos de formació per a aquest procediment, encara que no tinguis número de NIE, a més d'apuntar-te i guardar-te la plaça en cas  de que estiguis interessat en  cursar alguna formació fins que surti l'autorització favorable i finalment procedir a matricular-te en el curs.</a:t>
            </a:r>
          </a:p>
        </p:txBody>
      </p:sp>
      <p:sp>
        <p:nvSpPr>
          <p:cNvPr id="4" name="Marcador de número de diapositiva 3">
            <a:extLst>
              <a:ext uri="{FF2B5EF4-FFF2-40B4-BE49-F238E27FC236}">
                <a16:creationId xmlns:a16="http://schemas.microsoft.com/office/drawing/2014/main" id="{2C7A415B-1D77-C4C2-E103-D9333614DC3F}"/>
              </a:ext>
            </a:extLst>
          </p:cNvPr>
          <p:cNvSpPr>
            <a:spLocks noGrp="1"/>
          </p:cNvSpPr>
          <p:nvPr>
            <p:ph type="sldNum" sz="quarter" idx="7"/>
          </p:nvPr>
        </p:nvSpPr>
        <p:spPr/>
        <p:txBody>
          <a:bodyPr/>
          <a:lstStyle/>
          <a:p>
            <a:fld id="{B6F15528-21DE-4FAA-801E-634DDDAF4B2B}" type="slidenum">
              <a:rPr lang="ca-ES" smtClean="0"/>
              <a:t>9</a:t>
            </a:fld>
            <a:endParaRPr lang="ca-ES" dirty="0"/>
          </a:p>
        </p:txBody>
      </p:sp>
    </p:spTree>
    <p:extLst>
      <p:ext uri="{BB962C8B-B14F-4D97-AF65-F5344CB8AC3E}">
        <p14:creationId xmlns:p14="http://schemas.microsoft.com/office/powerpoint/2010/main" val="2611391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665D41FDE53ED14098EEE7077E2EAB5E" ma:contentTypeVersion="17" ma:contentTypeDescription="Crear nuevo documento." ma:contentTypeScope="" ma:versionID="a8f93a26bc4a2a30521a2e1d026ac0bb">
  <xsd:schema xmlns:xsd="http://www.w3.org/2001/XMLSchema" xmlns:xs="http://www.w3.org/2001/XMLSchema" xmlns:p="http://schemas.microsoft.com/office/2006/metadata/properties" xmlns:ns2="627a6ecc-1f32-48dd-bf34-fb748f5f5317" xmlns:ns3="576a7d79-ff78-466e-942d-5c1bf23a639b" targetNamespace="http://schemas.microsoft.com/office/2006/metadata/properties" ma:root="true" ma:fieldsID="0964a6a577fdde008d48ad8c5dcfc28a" ns2:_="" ns3:_="">
    <xsd:import namespace="627a6ecc-1f32-48dd-bf34-fb748f5f5317"/>
    <xsd:import namespace="576a7d79-ff78-466e-942d-5c1bf23a639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7a6ecc-1f32-48dd-bf34-fb748f5f53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Etiquetas de imagen" ma:readOnly="false" ma:fieldId="{5cf76f15-5ced-4ddc-b409-7134ff3c332f}" ma:taxonomyMulti="true" ma:sspId="2ab03fdc-d9b5-41a5-8a9b-a98eadc24b7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6a7d79-ff78-466e-942d-5c1bf23a639b" elementFormDefault="qualified">
    <xsd:import namespace="http://schemas.microsoft.com/office/2006/documentManagement/types"/>
    <xsd:import namespace="http://schemas.microsoft.com/office/infopath/2007/PartnerControls"/>
    <xsd:element name="SharedWithUsers" ma:index="1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les de uso compartido" ma:internalName="SharedWithDetails" ma:readOnly="true">
      <xsd:simpleType>
        <xsd:restriction base="dms:Note">
          <xsd:maxLength value="255"/>
        </xsd:restriction>
      </xsd:simpleType>
    </xsd:element>
    <xsd:element name="TaxCatchAll" ma:index="23" nillable="true" ma:displayName="Taxonomy Catch All Column" ma:hidden="true" ma:list="{befe6ff1-5cbe-4dc0-b089-1718b4d5baa7}" ma:internalName="TaxCatchAll" ma:showField="CatchAllData" ma:web="576a7d79-ff78-466e-942d-5c1bf23a63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576a7d79-ff78-466e-942d-5c1bf23a639b" xsi:nil="true"/>
    <lcf76f155ced4ddcb4097134ff3c332f xmlns="627a6ecc-1f32-48dd-bf34-fb748f5f531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206A1DD-6DE2-4DA9-B81C-E2DE98B6CBA9}">
  <ds:schemaRefs>
    <ds:schemaRef ds:uri="http://schemas.microsoft.com/sharepoint/v3/contenttype/forms"/>
  </ds:schemaRefs>
</ds:datastoreItem>
</file>

<file path=customXml/itemProps2.xml><?xml version="1.0" encoding="utf-8"?>
<ds:datastoreItem xmlns:ds="http://schemas.openxmlformats.org/officeDocument/2006/customXml" ds:itemID="{013E9EA6-7EDF-4BA7-A67E-8F54021D4D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7a6ecc-1f32-48dd-bf34-fb748f5f5317"/>
    <ds:schemaRef ds:uri="576a7d79-ff78-466e-942d-5c1bf23a63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CE39DB-A9E3-4047-85F3-58F865A557D6}">
  <ds:schemaRefs>
    <ds:schemaRef ds:uri="http://schemas.microsoft.com/office/2006/metadata/properties"/>
    <ds:schemaRef ds:uri="http://schemas.microsoft.com/office/infopath/2007/PartnerControls"/>
    <ds:schemaRef ds:uri="576a7d79-ff78-466e-942d-5c1bf23a639b"/>
    <ds:schemaRef ds:uri="627a6ecc-1f32-48dd-bf34-fb748f5f5317"/>
  </ds:schemaRefs>
</ds:datastoreItem>
</file>

<file path=docProps/app.xml><?xml version="1.0" encoding="utf-8"?>
<Properties xmlns="http://schemas.openxmlformats.org/officeDocument/2006/extended-properties" xmlns:vt="http://schemas.openxmlformats.org/officeDocument/2006/docPropsVTypes">
  <Template/>
  <TotalTime>379</TotalTime>
  <Words>2202</Words>
  <Application>Microsoft Office PowerPoint</Application>
  <PresentationFormat>Panorámica</PresentationFormat>
  <Paragraphs>249</Paragraphs>
  <Slides>17</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17</vt:i4>
      </vt:variant>
    </vt:vector>
  </HeadingPairs>
  <TitlesOfParts>
    <vt:vector size="26" baseType="lpstr">
      <vt:lpstr>Arial</vt:lpstr>
      <vt:lpstr>Arial,Sans-Serif</vt:lpstr>
      <vt:lpstr>Calibri</vt:lpstr>
      <vt:lpstr>Courier New</vt:lpstr>
      <vt:lpstr>Gill Sans MT</vt:lpstr>
      <vt:lpstr>Segoe UI</vt:lpstr>
      <vt:lpstr>Wingdings</vt:lpstr>
      <vt:lpstr>Wingdings,Sans-Serif</vt:lpstr>
      <vt:lpstr>Office Theme</vt:lpstr>
      <vt:lpstr>Presentación de PowerPoint</vt:lpstr>
      <vt:lpstr>MARC LEGISLATIU</vt:lpstr>
      <vt:lpstr>QUÉ ES L’AUTORIZACIÓ DE RESIDÈNCIA TEMPORAL PER ARRELAMENT PER A LA FORMACIÓ?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Quin tipus d'autorització s'obté?</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Sanae El Makrini</dc:creator>
  <cp:lastModifiedBy>Alba Garcia Avila</cp:lastModifiedBy>
  <cp:revision>372</cp:revision>
  <dcterms:created xsi:type="dcterms:W3CDTF">2022-09-15T10:36:52Z</dcterms:created>
  <dcterms:modified xsi:type="dcterms:W3CDTF">2023-12-19T09:31:23Z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2022-06-01T00:00:00Z</vt:filetime>
  </property>
  <property fmtid="{D5CDD505-2E9C-101B-9397-08002B2CF9AE}" pid="3" name="LastSaved">
    <vt:filetime>2022-09-15T00:00:00Z</vt:filetime>
  </property>
  <property fmtid="{D5CDD505-2E9C-101B-9397-08002B2CF9AE}" pid="4" name="ContentTypeId">
    <vt:lpwstr>0x010100665D41FDE53ED14098EEE7077E2EAB5E</vt:lpwstr>
  </property>
  <property fmtid="{D5CDD505-2E9C-101B-9397-08002B2CF9AE}" pid="5" name="MediaServiceImageTags">
    <vt:lpwstr/>
  </property>
</Properties>
</file>