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4"/>
  </p:sldMasterIdLst>
  <p:notesMasterIdLst>
    <p:notesMasterId r:id="rId22"/>
  </p:notesMasterIdLst>
  <p:sldIdLst>
    <p:sldId id="256" r:id="rId5"/>
    <p:sldId id="257" r:id="rId6"/>
    <p:sldId id="259" r:id="rId7"/>
    <p:sldId id="268" r:id="rId8"/>
    <p:sldId id="267" r:id="rId9"/>
    <p:sldId id="277" r:id="rId10"/>
    <p:sldId id="279" r:id="rId11"/>
    <p:sldId id="278" r:id="rId12"/>
    <p:sldId id="280" r:id="rId13"/>
    <p:sldId id="281" r:id="rId14"/>
    <p:sldId id="273" r:id="rId15"/>
    <p:sldId id="276" r:id="rId16"/>
    <p:sldId id="269" r:id="rId17"/>
    <p:sldId id="270" r:id="rId18"/>
    <p:sldId id="271" r:id="rId19"/>
    <p:sldId id="272" r:id="rId20"/>
    <p:sldId id="274" r:id="rId21"/>
  </p:sldIdLst>
  <p:sldSz cx="12192000" cy="6858000"/>
  <p:notesSz cx="12192000" cy="6858000"/>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4" userDrawn="1">
          <p15:clr>
            <a:srgbClr val="A4A3A4"/>
          </p15:clr>
        </p15:guide>
        <p15:guide id="2" pos="36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D12EE3-17EF-4EB4-B4DF-6624C45CA4CA}" v="1" dt="2023-12-19T09:31:33.647"/>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guide orient="horz" pos="2304"/>
        <p:guide pos="360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ba Garcia Avila" userId="1812759e-bef7-444c-9c58-97430a7fb884" providerId="ADAL" clId="{CDD12EE3-17EF-4EB4-B4DF-6624C45CA4CA}"/>
    <pc:docChg chg="modSld">
      <pc:chgData name="Alba Garcia Avila" userId="1812759e-bef7-444c-9c58-97430a7fb884" providerId="ADAL" clId="{CDD12EE3-17EF-4EB4-B4DF-6624C45CA4CA}" dt="2023-12-19T09:32:03.928" v="7" actId="1076"/>
      <pc:docMkLst>
        <pc:docMk/>
      </pc:docMkLst>
      <pc:sldChg chg="modSp mod">
        <pc:chgData name="Alba Garcia Avila" userId="1812759e-bef7-444c-9c58-97430a7fb884" providerId="ADAL" clId="{CDD12EE3-17EF-4EB4-B4DF-6624C45CA4CA}" dt="2023-12-19T09:32:03.928" v="7" actId="1076"/>
        <pc:sldMkLst>
          <pc:docMk/>
          <pc:sldMk cId="0" sldId="256"/>
        </pc:sldMkLst>
        <pc:spChg chg="mod">
          <ac:chgData name="Alba Garcia Avila" userId="1812759e-bef7-444c-9c58-97430a7fb884" providerId="ADAL" clId="{CDD12EE3-17EF-4EB4-B4DF-6624C45CA4CA}" dt="2023-12-19T09:32:03.928" v="7" actId="1076"/>
          <ac:spMkLst>
            <pc:docMk/>
            <pc:sldMk cId="0" sldId="256"/>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s-ES" dirty="0"/>
          </a:p>
        </p:txBody>
      </p:sp>
      <p:sp>
        <p:nvSpPr>
          <p:cNvPr id="3" name="Marcador de fecha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4CF32F71-E298-4080-A280-A0EA236F80FF}" type="datetimeFigureOut">
              <a:rPr lang="es-ES" smtClean="0"/>
              <a:t>19/12/2023</a:t>
            </a:fld>
            <a:endParaRPr lang="es-ES" dirty="0"/>
          </a:p>
        </p:txBody>
      </p:sp>
      <p:sp>
        <p:nvSpPr>
          <p:cNvPr id="4" name="Marcador de imagen de diapositiva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s-ES" dirty="0"/>
          </a:p>
        </p:txBody>
      </p:sp>
      <p:sp>
        <p:nvSpPr>
          <p:cNvPr id="5" name="Marcador de notas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s-ES" dirty="0"/>
          </a:p>
        </p:txBody>
      </p:sp>
      <p:sp>
        <p:nvSpPr>
          <p:cNvPr id="7" name="Marcador de número de diapositiva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8D6549C3-292A-4C6F-BACC-E4374DF982A7}" type="slidenum">
              <a:rPr lang="es-ES" smtClean="0"/>
              <a:t>‹Nº›</a:t>
            </a:fld>
            <a:endParaRPr lang="es-ES" dirty="0"/>
          </a:p>
        </p:txBody>
      </p:sp>
    </p:spTree>
    <p:extLst>
      <p:ext uri="{BB962C8B-B14F-4D97-AF65-F5344CB8AC3E}">
        <p14:creationId xmlns:p14="http://schemas.microsoft.com/office/powerpoint/2010/main" val="3464316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8D6549C3-292A-4C6F-BACC-E4374DF982A7}" type="slidenum">
              <a:rPr lang="es-ES" smtClean="0"/>
              <a:t>14</a:t>
            </a:fld>
            <a:endParaRPr lang="es-ES" dirty="0"/>
          </a:p>
        </p:txBody>
      </p:sp>
    </p:spTree>
    <p:extLst>
      <p:ext uri="{BB962C8B-B14F-4D97-AF65-F5344CB8AC3E}">
        <p14:creationId xmlns:p14="http://schemas.microsoft.com/office/powerpoint/2010/main" val="2326470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B5C38F39-8863-4807-A48F-3C21EDD5EEE7}" type="datetime1">
              <a:rPr lang="en-US" smtClean="0"/>
              <a:t>12/19/2023</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rgbClr val="CD152A"/>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4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2BC18FC8-D2FE-4AE1-ACAE-40844B5B4DBF}" type="datetime1">
              <a:rPr lang="en-US" smtClean="0"/>
              <a:t>12/19/2023</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rgbClr val="CD152A"/>
                </a:solidFill>
                <a:latin typeface="Calibri"/>
                <a:cs typeface="Calibri"/>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4CEDDB82-6CCC-4343-9327-A7C8CCD61C58}" type="datetime1">
              <a:rPr lang="en-US" smtClean="0"/>
              <a:t>12/19/2023</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rgbClr val="CD152A"/>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FF9091E3-F8FC-4200-A3B0-721B09C98AC3}" type="datetime1">
              <a:rPr lang="en-US" smtClean="0"/>
              <a:t>12/19/2023</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838200" y="2381250"/>
            <a:ext cx="10515600" cy="3590925"/>
          </a:xfrm>
          <a:custGeom>
            <a:avLst/>
            <a:gdLst/>
            <a:ahLst/>
            <a:cxnLst/>
            <a:rect l="l" t="t" r="r" b="b"/>
            <a:pathLst>
              <a:path w="10515600" h="3590925">
                <a:moveTo>
                  <a:pt x="10515600" y="0"/>
                </a:moveTo>
                <a:lnTo>
                  <a:pt x="0" y="0"/>
                </a:lnTo>
                <a:lnTo>
                  <a:pt x="0" y="3590925"/>
                </a:lnTo>
                <a:lnTo>
                  <a:pt x="10515600" y="3590925"/>
                </a:lnTo>
                <a:lnTo>
                  <a:pt x="10515600" y="0"/>
                </a:lnTo>
                <a:close/>
              </a:path>
            </a:pathLst>
          </a:custGeom>
          <a:solidFill>
            <a:srgbClr val="CD152A"/>
          </a:solidFill>
        </p:spPr>
        <p:txBody>
          <a:bodyPr wrap="square" lIns="0" tIns="0" rIns="0" bIns="0" rtlCol="0"/>
          <a:lstStyle/>
          <a:p>
            <a:endParaRPr dirty="0"/>
          </a:p>
        </p:txBody>
      </p:sp>
      <p:pic>
        <p:nvPicPr>
          <p:cNvPr id="17" name="bg object 17"/>
          <p:cNvPicPr/>
          <p:nvPr/>
        </p:nvPicPr>
        <p:blipFill>
          <a:blip r:embed="rId2" cstate="print"/>
          <a:stretch>
            <a:fillRect/>
          </a:stretch>
        </p:blipFill>
        <p:spPr>
          <a:xfrm>
            <a:off x="5317420" y="678637"/>
            <a:ext cx="1557301" cy="1110012"/>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EA568C69-23D3-4642-909D-20B20DF28469}" type="datetime1">
              <a:rPr lang="en-US" smtClean="0"/>
              <a:t>12/19/2023</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600075" y="466725"/>
            <a:ext cx="9000490" cy="0"/>
          </a:xfrm>
          <a:custGeom>
            <a:avLst/>
            <a:gdLst/>
            <a:ahLst/>
            <a:cxnLst/>
            <a:rect l="l" t="t" r="r" b="b"/>
            <a:pathLst>
              <a:path w="9000490">
                <a:moveTo>
                  <a:pt x="0" y="0"/>
                </a:moveTo>
                <a:lnTo>
                  <a:pt x="8999982" y="0"/>
                </a:lnTo>
              </a:path>
            </a:pathLst>
          </a:custGeom>
          <a:ln w="19050">
            <a:solidFill>
              <a:srgbClr val="CD152A"/>
            </a:solidFill>
          </a:ln>
        </p:spPr>
        <p:txBody>
          <a:bodyPr wrap="square" lIns="0" tIns="0" rIns="0" bIns="0" rtlCol="0"/>
          <a:lstStyle/>
          <a:p>
            <a:endParaRPr dirty="0"/>
          </a:p>
        </p:txBody>
      </p:sp>
      <p:pic>
        <p:nvPicPr>
          <p:cNvPr id="17" name="bg object 17"/>
          <p:cNvPicPr/>
          <p:nvPr/>
        </p:nvPicPr>
        <p:blipFill>
          <a:blip r:embed="rId7" cstate="print"/>
          <a:stretch>
            <a:fillRect/>
          </a:stretch>
        </p:blipFill>
        <p:spPr>
          <a:xfrm>
            <a:off x="9823384" y="297252"/>
            <a:ext cx="1765638" cy="320184"/>
          </a:xfrm>
          <a:prstGeom prst="rect">
            <a:avLst/>
          </a:prstGeom>
        </p:spPr>
      </p:pic>
      <p:sp>
        <p:nvSpPr>
          <p:cNvPr id="2" name="Holder 2"/>
          <p:cNvSpPr>
            <a:spLocks noGrp="1"/>
          </p:cNvSpPr>
          <p:nvPr>
            <p:ph type="title"/>
          </p:nvPr>
        </p:nvSpPr>
        <p:spPr>
          <a:xfrm>
            <a:off x="679767" y="724535"/>
            <a:ext cx="10832464" cy="483869"/>
          </a:xfrm>
          <a:prstGeom prst="rect">
            <a:avLst/>
          </a:prstGeom>
        </p:spPr>
        <p:txBody>
          <a:bodyPr wrap="square" lIns="0" tIns="0" rIns="0" bIns="0">
            <a:spAutoFit/>
          </a:bodyPr>
          <a:lstStyle>
            <a:lvl1pPr>
              <a:defRPr sz="3000" b="0" i="0">
                <a:solidFill>
                  <a:srgbClr val="CD152A"/>
                </a:solidFill>
                <a:latin typeface="Calibri"/>
                <a:cs typeface="Calibri"/>
              </a:defRPr>
            </a:lvl1pPr>
          </a:lstStyle>
          <a:p>
            <a:endParaRPr/>
          </a:p>
        </p:txBody>
      </p:sp>
      <p:sp>
        <p:nvSpPr>
          <p:cNvPr id="3" name="Holder 3"/>
          <p:cNvSpPr>
            <a:spLocks noGrp="1"/>
          </p:cNvSpPr>
          <p:nvPr>
            <p:ph type="body" idx="1"/>
          </p:nvPr>
        </p:nvSpPr>
        <p:spPr>
          <a:xfrm>
            <a:off x="723265" y="3376993"/>
            <a:ext cx="11219180" cy="1761489"/>
          </a:xfrm>
          <a:prstGeom prst="rect">
            <a:avLst/>
          </a:prstGeom>
        </p:spPr>
        <p:txBody>
          <a:bodyPr wrap="square" lIns="0" tIns="0" rIns="0" bIns="0">
            <a:spAutoFit/>
          </a:bodyPr>
          <a:lstStyle>
            <a:lvl1pPr>
              <a:defRPr sz="24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478D2CD8-061E-4536-AFDA-78175D562708}" type="datetime1">
              <a:rPr lang="en-US" smtClean="0"/>
              <a:t>12/19/2023</a:t>
            </a:fld>
            <a:endParaRPr lang="en-US" dirty="0"/>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hyperlink" Target="https://www.aneca.es/documents/20123/49576/MICROCREDENCIALES_Informe_V3.pdf/db424827-b464-d41d-ae09-717eb95e5742?t=1660907214565"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inclusion.seg-social.es/documents/410169/2156469/declaracion_responsable_arraigo_formacion.pdf?t=1674731359144"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educacionyfp.gob.es/contenidos/centros-docentes/buscar-centro-no-universitario.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todofp.es/que-estudiar/ciclos.html" TargetMode="External"/><Relationship Id="rId2" Type="http://schemas.openxmlformats.org/officeDocument/2006/relationships/hyperlink" Target="https://www.todofp.es/como-cuando-y-donde-estudiar/acceso-fp-desde-fp/como-accedo-a-fp.html#cla-00-02" TargetMode="External"/><Relationship Id="rId1" Type="http://schemas.openxmlformats.org/officeDocument/2006/relationships/slideLayout" Target="../slideLayouts/slideLayout2.xml"/><Relationship Id="rId4" Type="http://schemas.openxmlformats.org/officeDocument/2006/relationships/hyperlink" Target="https://www.todofp.es/como-cuando-y-donde-estudiar.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mitma.gob.es/transporte-terrestre/examenes-y-formacion" TargetMode="External"/><Relationship Id="rId2" Type="http://schemas.openxmlformats.org/officeDocument/2006/relationships/hyperlink" Target="https://serveiocupacio.gencat.cat/web/.content/02_Persones/Vull-formar-me/Certificats-de-professionalitat/quan-son.necessaris/Habilitacions_CP_OCP.pdf" TargetMode="External"/><Relationship Id="rId1" Type="http://schemas.openxmlformats.org/officeDocument/2006/relationships/slideLayout" Target="../slideLayouts/slideLayout2.xml"/><Relationship Id="rId5" Type="http://schemas.openxmlformats.org/officeDocument/2006/relationships/hyperlink" Target="https://www.seguridadferroviaria.es/agentes-sector-ferroviario/centros-formacion-homologados" TargetMode="External"/><Relationship Id="rId4" Type="http://schemas.openxmlformats.org/officeDocument/2006/relationships/hyperlink" Target="https://www.mitma.gob.es/marina-mercante/titulaciones/titulos-profesionales-formacion-maritima-documentos-y-guardia-de-la-gente-de-mar"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educacion.gob.es/centros/" TargetMode="External"/><Relationship Id="rId2" Type="http://schemas.openxmlformats.org/officeDocument/2006/relationships/hyperlink" Target="https://www.sepe.es/HomeSepe/Personas/formacion/catalogo-especialidades-formativa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66800" y="3273075"/>
            <a:ext cx="10058400" cy="1493999"/>
          </a:xfrm>
          <a:prstGeom prst="rect">
            <a:avLst/>
          </a:prstGeom>
        </p:spPr>
        <p:txBody>
          <a:bodyPr vert="horz" wrap="square" lIns="0" tIns="16510" rIns="0" bIns="0" rtlCol="0" anchor="t">
            <a:spAutoFit/>
          </a:bodyPr>
          <a:lstStyle/>
          <a:p>
            <a:pPr marL="12700" algn="ctr">
              <a:spcBef>
                <a:spcPts val="130"/>
              </a:spcBef>
            </a:pPr>
            <a:r>
              <a:rPr lang="es-ES" sz="4800" b="1" dirty="0" err="1">
                <a:solidFill>
                  <a:schemeClr val="bg1"/>
                </a:solidFill>
                <a:latin typeface="Gill Sans MT" panose="020B0502020104020203" pitchFamily="34" charset="0"/>
                <a:ea typeface="+mn-lt"/>
                <a:cs typeface="+mn-lt"/>
              </a:rPr>
              <a:t>Autoritzación</a:t>
            </a:r>
            <a:r>
              <a:rPr lang="es-ES" sz="4800" b="1" dirty="0">
                <a:solidFill>
                  <a:schemeClr val="bg1"/>
                </a:solidFill>
                <a:latin typeface="Gill Sans MT" panose="020B0502020104020203" pitchFamily="34" charset="0"/>
                <a:ea typeface="+mn-lt"/>
                <a:cs typeface="+mn-lt"/>
              </a:rPr>
              <a:t> residencia temporal arraigo para la formación</a:t>
            </a:r>
            <a:endParaRPr lang="es-ES" b="1" dirty="0">
              <a:solidFill>
                <a:schemeClr val="bg1"/>
              </a:solidFill>
              <a:latin typeface="Gill Sans MT" panose="020B0502020104020203" pitchFamily="34" charset="0"/>
              <a:cs typeface="Calibri"/>
            </a:endParaRPr>
          </a:p>
        </p:txBody>
      </p:sp>
      <p:sp>
        <p:nvSpPr>
          <p:cNvPr id="3" name="object 2">
            <a:extLst>
              <a:ext uri="{FF2B5EF4-FFF2-40B4-BE49-F238E27FC236}">
                <a16:creationId xmlns:a16="http://schemas.microsoft.com/office/drawing/2014/main" id="{18E26A11-6DE5-0D16-A5D7-B012060169FE}"/>
              </a:ext>
            </a:extLst>
          </p:cNvPr>
          <p:cNvSpPr txBox="1"/>
          <p:nvPr/>
        </p:nvSpPr>
        <p:spPr>
          <a:xfrm>
            <a:off x="9527721" y="5388430"/>
            <a:ext cx="1673679" cy="201337"/>
          </a:xfrm>
          <a:prstGeom prst="rect">
            <a:avLst/>
          </a:prstGeom>
        </p:spPr>
        <p:txBody>
          <a:bodyPr vert="horz" wrap="square" lIns="0" tIns="16510" rIns="0" bIns="0" rtlCol="0" anchor="t">
            <a:spAutoFit/>
          </a:bodyPr>
          <a:lstStyle/>
          <a:p>
            <a:pPr marL="12700">
              <a:lnSpc>
                <a:spcPct val="100000"/>
              </a:lnSpc>
              <a:spcBef>
                <a:spcPts val="130"/>
              </a:spcBef>
            </a:pPr>
            <a:r>
              <a:rPr lang="es-ES" sz="1200" dirty="0" err="1">
                <a:solidFill>
                  <a:srgbClr val="FFFFFF"/>
                </a:solidFill>
                <a:latin typeface="Calibri"/>
                <a:cs typeface="Calibri"/>
              </a:rPr>
              <a:t>Actualitzado</a:t>
            </a:r>
            <a:r>
              <a:rPr lang="es-ES" sz="1200" dirty="0">
                <a:solidFill>
                  <a:srgbClr val="FFFFFF"/>
                </a:solidFill>
                <a:latin typeface="Calibri"/>
                <a:cs typeface="Calibri"/>
              </a:rPr>
              <a:t> a 01/10/2023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8F03852E-D265-FA8D-DB1F-1AF17BAC8BD4}"/>
              </a:ext>
            </a:extLst>
          </p:cNvPr>
          <p:cNvSpPr>
            <a:spLocks noGrp="1"/>
          </p:cNvSpPr>
          <p:nvPr>
            <p:ph type="body" idx="1"/>
          </p:nvPr>
        </p:nvSpPr>
        <p:spPr>
          <a:xfrm>
            <a:off x="723265" y="740665"/>
            <a:ext cx="11219180" cy="6494085"/>
          </a:xfrm>
        </p:spPr>
        <p:txBody>
          <a:bodyPr/>
          <a:lstStyle/>
          <a:p>
            <a:r>
              <a:rPr lang="es-ES" sz="1800" b="1" dirty="0"/>
              <a:t>D- FORMACIÓN REALIZADA POR UNIVERSIDADES.</a:t>
            </a:r>
          </a:p>
          <a:p>
            <a:endParaRPr lang="es-ES" sz="1800" b="1" dirty="0"/>
          </a:p>
          <a:p>
            <a:pPr marL="285750" indent="-285750" algn="just">
              <a:buFont typeface="Wingdings" panose="05000000000000000000" pitchFamily="2" charset="2"/>
              <a:buChar char="q"/>
            </a:pPr>
            <a:r>
              <a:rPr lang="es-ES" sz="1800" b="1" dirty="0"/>
              <a:t>En las formaciones de titulaciones de máster oficial de las universidades, cursos de ampliación o actualización de competencias y habilidades formativas o profesionales en el ámbito de la formación permanente, </a:t>
            </a:r>
            <a:r>
              <a:rPr lang="es-ES" sz="1800" dirty="0"/>
              <a:t>solo es requisito que los másteres tengan que ser títulos oficiales. Quedan excluidos los másteres propios</a:t>
            </a:r>
            <a:r>
              <a:rPr lang="ca-ES" sz="1800" dirty="0"/>
              <a:t>.</a:t>
            </a:r>
          </a:p>
          <a:p>
            <a:pPr algn="just"/>
            <a:endParaRPr lang="ca-ES" sz="1800" dirty="0"/>
          </a:p>
          <a:p>
            <a:pPr algn="just"/>
            <a:endParaRPr lang="ca-ES" sz="1800" dirty="0"/>
          </a:p>
          <a:p>
            <a:pPr algn="just"/>
            <a:endParaRPr lang="ca-ES" sz="1800" dirty="0"/>
          </a:p>
          <a:p>
            <a:pPr algn="just"/>
            <a:r>
              <a:rPr lang="es-ES" sz="1800" b="1" dirty="0"/>
              <a:t>E- MICRO CREDENCIALES. </a:t>
            </a:r>
          </a:p>
          <a:p>
            <a:pPr algn="just"/>
            <a:endParaRPr lang="es-ES" sz="1800" b="1" dirty="0"/>
          </a:p>
          <a:p>
            <a:pPr marL="285750" indent="-285750" algn="just" rtl="0" fontAlgn="base">
              <a:buFont typeface="Wingdings" panose="05000000000000000000" pitchFamily="2" charset="2"/>
              <a:buChar char="q"/>
            </a:pPr>
            <a:r>
              <a:rPr lang="es-ES" sz="1800" b="1" i="0" dirty="0">
                <a:solidFill>
                  <a:srgbClr val="000000"/>
                </a:solidFill>
                <a:effectLst/>
                <a:latin typeface="Calibri" panose="020F0502020204030204" pitchFamily="34" charset="0"/>
              </a:rPr>
              <a:t>Se recoge a una Recomendación del Consejo de la UE de 16 de junio de 2022 </a:t>
            </a:r>
            <a:r>
              <a:rPr lang="es-ES" sz="1800" i="0" dirty="0">
                <a:solidFill>
                  <a:srgbClr val="000000"/>
                </a:solidFill>
                <a:effectLst/>
                <a:latin typeface="Calibri" panose="020F0502020204030204" pitchFamily="34" charset="0"/>
              </a:rPr>
              <a:t>relativa a un enfoque europeo de las micro credencial para el aprendizaje permanente y la empleabilidad.</a:t>
            </a:r>
            <a:r>
              <a:rPr lang="ca-ES" sz="1800" i="0" dirty="0">
                <a:solidFill>
                  <a:srgbClr val="000000"/>
                </a:solidFill>
                <a:effectLst/>
                <a:latin typeface="Calibri" panose="020F0502020204030204" pitchFamily="34" charset="0"/>
              </a:rPr>
              <a:t> </a:t>
            </a:r>
          </a:p>
          <a:p>
            <a:pPr algn="just" rtl="0" fontAlgn="base"/>
            <a:endParaRPr lang="ca-ES" sz="1400" b="0" i="0" dirty="0">
              <a:solidFill>
                <a:srgbClr val="000000"/>
              </a:solidFill>
              <a:effectLst/>
              <a:latin typeface="Segoe UI" panose="020B0502040204020203" pitchFamily="34" charset="0"/>
            </a:endParaRPr>
          </a:p>
          <a:p>
            <a:pPr marL="285750" indent="-285750" algn="just" rtl="0" fontAlgn="base">
              <a:buFont typeface="Wingdings" panose="05000000000000000000" pitchFamily="2" charset="2"/>
              <a:buChar char="q"/>
            </a:pPr>
            <a:r>
              <a:rPr lang="ca-ES" sz="1800" b="0" i="0" dirty="0">
                <a:solidFill>
                  <a:srgbClr val="212529"/>
                </a:solidFill>
                <a:effectLst/>
                <a:latin typeface="Calibri" panose="020F0502020204030204" pitchFamily="34" charset="0"/>
              </a:rPr>
              <a:t>S</a:t>
            </a:r>
            <a:r>
              <a:rPr lang="ca-ES" sz="1800" dirty="0">
                <a:solidFill>
                  <a:srgbClr val="212529"/>
                </a:solidFill>
                <a:latin typeface="Calibri" panose="020F0502020204030204" pitchFamily="34" charset="0"/>
              </a:rPr>
              <a:t>on </a:t>
            </a:r>
            <a:r>
              <a:rPr lang="es-ES" sz="1800" dirty="0">
                <a:solidFill>
                  <a:srgbClr val="212529"/>
                </a:solidFill>
                <a:latin typeface="Calibri" panose="020F0502020204030204" pitchFamily="34" charset="0"/>
              </a:rPr>
              <a:t>pequeños aprendizajes que mejoran la </a:t>
            </a:r>
            <a:r>
              <a:rPr lang="es-ES" sz="1800" dirty="0" err="1">
                <a:solidFill>
                  <a:srgbClr val="212529"/>
                </a:solidFill>
                <a:latin typeface="Calibri" panose="020F0502020204030204" pitchFamily="34" charset="0"/>
              </a:rPr>
              <a:t>ocupabilidad</a:t>
            </a:r>
            <a:endParaRPr lang="es-ES" sz="1800" dirty="0">
              <a:solidFill>
                <a:srgbClr val="212529"/>
              </a:solidFill>
              <a:latin typeface="Calibri" panose="020F0502020204030204" pitchFamily="34" charset="0"/>
            </a:endParaRPr>
          </a:p>
          <a:p>
            <a:pPr algn="just" rtl="0" fontAlgn="base"/>
            <a:endParaRPr lang="ca-ES" sz="1800" dirty="0">
              <a:solidFill>
                <a:srgbClr val="212529"/>
              </a:solidFill>
              <a:latin typeface="Calibri" panose="020F0502020204030204" pitchFamily="34" charset="0"/>
            </a:endParaRPr>
          </a:p>
          <a:p>
            <a:pPr marL="285750" indent="-285750" algn="just" rtl="0" fontAlgn="base">
              <a:buFont typeface="Wingdings" panose="05000000000000000000" pitchFamily="2" charset="2"/>
              <a:buChar char="q"/>
            </a:pPr>
            <a:r>
              <a:rPr lang="es-ES" sz="1800" b="0" i="0" dirty="0">
                <a:solidFill>
                  <a:srgbClr val="212529"/>
                </a:solidFill>
                <a:effectLst/>
                <a:latin typeface="Calibri" panose="020F0502020204030204" pitchFamily="34" charset="0"/>
              </a:rPr>
              <a:t>Actualmente</a:t>
            </a:r>
            <a:r>
              <a:rPr lang="ca-ES" sz="1800" b="0" i="0" dirty="0">
                <a:solidFill>
                  <a:srgbClr val="212529"/>
                </a:solidFill>
                <a:effectLst/>
                <a:latin typeface="Calibri" panose="020F0502020204030204" pitchFamily="34" charset="0"/>
              </a:rPr>
              <a:t>  </a:t>
            </a:r>
            <a:r>
              <a:rPr lang="es-ES" sz="1800" b="0" i="0" dirty="0">
                <a:solidFill>
                  <a:srgbClr val="212529"/>
                </a:solidFill>
                <a:effectLst/>
                <a:latin typeface="Calibri" panose="020F0502020204030204" pitchFamily="34" charset="0"/>
              </a:rPr>
              <a:t>muchas de estas formaciones se están poniendo en marcha. Ponemos Enlace a una guía que puede ser de utilidad:</a:t>
            </a:r>
            <a:endParaRPr lang="ca-ES" sz="1400" b="0" i="0" dirty="0">
              <a:solidFill>
                <a:srgbClr val="000000"/>
              </a:solidFill>
              <a:effectLst/>
              <a:latin typeface="Segoe UI" panose="020B0502040204020203" pitchFamily="34" charset="0"/>
            </a:endParaRPr>
          </a:p>
          <a:p>
            <a:pPr algn="just" rtl="0" fontAlgn="base"/>
            <a:r>
              <a:rPr lang="ca-ES" sz="1800" b="0" i="0" dirty="0">
                <a:solidFill>
                  <a:srgbClr val="212529"/>
                </a:solidFill>
                <a:effectLst/>
                <a:latin typeface="Calibri" panose="020F0502020204030204" pitchFamily="34" charset="0"/>
              </a:rPr>
              <a:t> </a:t>
            </a:r>
            <a:endParaRPr lang="ca-ES" sz="1400" b="0" i="0" dirty="0">
              <a:solidFill>
                <a:srgbClr val="000000"/>
              </a:solidFill>
              <a:effectLst/>
              <a:latin typeface="Segoe UI" panose="020B0502040204020203" pitchFamily="34" charset="0"/>
            </a:endParaRPr>
          </a:p>
          <a:p>
            <a:pPr lvl="1" algn="just" rtl="0" fontAlgn="base"/>
            <a:r>
              <a:rPr lang="es-ES" sz="1200" b="0" i="0" u="sng" strike="noStrike" dirty="0">
                <a:solidFill>
                  <a:srgbClr val="0563C1"/>
                </a:solidFill>
                <a:effectLst/>
                <a:latin typeface="Calibri" panose="020F0502020204030204" pitchFamily="34" charset="0"/>
                <a:hlinkClick r:id="rId2"/>
              </a:rPr>
              <a:t>https://www.aneca.es/documents/20123/49576/MICROCREDENCIALES_Informe_V3.pdf/db424827-b464-d41d-ae09-717eb95e5742?t=1660907214565</a:t>
            </a:r>
            <a:r>
              <a:rPr lang="es-ES" sz="1200" b="0" i="0" dirty="0">
                <a:solidFill>
                  <a:srgbClr val="000000"/>
                </a:solidFill>
                <a:effectLst/>
                <a:latin typeface="Calibri" panose="020F0502020204030204" pitchFamily="34" charset="0"/>
              </a:rPr>
              <a:t> </a:t>
            </a:r>
            <a:endParaRPr lang="es-ES" sz="800" b="0" i="0" dirty="0">
              <a:solidFill>
                <a:srgbClr val="000000"/>
              </a:solidFill>
              <a:effectLst/>
              <a:latin typeface="Segoe UI" panose="020B0502040204020203" pitchFamily="34" charset="0"/>
            </a:endParaRPr>
          </a:p>
          <a:p>
            <a:pPr algn="just" rtl="0" fontAlgn="base"/>
            <a:r>
              <a:rPr lang="es-ES" sz="1800" b="0" i="0" dirty="0">
                <a:solidFill>
                  <a:srgbClr val="000000"/>
                </a:solidFill>
                <a:effectLst/>
                <a:latin typeface="Calibri" panose="020F0502020204030204" pitchFamily="34" charset="0"/>
              </a:rPr>
              <a:t> </a:t>
            </a:r>
            <a:endParaRPr lang="es-ES" sz="1400" b="0" i="0" dirty="0">
              <a:solidFill>
                <a:srgbClr val="000000"/>
              </a:solidFill>
              <a:effectLst/>
              <a:latin typeface="Segoe UI" panose="020B0502040204020203" pitchFamily="34" charset="0"/>
            </a:endParaRPr>
          </a:p>
          <a:p>
            <a:pPr algn="just" rtl="0" fontAlgn="base"/>
            <a:r>
              <a:rPr lang="es-ES" sz="1800" b="0" i="0" dirty="0">
                <a:solidFill>
                  <a:srgbClr val="000000"/>
                </a:solidFill>
                <a:effectLst/>
                <a:latin typeface="Calibri" panose="020F0502020204030204" pitchFamily="34" charset="0"/>
              </a:rPr>
              <a:t> </a:t>
            </a:r>
            <a:endParaRPr lang="es-ES" sz="1400" b="0" i="0" dirty="0">
              <a:solidFill>
                <a:srgbClr val="000000"/>
              </a:solidFill>
              <a:effectLst/>
              <a:latin typeface="Segoe UI" panose="020B0502040204020203" pitchFamily="34" charset="0"/>
            </a:endParaRPr>
          </a:p>
          <a:p>
            <a:pPr marL="285750" indent="-285750" algn="just">
              <a:buFont typeface="Wingdings" panose="05000000000000000000" pitchFamily="2" charset="2"/>
              <a:buChar char="q"/>
            </a:pPr>
            <a:endParaRPr lang="ca-ES" sz="1800" b="1" dirty="0"/>
          </a:p>
          <a:p>
            <a:pPr algn="just"/>
            <a:endParaRPr lang="ca-ES" sz="1800" dirty="0"/>
          </a:p>
          <a:p>
            <a:pPr marL="285750" indent="-285750">
              <a:buFont typeface="Wingdings" panose="05000000000000000000" pitchFamily="2" charset="2"/>
              <a:buChar char="q"/>
            </a:pPr>
            <a:endParaRPr lang="ca-ES" sz="1800" b="1" dirty="0"/>
          </a:p>
        </p:txBody>
      </p:sp>
      <p:sp>
        <p:nvSpPr>
          <p:cNvPr id="4" name="Marcador de número de diapositiva 3">
            <a:extLst>
              <a:ext uri="{FF2B5EF4-FFF2-40B4-BE49-F238E27FC236}">
                <a16:creationId xmlns:a16="http://schemas.microsoft.com/office/drawing/2014/main" id="{F26328C7-8BB3-3EDF-F897-CC752C2BC079}"/>
              </a:ext>
            </a:extLst>
          </p:cNvPr>
          <p:cNvSpPr>
            <a:spLocks noGrp="1"/>
          </p:cNvSpPr>
          <p:nvPr>
            <p:ph type="sldNum" sz="quarter" idx="7"/>
          </p:nvPr>
        </p:nvSpPr>
        <p:spPr/>
        <p:txBody>
          <a:bodyPr/>
          <a:lstStyle/>
          <a:p>
            <a:fld id="{B6F15528-21DE-4FAA-801E-634DDDAF4B2B}" type="slidenum">
              <a:rPr lang="ca-ES" smtClean="0"/>
              <a:t>10</a:t>
            </a:fld>
            <a:endParaRPr lang="ca-ES" dirty="0"/>
          </a:p>
        </p:txBody>
      </p:sp>
    </p:spTree>
    <p:extLst>
      <p:ext uri="{BB962C8B-B14F-4D97-AF65-F5344CB8AC3E}">
        <p14:creationId xmlns:p14="http://schemas.microsoft.com/office/powerpoint/2010/main" val="2210229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59459-07EF-3BD6-265A-EAC8756CA486}"/>
              </a:ext>
            </a:extLst>
          </p:cNvPr>
          <p:cNvSpPr>
            <a:spLocks noGrp="1"/>
          </p:cNvSpPr>
          <p:nvPr>
            <p:ph type="title"/>
          </p:nvPr>
        </p:nvSpPr>
        <p:spPr>
          <a:xfrm>
            <a:off x="679767" y="559943"/>
            <a:ext cx="10832464" cy="461665"/>
          </a:xfrm>
        </p:spPr>
        <p:txBody>
          <a:bodyPr wrap="square" lIns="0" tIns="0" rIns="0" bIns="0" anchor="t">
            <a:spAutoFit/>
          </a:bodyPr>
          <a:lstStyle/>
          <a:p>
            <a:r>
              <a:rPr lang="es-ES" b="1" dirty="0"/>
              <a:t>Qué tipo de autorización se obtiene</a:t>
            </a:r>
            <a:r>
              <a:rPr lang="en-US" b="1" dirty="0"/>
              <a:t>?</a:t>
            </a:r>
            <a:endParaRPr lang="es-ES" b="1" dirty="0"/>
          </a:p>
        </p:txBody>
      </p:sp>
      <p:sp>
        <p:nvSpPr>
          <p:cNvPr id="3" name="Text Placeholder 2">
            <a:extLst>
              <a:ext uri="{FF2B5EF4-FFF2-40B4-BE49-F238E27FC236}">
                <a16:creationId xmlns:a16="http://schemas.microsoft.com/office/drawing/2014/main" id="{584EC6DA-93CC-0168-3B43-5A0119C28F42}"/>
              </a:ext>
            </a:extLst>
          </p:cNvPr>
          <p:cNvSpPr>
            <a:spLocks noGrp="1"/>
          </p:cNvSpPr>
          <p:nvPr>
            <p:ph type="body" idx="1"/>
          </p:nvPr>
        </p:nvSpPr>
        <p:spPr>
          <a:xfrm>
            <a:off x="609598" y="1222776"/>
            <a:ext cx="10902633" cy="5170646"/>
          </a:xfrm>
        </p:spPr>
        <p:txBody>
          <a:bodyPr wrap="square" lIns="0" tIns="0" rIns="0" bIns="0" anchor="t">
            <a:spAutoFit/>
          </a:bodyPr>
          <a:lstStyle/>
          <a:p>
            <a:pPr marL="742950" lvl="1" indent="-285750" algn="just">
              <a:buFont typeface="Wingdings,Sans-Serif"/>
              <a:buChar char="Ø"/>
            </a:pPr>
            <a:r>
              <a:rPr lang="es-ES" sz="1600" b="1" u="sng" dirty="0">
                <a:ea typeface="+mn-lt"/>
                <a:cs typeface="+mn-lt"/>
              </a:rPr>
              <a:t>Se trata de una autorización con dos fases: una primera de solo residencia y una segunda para pedir la autorización de trabajo.</a:t>
            </a:r>
          </a:p>
          <a:p>
            <a:pPr marL="742950" lvl="1" indent="-285750" algn="just">
              <a:buFont typeface="Wingdings,Sans-Serif"/>
              <a:buChar char="Ø"/>
            </a:pPr>
            <a:endParaRPr lang="ca-ES" sz="1600" b="1" u="sng" dirty="0">
              <a:ea typeface="+mn-lt"/>
              <a:cs typeface="+mn-lt"/>
            </a:endParaRPr>
          </a:p>
          <a:p>
            <a:pPr marL="742950" lvl="1" indent="-285750" algn="just">
              <a:buFont typeface="Wingdings,Sans-Serif"/>
              <a:buChar char="Ø"/>
            </a:pPr>
            <a:r>
              <a:rPr lang="ca-ES" sz="1600" b="1" u="sng" dirty="0">
                <a:ea typeface="+mn-lt"/>
                <a:cs typeface="+mn-lt"/>
              </a:rPr>
              <a:t>En la primera fase</a:t>
            </a:r>
            <a:r>
              <a:rPr lang="ca-ES" sz="1600" dirty="0">
                <a:ea typeface="+mn-lt"/>
                <a:cs typeface="+mn-lt"/>
              </a:rPr>
              <a:t> la </a:t>
            </a:r>
            <a:r>
              <a:rPr lang="es-ES" sz="1600" dirty="0">
                <a:ea typeface="+mn-lt"/>
                <a:cs typeface="+mn-lt"/>
              </a:rPr>
              <a:t>autorización que se obtiene es </a:t>
            </a:r>
            <a:r>
              <a:rPr lang="es-ES" sz="1600" b="1" u="sng" dirty="0">
                <a:ea typeface="+mn-lt"/>
                <a:cs typeface="+mn-lt"/>
              </a:rPr>
              <a:t>solamente </a:t>
            </a:r>
            <a:r>
              <a:rPr lang="es-ES" sz="1600" dirty="0">
                <a:ea typeface="+mn-lt"/>
                <a:cs typeface="+mn-lt"/>
              </a:rPr>
              <a:t> de</a:t>
            </a:r>
            <a:r>
              <a:rPr lang="es-ES" sz="1600" b="1" u="sng" dirty="0">
                <a:ea typeface="+mn-lt"/>
                <a:cs typeface="+mn-lt"/>
              </a:rPr>
              <a:t> residencia .</a:t>
            </a:r>
            <a:endParaRPr lang="es-ES" sz="1600" b="1" u="sng" dirty="0">
              <a:solidFill>
                <a:srgbClr val="000000"/>
              </a:solidFill>
              <a:latin typeface="Calibri"/>
              <a:ea typeface="+mn-lt"/>
              <a:cs typeface="Calibri"/>
            </a:endParaRPr>
          </a:p>
          <a:p>
            <a:pPr lvl="1" algn="just"/>
            <a:endParaRPr lang="ca-ES" sz="1600" dirty="0"/>
          </a:p>
          <a:p>
            <a:pPr marL="742950" lvl="1" indent="-285750" algn="just">
              <a:buFont typeface="Wingdings,Sans-Serif"/>
              <a:buChar char="Ø"/>
            </a:pPr>
            <a:endParaRPr lang="es-ES" sz="1600" b="1" dirty="0">
              <a:ea typeface="+mn-lt"/>
              <a:cs typeface="+mn-lt"/>
            </a:endParaRPr>
          </a:p>
          <a:p>
            <a:pPr marL="742950" lvl="1" indent="-285750" algn="just">
              <a:buFont typeface="Wingdings,Sans-Serif"/>
              <a:buChar char="Ø"/>
            </a:pPr>
            <a:r>
              <a:rPr lang="es-ES" sz="1600" b="1" dirty="0">
                <a:ea typeface="+mn-lt"/>
                <a:cs typeface="+mn-lt"/>
              </a:rPr>
              <a:t>En la segunda fase, para poder trabajar, </a:t>
            </a:r>
            <a:r>
              <a:rPr lang="es-ES" sz="1600" dirty="0">
                <a:ea typeface="+mn-lt"/>
                <a:cs typeface="+mn-lt"/>
              </a:rPr>
              <a:t>se tiene que solicitar una autorización de residencia y trabajo. </a:t>
            </a:r>
            <a:r>
              <a:rPr lang="es-ES" sz="1600" u="sng" dirty="0">
                <a:ea typeface="+mn-lt"/>
                <a:cs typeface="+mn-lt"/>
              </a:rPr>
              <a:t>¿Cuándo se puede pedir la autorización de trabajo? </a:t>
            </a:r>
            <a:r>
              <a:rPr lang="es-ES" sz="1600" dirty="0">
                <a:ea typeface="+mn-lt"/>
                <a:cs typeface="+mn-lt"/>
              </a:rPr>
              <a:t>Durante la duración de autorización y una vez finalizada y superada la formación, presentando un contrato que tiene que cumplir los siguientes requisitos:</a:t>
            </a:r>
          </a:p>
          <a:p>
            <a:pPr marL="742950" lvl="1" indent="-285750" algn="just">
              <a:buFont typeface="Wingdings,Sans-Serif"/>
              <a:buChar char="Ø"/>
            </a:pPr>
            <a:endParaRPr lang="ca-ES" sz="1600" dirty="0">
              <a:ea typeface="+mn-lt"/>
              <a:cs typeface="+mn-lt"/>
            </a:endParaRPr>
          </a:p>
          <a:p>
            <a:pPr marL="1169670" lvl="2" indent="-255270" algn="just">
              <a:buAutoNum type="arabicPeriod"/>
            </a:pPr>
            <a:r>
              <a:rPr lang="es-ES" sz="1600" dirty="0">
                <a:ea typeface="+mn-lt"/>
                <a:cs typeface="+mn-lt"/>
              </a:rPr>
              <a:t>Contrato relacionado con la familia profesional de la formación realizada.</a:t>
            </a:r>
          </a:p>
          <a:p>
            <a:pPr marL="1169670" lvl="2" indent="-255270" algn="just">
              <a:buAutoNum type="arabicPeriod"/>
            </a:pPr>
            <a:r>
              <a:rPr lang="es-ES" sz="1600" dirty="0">
                <a:ea typeface="+mn-lt"/>
                <a:cs typeface="+mn-lt"/>
              </a:rPr>
              <a:t>Por cuenta ajena.</a:t>
            </a:r>
          </a:p>
          <a:p>
            <a:pPr marL="1169670" lvl="2" indent="-255270" algn="just">
              <a:buAutoNum type="arabicPeriod"/>
            </a:pPr>
            <a:r>
              <a:rPr lang="es-ES" sz="1600" dirty="0">
                <a:ea typeface="+mn-lt"/>
                <a:cs typeface="+mn-lt"/>
              </a:rPr>
              <a:t>Salario Mínimo Interprofesional Anual o el del Convenio Colectivo de aplicación.</a:t>
            </a:r>
          </a:p>
          <a:p>
            <a:pPr marL="1169670" lvl="2" indent="-255270" algn="just">
              <a:buAutoNum type="arabicPeriod"/>
            </a:pPr>
            <a:r>
              <a:rPr lang="es-ES" sz="1600" dirty="0">
                <a:ea typeface="+mn-lt"/>
                <a:cs typeface="+mn-lt"/>
              </a:rPr>
              <a:t>Se aceptarán contratos fijas discontinuos o temporales, siempre y cuando  se cumpla el requisito de Salario Mínimo Interprofesional en cómputo global anual.</a:t>
            </a:r>
          </a:p>
          <a:p>
            <a:pPr marL="1169670" lvl="2" indent="-255270" algn="just">
              <a:buAutoNum type="arabicPeriod"/>
            </a:pPr>
            <a:r>
              <a:rPr lang="es-ES" sz="1600" dirty="0">
                <a:ea typeface="+mn-lt"/>
                <a:cs typeface="+mn-lt"/>
              </a:rPr>
              <a:t>Se aceptarán varios contratos temporales a tiempo parcial siempre que en conjunto representen el Salario Mínimo Interprofesional en cómputo global anual.</a:t>
            </a:r>
          </a:p>
          <a:p>
            <a:pPr marL="1169670" lvl="2" indent="-255270" algn="just">
              <a:buAutoNum type="arabicPeriod"/>
            </a:pPr>
            <a:r>
              <a:rPr lang="es-ES" sz="1600" dirty="0">
                <a:ea typeface="+mn-lt"/>
                <a:cs typeface="+mn-lt"/>
              </a:rPr>
              <a:t>Jornada no inferior a 30 horas (podrá ser de 20 horas si se tienen hijos o dependientes a cargo). </a:t>
            </a:r>
          </a:p>
          <a:p>
            <a:pPr lvl="2" algn="just"/>
            <a:endParaRPr lang="es-ES" sz="1600" dirty="0">
              <a:ea typeface="+mn-lt"/>
              <a:cs typeface="+mn-lt"/>
            </a:endParaRPr>
          </a:p>
          <a:p>
            <a:pPr lvl="2" algn="just"/>
            <a:r>
              <a:rPr lang="es-ES" sz="1600" b="1" dirty="0">
                <a:solidFill>
                  <a:srgbClr val="C00000"/>
                </a:solidFill>
                <a:ea typeface="+mn-lt"/>
                <a:cs typeface="+mn-lt"/>
              </a:rPr>
              <a:t>Importante</a:t>
            </a:r>
            <a:r>
              <a:rPr lang="ca-ES" sz="1600" b="1" dirty="0">
                <a:solidFill>
                  <a:srgbClr val="C00000"/>
                </a:solidFill>
                <a:ea typeface="+mn-lt"/>
                <a:cs typeface="+mn-lt"/>
              </a:rPr>
              <a:t>:</a:t>
            </a:r>
            <a:r>
              <a:rPr lang="ca-ES" sz="1600" dirty="0">
                <a:ea typeface="+mn-lt"/>
                <a:cs typeface="+mn-lt"/>
              </a:rPr>
              <a:t> </a:t>
            </a:r>
            <a:r>
              <a:rPr lang="es-ES" sz="1600" dirty="0">
                <a:ea typeface="+mn-lt"/>
                <a:cs typeface="+mn-lt"/>
              </a:rPr>
              <a:t>en el momento de escoger una formación, hay que tener en cuenta las posibilidades reales de encontrar un trabajo relacionado con la formación a realizar.</a:t>
            </a:r>
            <a:endParaRPr lang="ca-ES" sz="1600" dirty="0">
              <a:solidFill>
                <a:schemeClr val="tx1"/>
              </a:solidFill>
              <a:cs typeface="Calibri"/>
            </a:endParaRPr>
          </a:p>
        </p:txBody>
      </p:sp>
      <p:sp>
        <p:nvSpPr>
          <p:cNvPr id="4" name="Slide Number Placeholder 3">
            <a:extLst>
              <a:ext uri="{FF2B5EF4-FFF2-40B4-BE49-F238E27FC236}">
                <a16:creationId xmlns:a16="http://schemas.microsoft.com/office/drawing/2014/main" id="{AF886A45-9B41-1C38-B1BE-8A17EC23BAF2}"/>
              </a:ext>
            </a:extLst>
          </p:cNvPr>
          <p:cNvSpPr>
            <a:spLocks noGrp="1"/>
          </p:cNvSpPr>
          <p:nvPr>
            <p:ph type="sldNum" sz="quarter" idx="7"/>
          </p:nvPr>
        </p:nvSpPr>
        <p:spPr/>
        <p:txBody>
          <a:bodyPr/>
          <a:lstStyle/>
          <a:p>
            <a:fld id="{B6F15528-21DE-4FAA-801E-634DDDAF4B2B}" type="slidenum">
              <a:rPr lang="en-US"/>
              <a:t>11</a:t>
            </a:fld>
            <a:endParaRPr lang="en-US" dirty="0"/>
          </a:p>
        </p:txBody>
      </p:sp>
    </p:spTree>
    <p:extLst>
      <p:ext uri="{BB962C8B-B14F-4D97-AF65-F5344CB8AC3E}">
        <p14:creationId xmlns:p14="http://schemas.microsoft.com/office/powerpoint/2010/main" val="1429237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0CDDD94-8A72-4352-2D49-EBF3026552A8}"/>
              </a:ext>
            </a:extLst>
          </p:cNvPr>
          <p:cNvSpPr>
            <a:spLocks noGrp="1"/>
          </p:cNvSpPr>
          <p:nvPr>
            <p:ph type="sldNum" sz="quarter" idx="7"/>
          </p:nvPr>
        </p:nvSpPr>
        <p:spPr/>
        <p:txBody>
          <a:bodyPr/>
          <a:lstStyle/>
          <a:p>
            <a:fld id="{B6F15528-21DE-4FAA-801E-634DDDAF4B2B}" type="slidenum">
              <a:rPr lang="en-US"/>
              <a:t>12</a:t>
            </a:fld>
            <a:endParaRPr lang="en-US" dirty="0"/>
          </a:p>
        </p:txBody>
      </p:sp>
      <p:sp>
        <p:nvSpPr>
          <p:cNvPr id="5" name="Título 1">
            <a:extLst>
              <a:ext uri="{FF2B5EF4-FFF2-40B4-BE49-F238E27FC236}">
                <a16:creationId xmlns:a16="http://schemas.microsoft.com/office/drawing/2014/main" id="{F55AD56E-7493-22F5-42F8-2C50679A1FC2}"/>
              </a:ext>
            </a:extLst>
          </p:cNvPr>
          <p:cNvSpPr>
            <a:spLocks noGrp="1"/>
          </p:cNvSpPr>
          <p:nvPr/>
        </p:nvSpPr>
        <p:spPr>
          <a:xfrm>
            <a:off x="679767" y="724535"/>
            <a:ext cx="10832464" cy="923330"/>
          </a:xfrm>
          <a:prstGeom prst="rect">
            <a:avLst/>
          </a:prstGeom>
        </p:spPr>
        <p:txBody>
          <a:bodyPr wrap="square" lIns="0" tIns="0" rIns="0" bIns="0" anchor="t">
            <a:spAutoFit/>
          </a:bodyPr>
          <a:lstStyle>
            <a:lvl1pPr>
              <a:defRPr sz="3000" b="0" i="0">
                <a:solidFill>
                  <a:srgbClr val="CD152A"/>
                </a:solidFill>
                <a:latin typeface="Calibri"/>
                <a:ea typeface="+mj-ea"/>
                <a:cs typeface="Calibri"/>
              </a:defRPr>
            </a:lvl1pPr>
          </a:lstStyle>
          <a:p>
            <a:r>
              <a:rPr lang="es-ES" b="1" dirty="0"/>
              <a:t>FASES DEL ARRAIGO PARA LA FORMACIÓN</a:t>
            </a:r>
            <a:br>
              <a:rPr lang="es-ES" b="1" dirty="0"/>
            </a:br>
            <a:endParaRPr lang="es-ES" b="1" dirty="0"/>
          </a:p>
        </p:txBody>
      </p:sp>
      <p:cxnSp>
        <p:nvCxnSpPr>
          <p:cNvPr id="7" name="Conector recto 5">
            <a:extLst>
              <a:ext uri="{FF2B5EF4-FFF2-40B4-BE49-F238E27FC236}">
                <a16:creationId xmlns:a16="http://schemas.microsoft.com/office/drawing/2014/main" id="{277D06B5-C31C-8FF2-2200-CEB51A6C754F}"/>
              </a:ext>
            </a:extLst>
          </p:cNvPr>
          <p:cNvCxnSpPr>
            <a:cxnSpLocks/>
          </p:cNvCxnSpPr>
          <p:nvPr/>
        </p:nvCxnSpPr>
        <p:spPr>
          <a:xfrm>
            <a:off x="630071" y="3622064"/>
            <a:ext cx="10746766" cy="35536"/>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8" name="Rectángulo 6">
            <a:extLst>
              <a:ext uri="{FF2B5EF4-FFF2-40B4-BE49-F238E27FC236}">
                <a16:creationId xmlns:a16="http://schemas.microsoft.com/office/drawing/2014/main" id="{1392E200-ED27-1FEC-0C93-65C35EA089FB}"/>
              </a:ext>
            </a:extLst>
          </p:cNvPr>
          <p:cNvSpPr/>
          <p:nvPr/>
        </p:nvSpPr>
        <p:spPr>
          <a:xfrm>
            <a:off x="59832" y="2751590"/>
            <a:ext cx="1158949" cy="6857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ca-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ES" sz="1400" b="1" dirty="0">
                <a:solidFill>
                  <a:schemeClr val="tx2"/>
                </a:solidFill>
              </a:rPr>
              <a:t>Buscar</a:t>
            </a:r>
            <a:endParaRPr lang="en-US" dirty="0">
              <a:solidFill>
                <a:schemeClr val="tx2"/>
              </a:solidFill>
            </a:endParaRPr>
          </a:p>
          <a:p>
            <a:pPr algn="ctr"/>
            <a:r>
              <a:rPr lang="es-ES" sz="1400" b="1" dirty="0">
                <a:solidFill>
                  <a:schemeClr val="tx2"/>
                </a:solidFill>
              </a:rPr>
              <a:t>Formación</a:t>
            </a:r>
            <a:endParaRPr lang="es-ES" dirty="0">
              <a:solidFill>
                <a:schemeClr val="tx2"/>
              </a:solidFill>
            </a:endParaRPr>
          </a:p>
        </p:txBody>
      </p:sp>
      <p:cxnSp>
        <p:nvCxnSpPr>
          <p:cNvPr id="9" name="Conector recto 8">
            <a:extLst>
              <a:ext uri="{FF2B5EF4-FFF2-40B4-BE49-F238E27FC236}">
                <a16:creationId xmlns:a16="http://schemas.microsoft.com/office/drawing/2014/main" id="{6FE90427-5CA4-CA66-8939-236D76A53EA9}"/>
              </a:ext>
            </a:extLst>
          </p:cNvPr>
          <p:cNvCxnSpPr>
            <a:cxnSpLocks/>
          </p:cNvCxnSpPr>
          <p:nvPr/>
        </p:nvCxnSpPr>
        <p:spPr>
          <a:xfrm>
            <a:off x="639307" y="3451722"/>
            <a:ext cx="0" cy="191672"/>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10" name="Rectángulo 13">
            <a:extLst>
              <a:ext uri="{FF2B5EF4-FFF2-40B4-BE49-F238E27FC236}">
                <a16:creationId xmlns:a16="http://schemas.microsoft.com/office/drawing/2014/main" id="{D0F73839-88D8-F392-1DE5-9747361CDC6A}"/>
              </a:ext>
            </a:extLst>
          </p:cNvPr>
          <p:cNvSpPr/>
          <p:nvPr/>
        </p:nvSpPr>
        <p:spPr>
          <a:xfrm>
            <a:off x="1049019" y="3927070"/>
            <a:ext cx="1421981" cy="6857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ca-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ES" sz="1400" b="1" dirty="0">
                <a:solidFill>
                  <a:schemeClr val="tx2"/>
                </a:solidFill>
              </a:rPr>
              <a:t>Presentar</a:t>
            </a:r>
            <a:endParaRPr lang="es-ES" sz="1400" b="1" dirty="0">
              <a:solidFill>
                <a:schemeClr val="tx2"/>
              </a:solidFill>
              <a:cs typeface="Calibri"/>
            </a:endParaRPr>
          </a:p>
          <a:p>
            <a:pPr algn="ctr"/>
            <a:r>
              <a:rPr lang="es-ES" sz="1400" b="1" dirty="0">
                <a:solidFill>
                  <a:schemeClr val="tx2"/>
                </a:solidFill>
              </a:rPr>
              <a:t>Documentación</a:t>
            </a:r>
            <a:endParaRPr lang="es-ES" sz="1400" b="1" dirty="0">
              <a:solidFill>
                <a:schemeClr val="tx2"/>
              </a:solidFill>
              <a:cs typeface="Calibri"/>
            </a:endParaRPr>
          </a:p>
          <a:p>
            <a:pPr algn="ctr"/>
            <a:r>
              <a:rPr lang="es-ES" sz="1400" b="1" dirty="0">
                <a:solidFill>
                  <a:schemeClr val="tx2"/>
                </a:solidFill>
              </a:rPr>
              <a:t>exigida</a:t>
            </a:r>
            <a:endParaRPr lang="es-ES" sz="1400" b="1" dirty="0">
              <a:solidFill>
                <a:schemeClr val="tx2"/>
              </a:solidFill>
              <a:cs typeface="Calibri"/>
            </a:endParaRPr>
          </a:p>
        </p:txBody>
      </p:sp>
      <p:cxnSp>
        <p:nvCxnSpPr>
          <p:cNvPr id="11" name="Conector recto 14">
            <a:extLst>
              <a:ext uri="{FF2B5EF4-FFF2-40B4-BE49-F238E27FC236}">
                <a16:creationId xmlns:a16="http://schemas.microsoft.com/office/drawing/2014/main" id="{C2BF2641-78BE-5F5D-69CB-0ECD2D104FD3}"/>
              </a:ext>
            </a:extLst>
          </p:cNvPr>
          <p:cNvCxnSpPr>
            <a:cxnSpLocks/>
          </p:cNvCxnSpPr>
          <p:nvPr/>
        </p:nvCxnSpPr>
        <p:spPr>
          <a:xfrm>
            <a:off x="1787414" y="3702088"/>
            <a:ext cx="0" cy="191672"/>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12" name="CuadroTexto 15">
            <a:extLst>
              <a:ext uri="{FF2B5EF4-FFF2-40B4-BE49-F238E27FC236}">
                <a16:creationId xmlns:a16="http://schemas.microsoft.com/office/drawing/2014/main" id="{3E470F9E-B439-E07A-3AF6-134A3542C883}"/>
              </a:ext>
            </a:extLst>
          </p:cNvPr>
          <p:cNvSpPr txBox="1"/>
          <p:nvPr/>
        </p:nvSpPr>
        <p:spPr>
          <a:xfrm>
            <a:off x="778750" y="4599954"/>
            <a:ext cx="2240229" cy="738664"/>
          </a:xfrm>
          <a:prstGeom prst="rect">
            <a:avLst/>
          </a:prstGeom>
          <a:noFill/>
        </p:spPr>
        <p:txBody>
          <a:bodyPr wrap="none" lIns="91440" tIns="45720" rIns="91440" bIns="45720" rtlCol="0" anchor="t">
            <a:spAutoFit/>
          </a:bodyPr>
          <a:ls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1400" b="1" dirty="0">
                <a:solidFill>
                  <a:srgbClr val="C00000"/>
                </a:solidFill>
              </a:rPr>
              <a:t>Oficina de Extranjería</a:t>
            </a:r>
            <a:endParaRPr lang="es-ES" sz="1400" b="1" dirty="0">
              <a:solidFill>
                <a:srgbClr val="C00000"/>
              </a:solidFill>
              <a:cs typeface="Calibri"/>
            </a:endParaRPr>
          </a:p>
          <a:p>
            <a:r>
              <a:rPr lang="es-ES" sz="1400" b="1" dirty="0">
                <a:solidFill>
                  <a:srgbClr val="C00000"/>
                </a:solidFill>
              </a:rPr>
              <a:t>  - Presencial con cita previa</a:t>
            </a:r>
            <a:endParaRPr lang="es-ES" sz="1400" b="1" dirty="0">
              <a:solidFill>
                <a:srgbClr val="C00000"/>
              </a:solidFill>
              <a:cs typeface="Calibri"/>
            </a:endParaRPr>
          </a:p>
          <a:p>
            <a:r>
              <a:rPr lang="es-ES" sz="1400" b="1" dirty="0">
                <a:solidFill>
                  <a:srgbClr val="C00000"/>
                </a:solidFill>
              </a:rPr>
              <a:t>  - Telemáticamente</a:t>
            </a:r>
            <a:endParaRPr lang="es-ES" sz="1400" b="1" dirty="0">
              <a:solidFill>
                <a:srgbClr val="C00000"/>
              </a:solidFill>
              <a:cs typeface="Calibri"/>
            </a:endParaRPr>
          </a:p>
        </p:txBody>
      </p:sp>
      <p:sp>
        <p:nvSpPr>
          <p:cNvPr id="13" name="Rectángulo 16">
            <a:extLst>
              <a:ext uri="{FF2B5EF4-FFF2-40B4-BE49-F238E27FC236}">
                <a16:creationId xmlns:a16="http://schemas.microsoft.com/office/drawing/2014/main" id="{7AABAD25-82B7-7403-3BFD-01D1FE60EDDD}"/>
              </a:ext>
            </a:extLst>
          </p:cNvPr>
          <p:cNvSpPr/>
          <p:nvPr/>
        </p:nvSpPr>
        <p:spPr>
          <a:xfrm>
            <a:off x="2132546" y="2714904"/>
            <a:ext cx="1425148" cy="6857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ca-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ES" sz="1400" b="1" dirty="0">
                <a:solidFill>
                  <a:schemeClr val="tx2"/>
                </a:solidFill>
              </a:rPr>
              <a:t>Concesión</a:t>
            </a:r>
            <a:endParaRPr lang="es-ES" sz="1400" b="1" dirty="0">
              <a:solidFill>
                <a:schemeClr val="tx2"/>
              </a:solidFill>
              <a:cs typeface="Calibri"/>
            </a:endParaRPr>
          </a:p>
          <a:p>
            <a:pPr algn="ctr"/>
            <a:r>
              <a:rPr lang="es-ES" sz="1400" b="1" dirty="0">
                <a:solidFill>
                  <a:schemeClr val="tx2"/>
                </a:solidFill>
              </a:rPr>
              <a:t>Autorización de residencia </a:t>
            </a:r>
            <a:endParaRPr lang="es-ES" dirty="0">
              <a:solidFill>
                <a:schemeClr val="tx2"/>
              </a:solidFill>
              <a:cs typeface="Calibri"/>
            </a:endParaRPr>
          </a:p>
        </p:txBody>
      </p:sp>
      <p:cxnSp>
        <p:nvCxnSpPr>
          <p:cNvPr id="14" name="Conector recto 17">
            <a:extLst>
              <a:ext uri="{FF2B5EF4-FFF2-40B4-BE49-F238E27FC236}">
                <a16:creationId xmlns:a16="http://schemas.microsoft.com/office/drawing/2014/main" id="{AAE65EAA-54FF-53B4-4D60-A5767C7B5163}"/>
              </a:ext>
            </a:extLst>
          </p:cNvPr>
          <p:cNvCxnSpPr>
            <a:cxnSpLocks/>
          </p:cNvCxnSpPr>
          <p:nvPr/>
        </p:nvCxnSpPr>
        <p:spPr>
          <a:xfrm>
            <a:off x="2712890" y="3435755"/>
            <a:ext cx="0" cy="191672"/>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15" name="Rectángulo 18">
            <a:extLst>
              <a:ext uri="{FF2B5EF4-FFF2-40B4-BE49-F238E27FC236}">
                <a16:creationId xmlns:a16="http://schemas.microsoft.com/office/drawing/2014/main" id="{326851E4-58F1-51F5-76C2-170AD0D1425B}"/>
              </a:ext>
            </a:extLst>
          </p:cNvPr>
          <p:cNvSpPr/>
          <p:nvPr/>
        </p:nvSpPr>
        <p:spPr>
          <a:xfrm>
            <a:off x="3138721" y="3933825"/>
            <a:ext cx="1421981" cy="6857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ca-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ES" sz="1400" b="1" dirty="0">
                <a:solidFill>
                  <a:schemeClr val="tx2"/>
                </a:solidFill>
              </a:rPr>
              <a:t>Matricularse en el curso</a:t>
            </a:r>
            <a:endParaRPr lang="es-ES" sz="1400" b="1" dirty="0">
              <a:solidFill>
                <a:schemeClr val="tx2"/>
              </a:solidFill>
              <a:cs typeface="Calibri"/>
            </a:endParaRPr>
          </a:p>
        </p:txBody>
      </p:sp>
      <p:cxnSp>
        <p:nvCxnSpPr>
          <p:cNvPr id="16" name="Conector recto 19">
            <a:extLst>
              <a:ext uri="{FF2B5EF4-FFF2-40B4-BE49-F238E27FC236}">
                <a16:creationId xmlns:a16="http://schemas.microsoft.com/office/drawing/2014/main" id="{1694D00A-91A2-27F9-5B5E-66A88F9D690C}"/>
              </a:ext>
            </a:extLst>
          </p:cNvPr>
          <p:cNvCxnSpPr>
            <a:cxnSpLocks/>
          </p:cNvCxnSpPr>
          <p:nvPr/>
        </p:nvCxnSpPr>
        <p:spPr>
          <a:xfrm>
            <a:off x="3815472" y="3708843"/>
            <a:ext cx="0" cy="191672"/>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17" name="Rectángulo 20">
            <a:extLst>
              <a:ext uri="{FF2B5EF4-FFF2-40B4-BE49-F238E27FC236}">
                <a16:creationId xmlns:a16="http://schemas.microsoft.com/office/drawing/2014/main" id="{F640FF36-641E-DD0A-C3B2-92680C91370A}"/>
              </a:ext>
            </a:extLst>
          </p:cNvPr>
          <p:cNvSpPr/>
          <p:nvPr/>
        </p:nvSpPr>
        <p:spPr>
          <a:xfrm>
            <a:off x="4696469" y="2268776"/>
            <a:ext cx="1158949" cy="10690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ca-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ES" sz="1400" b="1" dirty="0">
                <a:solidFill>
                  <a:schemeClr val="tx2"/>
                </a:solidFill>
              </a:rPr>
              <a:t>Enviar la </a:t>
            </a:r>
          </a:p>
          <a:p>
            <a:pPr algn="ctr"/>
            <a:r>
              <a:rPr lang="es-ES" sz="1400" b="1" dirty="0">
                <a:solidFill>
                  <a:schemeClr val="tx2"/>
                </a:solidFill>
              </a:rPr>
              <a:t>Matrícula del curso a Oficina de Extranjería</a:t>
            </a:r>
            <a:endParaRPr lang="ca-ES" dirty="0" err="1">
              <a:solidFill>
                <a:schemeClr val="tx2"/>
              </a:solidFill>
            </a:endParaRPr>
          </a:p>
        </p:txBody>
      </p:sp>
      <p:cxnSp>
        <p:nvCxnSpPr>
          <p:cNvPr id="18" name="Conector recto 21">
            <a:extLst>
              <a:ext uri="{FF2B5EF4-FFF2-40B4-BE49-F238E27FC236}">
                <a16:creationId xmlns:a16="http://schemas.microsoft.com/office/drawing/2014/main" id="{68020EA5-3237-8908-6839-FE5AC989C7CB}"/>
              </a:ext>
            </a:extLst>
          </p:cNvPr>
          <p:cNvCxnSpPr>
            <a:cxnSpLocks/>
          </p:cNvCxnSpPr>
          <p:nvPr/>
        </p:nvCxnSpPr>
        <p:spPr>
          <a:xfrm>
            <a:off x="5286051" y="3388789"/>
            <a:ext cx="0" cy="191672"/>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19" name="CuadroTexto 22">
            <a:extLst>
              <a:ext uri="{FF2B5EF4-FFF2-40B4-BE49-F238E27FC236}">
                <a16:creationId xmlns:a16="http://schemas.microsoft.com/office/drawing/2014/main" id="{E3570A0F-88C4-E7BF-B09B-B1E440EBF192}"/>
              </a:ext>
            </a:extLst>
          </p:cNvPr>
          <p:cNvSpPr txBox="1"/>
          <p:nvPr/>
        </p:nvSpPr>
        <p:spPr>
          <a:xfrm rot="19471727">
            <a:off x="3692487" y="2768368"/>
            <a:ext cx="1102262" cy="523220"/>
          </a:xfrm>
          <a:prstGeom prst="rect">
            <a:avLst/>
          </a:prstGeom>
          <a:noFill/>
        </p:spPr>
        <p:txBody>
          <a:bodyPr wrap="square" lIns="91440" tIns="45720" rIns="91440" bIns="45720" rtlCol="0" anchor="t">
            <a:spAutoFit/>
          </a:bodyPr>
          <a:ls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ca-ES" sz="1400" b="1" dirty="0">
                <a:solidFill>
                  <a:schemeClr val="tx2"/>
                </a:solidFill>
              </a:rPr>
              <a:t>3 meses</a:t>
            </a:r>
            <a:endParaRPr lang="ca-ES" dirty="0">
              <a:solidFill>
                <a:schemeClr val="tx2"/>
              </a:solidFill>
            </a:endParaRPr>
          </a:p>
          <a:p>
            <a:pPr algn="ctr"/>
            <a:r>
              <a:rPr lang="ca-ES" sz="1400" b="1" dirty="0">
                <a:solidFill>
                  <a:schemeClr val="tx2"/>
                </a:solidFill>
              </a:rPr>
              <a:t>m</a:t>
            </a:r>
            <a:r>
              <a:rPr lang="es-ES" sz="1400" b="1" dirty="0" err="1">
                <a:solidFill>
                  <a:schemeClr val="tx2"/>
                </a:solidFill>
              </a:rPr>
              <a:t>axim</a:t>
            </a:r>
            <a:r>
              <a:rPr lang="ca-ES" sz="1400" b="1" dirty="0">
                <a:solidFill>
                  <a:schemeClr val="tx2"/>
                </a:solidFill>
              </a:rPr>
              <a:t>o</a:t>
            </a:r>
            <a:endParaRPr lang="ca-ES" dirty="0">
              <a:solidFill>
                <a:schemeClr val="tx2"/>
              </a:solidFill>
              <a:cs typeface="Calibri"/>
            </a:endParaRPr>
          </a:p>
        </p:txBody>
      </p:sp>
      <p:cxnSp>
        <p:nvCxnSpPr>
          <p:cNvPr id="20" name="Conector recto de flecha 24">
            <a:extLst>
              <a:ext uri="{FF2B5EF4-FFF2-40B4-BE49-F238E27FC236}">
                <a16:creationId xmlns:a16="http://schemas.microsoft.com/office/drawing/2014/main" id="{AA9B34B0-2A22-4431-4034-96A8E08ACA9E}"/>
              </a:ext>
            </a:extLst>
          </p:cNvPr>
          <p:cNvCxnSpPr/>
          <p:nvPr/>
        </p:nvCxnSpPr>
        <p:spPr>
          <a:xfrm flipV="1">
            <a:off x="4042234" y="3087581"/>
            <a:ext cx="621647" cy="400674"/>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sp>
        <p:nvSpPr>
          <p:cNvPr id="21" name="Rectángulo 25">
            <a:extLst>
              <a:ext uri="{FF2B5EF4-FFF2-40B4-BE49-F238E27FC236}">
                <a16:creationId xmlns:a16="http://schemas.microsoft.com/office/drawing/2014/main" id="{6141ACE9-B3C8-716B-54CA-707DF6D16306}"/>
              </a:ext>
            </a:extLst>
          </p:cNvPr>
          <p:cNvSpPr/>
          <p:nvPr/>
        </p:nvSpPr>
        <p:spPr>
          <a:xfrm>
            <a:off x="5456927" y="3927070"/>
            <a:ext cx="1421981" cy="6857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ca-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ES" sz="1400" b="1" dirty="0">
                <a:solidFill>
                  <a:schemeClr val="tx2"/>
                </a:solidFill>
              </a:rPr>
              <a:t>Realizar el curso de formación</a:t>
            </a:r>
            <a:endParaRPr lang="es-ES" sz="1400" b="1" dirty="0">
              <a:solidFill>
                <a:schemeClr val="tx2"/>
              </a:solidFill>
              <a:cs typeface="Calibri"/>
            </a:endParaRPr>
          </a:p>
        </p:txBody>
      </p:sp>
      <p:cxnSp>
        <p:nvCxnSpPr>
          <p:cNvPr id="22" name="Conector recto 26">
            <a:extLst>
              <a:ext uri="{FF2B5EF4-FFF2-40B4-BE49-F238E27FC236}">
                <a16:creationId xmlns:a16="http://schemas.microsoft.com/office/drawing/2014/main" id="{C8ED7622-86F4-4DC0-D68B-C09F4A6925D8}"/>
              </a:ext>
            </a:extLst>
          </p:cNvPr>
          <p:cNvCxnSpPr>
            <a:cxnSpLocks/>
          </p:cNvCxnSpPr>
          <p:nvPr/>
        </p:nvCxnSpPr>
        <p:spPr>
          <a:xfrm>
            <a:off x="6133677" y="3708843"/>
            <a:ext cx="0" cy="191672"/>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23" name="Rectángulo 27">
            <a:extLst>
              <a:ext uri="{FF2B5EF4-FFF2-40B4-BE49-F238E27FC236}">
                <a16:creationId xmlns:a16="http://schemas.microsoft.com/office/drawing/2014/main" id="{BC0574FF-7D47-4F6C-1284-64CD4B0E64A3}"/>
              </a:ext>
            </a:extLst>
          </p:cNvPr>
          <p:cNvSpPr/>
          <p:nvPr/>
        </p:nvSpPr>
        <p:spPr>
          <a:xfrm>
            <a:off x="6232989" y="2232357"/>
            <a:ext cx="1914418" cy="10690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ca-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ES" sz="1400" b="1" dirty="0">
                <a:solidFill>
                  <a:schemeClr val="tx2"/>
                </a:solidFill>
              </a:rPr>
              <a:t>Una vez  finalizada y </a:t>
            </a:r>
            <a:r>
              <a:rPr lang="es-ES" sz="1400" b="1" strike="sngStrike" dirty="0">
                <a:solidFill>
                  <a:schemeClr val="tx2"/>
                </a:solidFill>
              </a:rPr>
              <a:t> </a:t>
            </a:r>
            <a:r>
              <a:rPr lang="es-ES" sz="1400" b="1" dirty="0">
                <a:solidFill>
                  <a:schemeClr val="tx2"/>
                </a:solidFill>
              </a:rPr>
              <a:t>superada la formación, hace falta buscar trabajo para pedir la autorización de trabajo</a:t>
            </a:r>
            <a:endParaRPr lang="es-ES" dirty="0">
              <a:solidFill>
                <a:schemeClr val="tx2"/>
              </a:solidFill>
              <a:cs typeface="Calibri"/>
            </a:endParaRPr>
          </a:p>
        </p:txBody>
      </p:sp>
      <p:cxnSp>
        <p:nvCxnSpPr>
          <p:cNvPr id="24" name="Conector recto 28">
            <a:extLst>
              <a:ext uri="{FF2B5EF4-FFF2-40B4-BE49-F238E27FC236}">
                <a16:creationId xmlns:a16="http://schemas.microsoft.com/office/drawing/2014/main" id="{629899A9-6276-1FA3-CC5B-16198C81AAB3}"/>
              </a:ext>
            </a:extLst>
          </p:cNvPr>
          <p:cNvCxnSpPr>
            <a:cxnSpLocks/>
          </p:cNvCxnSpPr>
          <p:nvPr/>
        </p:nvCxnSpPr>
        <p:spPr>
          <a:xfrm>
            <a:off x="7143961" y="3362641"/>
            <a:ext cx="0" cy="191672"/>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25" name="Abrir llave 29">
            <a:extLst>
              <a:ext uri="{FF2B5EF4-FFF2-40B4-BE49-F238E27FC236}">
                <a16:creationId xmlns:a16="http://schemas.microsoft.com/office/drawing/2014/main" id="{56C32E4D-BC17-C53F-0674-16A6E8DA3521}"/>
              </a:ext>
            </a:extLst>
          </p:cNvPr>
          <p:cNvSpPr/>
          <p:nvPr/>
        </p:nvSpPr>
        <p:spPr>
          <a:xfrm rot="16200000">
            <a:off x="4074300" y="1625998"/>
            <a:ext cx="444964" cy="7701253"/>
          </a:xfrm>
          <a:prstGeom prst="lef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s-ES">
              <a:solidFill>
                <a:srgbClr val="C00000"/>
              </a:solidFill>
            </a:endParaRPr>
          </a:p>
        </p:txBody>
      </p:sp>
      <p:sp>
        <p:nvSpPr>
          <p:cNvPr id="26" name="CuadroTexto 30">
            <a:extLst>
              <a:ext uri="{FF2B5EF4-FFF2-40B4-BE49-F238E27FC236}">
                <a16:creationId xmlns:a16="http://schemas.microsoft.com/office/drawing/2014/main" id="{04532515-C185-E8EB-36E0-F0D0F461B704}"/>
              </a:ext>
            </a:extLst>
          </p:cNvPr>
          <p:cNvSpPr txBox="1"/>
          <p:nvPr/>
        </p:nvSpPr>
        <p:spPr>
          <a:xfrm>
            <a:off x="986016" y="5613710"/>
            <a:ext cx="6658298" cy="1107996"/>
          </a:xfrm>
          <a:prstGeom prst="rect">
            <a:avLst/>
          </a:prstGeom>
          <a:noFill/>
        </p:spPr>
        <p:txBody>
          <a:bodyPr wrap="none" lIns="91440" tIns="45720" rIns="91440" bIns="45720" rtlCol="0" anchor="t">
            <a:spAutoFit/>
          </a:bodyPr>
          <a:ls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ES" sz="2400" b="1" dirty="0">
                <a:solidFill>
                  <a:srgbClr val="C00000"/>
                </a:solidFill>
              </a:rPr>
              <a:t>AUTORIZACIÓN RESIDENCIA PARA  LA FORMACIÓN</a:t>
            </a:r>
            <a:endParaRPr lang="es-ES" dirty="0">
              <a:solidFill>
                <a:srgbClr val="000000"/>
              </a:solidFill>
              <a:cs typeface="Calibri"/>
            </a:endParaRPr>
          </a:p>
          <a:p>
            <a:pPr algn="ctr"/>
            <a:r>
              <a:rPr lang="es-ES" sz="2400" b="1" dirty="0">
                <a:solidFill>
                  <a:srgbClr val="C00000"/>
                </a:solidFill>
              </a:rPr>
              <a:t>Mínimo 1 año –prorrogable 1 año mas</a:t>
            </a:r>
            <a:endParaRPr lang="es-ES" dirty="0">
              <a:cs typeface="Calibri"/>
            </a:endParaRPr>
          </a:p>
          <a:p>
            <a:pPr algn="ctr"/>
            <a:r>
              <a:rPr lang="es-ES" dirty="0">
                <a:solidFill>
                  <a:srgbClr val="C00000"/>
                </a:solidFill>
              </a:rPr>
              <a:t>(Dependiendo  de la duración de la formación realizada)</a:t>
            </a:r>
            <a:endParaRPr lang="es-ES" dirty="0">
              <a:solidFill>
                <a:srgbClr val="C00000"/>
              </a:solidFill>
              <a:cs typeface="Calibri"/>
            </a:endParaRPr>
          </a:p>
        </p:txBody>
      </p:sp>
      <p:cxnSp>
        <p:nvCxnSpPr>
          <p:cNvPr id="27" name="Conector recto 32">
            <a:extLst>
              <a:ext uri="{FF2B5EF4-FFF2-40B4-BE49-F238E27FC236}">
                <a16:creationId xmlns:a16="http://schemas.microsoft.com/office/drawing/2014/main" id="{05971C5F-78F8-7176-F596-A52EC9386ED8}"/>
              </a:ext>
            </a:extLst>
          </p:cNvPr>
          <p:cNvCxnSpPr>
            <a:cxnSpLocks/>
          </p:cNvCxnSpPr>
          <p:nvPr/>
        </p:nvCxnSpPr>
        <p:spPr>
          <a:xfrm>
            <a:off x="8250149" y="1027416"/>
            <a:ext cx="0" cy="5521974"/>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28" name="Rectángulo 36">
            <a:extLst>
              <a:ext uri="{FF2B5EF4-FFF2-40B4-BE49-F238E27FC236}">
                <a16:creationId xmlns:a16="http://schemas.microsoft.com/office/drawing/2014/main" id="{DAF04164-B670-0A29-8BD3-D0B27345900E}"/>
              </a:ext>
            </a:extLst>
          </p:cNvPr>
          <p:cNvSpPr/>
          <p:nvPr/>
        </p:nvSpPr>
        <p:spPr>
          <a:xfrm>
            <a:off x="8598650" y="1845575"/>
            <a:ext cx="3231656" cy="10896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ca-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ES" sz="1400" b="1" dirty="0">
                <a:solidFill>
                  <a:schemeClr val="tx2"/>
                </a:solidFill>
              </a:rPr>
              <a:t>Presentar </a:t>
            </a:r>
            <a:r>
              <a:rPr lang="es-ES" sz="1400" dirty="0">
                <a:solidFill>
                  <a:schemeClr val="tx2"/>
                </a:solidFill>
              </a:rPr>
              <a:t> </a:t>
            </a:r>
            <a:endParaRPr lang="es-ES" dirty="0">
              <a:solidFill>
                <a:schemeClr val="tx2"/>
              </a:solidFill>
              <a:cs typeface="Calibri"/>
            </a:endParaRPr>
          </a:p>
          <a:p>
            <a:pPr algn="ctr"/>
            <a:r>
              <a:rPr lang="es-ES" sz="1400" b="1" dirty="0">
                <a:solidFill>
                  <a:schemeClr val="tx2"/>
                </a:solidFill>
              </a:rPr>
              <a:t>Contracto de trabajo (SMI, vinculado a la formación realizada) durante la vigencia de la autorización  temporal de residencia</a:t>
            </a:r>
            <a:endParaRPr lang="es-ES" sz="1400" b="1" dirty="0">
              <a:solidFill>
                <a:schemeClr val="tx2"/>
              </a:solidFill>
              <a:cs typeface="Calibri"/>
            </a:endParaRPr>
          </a:p>
        </p:txBody>
      </p:sp>
      <p:sp>
        <p:nvSpPr>
          <p:cNvPr id="30" name="Abrir llave 39">
            <a:extLst>
              <a:ext uri="{FF2B5EF4-FFF2-40B4-BE49-F238E27FC236}">
                <a16:creationId xmlns:a16="http://schemas.microsoft.com/office/drawing/2014/main" id="{95480D58-3967-E742-F8CB-6895D422A6CC}"/>
              </a:ext>
            </a:extLst>
          </p:cNvPr>
          <p:cNvSpPr/>
          <p:nvPr/>
        </p:nvSpPr>
        <p:spPr>
          <a:xfrm rot="16200000">
            <a:off x="9939346" y="3667689"/>
            <a:ext cx="444964" cy="3617871"/>
          </a:xfrm>
          <a:prstGeom prst="lef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s-ES">
              <a:solidFill>
                <a:srgbClr val="C00000"/>
              </a:solidFill>
            </a:endParaRPr>
          </a:p>
        </p:txBody>
      </p:sp>
      <p:sp>
        <p:nvSpPr>
          <p:cNvPr id="31" name="CuadroTexto 35">
            <a:extLst>
              <a:ext uri="{FF2B5EF4-FFF2-40B4-BE49-F238E27FC236}">
                <a16:creationId xmlns:a16="http://schemas.microsoft.com/office/drawing/2014/main" id="{BE65EF7A-3F31-8EF3-C858-2D911F820759}"/>
              </a:ext>
            </a:extLst>
          </p:cNvPr>
          <p:cNvSpPr txBox="1"/>
          <p:nvPr/>
        </p:nvSpPr>
        <p:spPr>
          <a:xfrm>
            <a:off x="9252158" y="5613710"/>
            <a:ext cx="1449436" cy="569387"/>
          </a:xfrm>
          <a:prstGeom prst="rect">
            <a:avLst/>
          </a:prstGeom>
          <a:noFill/>
        </p:spPr>
        <p:txBody>
          <a:bodyPr wrap="none" lIns="91440" tIns="45720" rIns="91440" bIns="45720" rtlCol="0" anchor="t">
            <a:spAutoFit/>
          </a:bodyPr>
          <a:ls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ES" sz="1000" b="1" dirty="0">
                <a:solidFill>
                  <a:srgbClr val="C00000"/>
                </a:solidFill>
              </a:rPr>
              <a:t>AUTORITZACIÓN</a:t>
            </a:r>
            <a:endParaRPr lang="es-ES" sz="1000" dirty="0">
              <a:cs typeface="Calibri"/>
            </a:endParaRPr>
          </a:p>
          <a:p>
            <a:pPr algn="ctr"/>
            <a:r>
              <a:rPr lang="es-ES" sz="1000" b="1" dirty="0">
                <a:solidFill>
                  <a:srgbClr val="C00000"/>
                </a:solidFill>
              </a:rPr>
              <a:t> RESIDENCIA Y TREBAJO</a:t>
            </a:r>
            <a:endParaRPr lang="es-ES" sz="1000" dirty="0">
              <a:cs typeface="Calibri"/>
            </a:endParaRPr>
          </a:p>
          <a:p>
            <a:pPr algn="ctr"/>
            <a:r>
              <a:rPr lang="es-ES" sz="1100" b="1" dirty="0">
                <a:solidFill>
                  <a:srgbClr val="C00000"/>
                </a:solidFill>
              </a:rPr>
              <a:t>2 años</a:t>
            </a:r>
            <a:endParaRPr lang="es-ES" sz="1100" dirty="0">
              <a:highlight>
                <a:srgbClr val="FFFF00"/>
              </a:highlight>
              <a:cs typeface="Calibri"/>
            </a:endParaRPr>
          </a:p>
        </p:txBody>
      </p:sp>
      <p:sp>
        <p:nvSpPr>
          <p:cNvPr id="32" name="CuadroTexto 15">
            <a:extLst>
              <a:ext uri="{FF2B5EF4-FFF2-40B4-BE49-F238E27FC236}">
                <a16:creationId xmlns:a16="http://schemas.microsoft.com/office/drawing/2014/main" id="{54895F2C-7A0C-80C0-1022-A2463257CD5E}"/>
              </a:ext>
            </a:extLst>
          </p:cNvPr>
          <p:cNvSpPr txBox="1"/>
          <p:nvPr/>
        </p:nvSpPr>
        <p:spPr>
          <a:xfrm>
            <a:off x="9129858" y="2942089"/>
            <a:ext cx="2280304" cy="738664"/>
          </a:xfrm>
          <a:prstGeom prst="rect">
            <a:avLst/>
          </a:prstGeom>
          <a:noFill/>
        </p:spPr>
        <p:txBody>
          <a:bodyPr wrap="none" lIns="91440" tIns="45720" rIns="91440" bIns="45720" rtlCol="0" anchor="t">
            <a:spAutoFit/>
          </a:bodyPr>
          <a:ls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1400" b="1" dirty="0">
                <a:solidFill>
                  <a:srgbClr val="C00000"/>
                </a:solidFill>
              </a:rPr>
              <a:t>Oficina de Extranjería</a:t>
            </a:r>
            <a:endParaRPr lang="es-ES" sz="1400" b="1" dirty="0">
              <a:solidFill>
                <a:srgbClr val="C00000"/>
              </a:solidFill>
              <a:cs typeface="Calibri"/>
            </a:endParaRPr>
          </a:p>
          <a:p>
            <a:r>
              <a:rPr lang="es-ES" sz="1400" b="1" dirty="0">
                <a:solidFill>
                  <a:srgbClr val="C00000"/>
                </a:solidFill>
              </a:rPr>
              <a:t>  - Presencial con  cita previa</a:t>
            </a:r>
            <a:endParaRPr lang="es-ES" sz="1400" b="1" dirty="0">
              <a:solidFill>
                <a:srgbClr val="C00000"/>
              </a:solidFill>
              <a:cs typeface="Calibri"/>
            </a:endParaRPr>
          </a:p>
          <a:p>
            <a:r>
              <a:rPr lang="es-ES" sz="1400" b="1" dirty="0">
                <a:solidFill>
                  <a:srgbClr val="C00000"/>
                </a:solidFill>
              </a:rPr>
              <a:t>  - Telemáticamente</a:t>
            </a:r>
            <a:endParaRPr lang="es-ES" sz="1400" b="1" dirty="0">
              <a:solidFill>
                <a:srgbClr val="C00000"/>
              </a:solidFill>
              <a:cs typeface="Calibri"/>
            </a:endParaRPr>
          </a:p>
        </p:txBody>
      </p:sp>
    </p:spTree>
    <p:extLst>
      <p:ext uri="{BB962C8B-B14F-4D97-AF65-F5344CB8AC3E}">
        <p14:creationId xmlns:p14="http://schemas.microsoft.com/office/powerpoint/2010/main" val="2640873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D3027FF-738B-30C8-52D6-D39377404A2D}"/>
              </a:ext>
            </a:extLst>
          </p:cNvPr>
          <p:cNvSpPr>
            <a:spLocks noGrp="1"/>
          </p:cNvSpPr>
          <p:nvPr>
            <p:ph type="body" idx="1"/>
          </p:nvPr>
        </p:nvSpPr>
        <p:spPr>
          <a:xfrm>
            <a:off x="578685" y="441603"/>
            <a:ext cx="11034195" cy="5616922"/>
          </a:xfrm>
        </p:spPr>
        <p:txBody>
          <a:bodyPr wrap="square" lIns="0" tIns="0" rIns="0" bIns="0" anchor="t">
            <a:spAutoFit/>
          </a:bodyPr>
          <a:lstStyle/>
          <a:p>
            <a:r>
              <a:rPr lang="en-US" b="1" spc="-5" dirty="0">
                <a:solidFill>
                  <a:srgbClr val="C00000"/>
                </a:solidFill>
                <a:ea typeface="+mj-ea"/>
              </a:rPr>
              <a:t>ALGUNAS PREGUNTAS FRECUENTES.....</a:t>
            </a:r>
            <a:endParaRPr lang="es-ES" b="1" dirty="0">
              <a:solidFill>
                <a:srgbClr val="C00000"/>
              </a:solidFill>
              <a:ea typeface="+mj-ea"/>
            </a:endParaRPr>
          </a:p>
          <a:p>
            <a:endParaRPr lang="en-US" sz="300" b="1" spc="-5" dirty="0">
              <a:solidFill>
                <a:srgbClr val="CD152A"/>
              </a:solidFill>
              <a:ea typeface="+mj-ea"/>
            </a:endParaRPr>
          </a:p>
          <a:p>
            <a:pPr marL="171450" indent="-171450">
              <a:buFont typeface="Arial" panose="020B0604020202020204" pitchFamily="34" charset="0"/>
              <a:buChar char="•"/>
            </a:pPr>
            <a:endParaRPr lang="en-US" sz="1800" b="1" dirty="0"/>
          </a:p>
          <a:p>
            <a:pPr marL="180975" indent="-180975" algn="just">
              <a:buFont typeface="Arial" panose="020B0604020202020204" pitchFamily="34" charset="0"/>
              <a:buChar char="•"/>
            </a:pPr>
            <a:r>
              <a:rPr lang="ca-ES" sz="1600" b="1" dirty="0"/>
              <a:t>La </a:t>
            </a:r>
            <a:r>
              <a:rPr lang="es-ES" sz="1600" b="1" dirty="0"/>
              <a:t>formación puede </a:t>
            </a:r>
            <a:r>
              <a:rPr lang="ca-ES" sz="1600" b="1" dirty="0"/>
              <a:t>ser online? </a:t>
            </a:r>
          </a:p>
          <a:p>
            <a:pPr lvl="1" algn="just">
              <a:buClr>
                <a:srgbClr val="C00000"/>
              </a:buClr>
            </a:pPr>
            <a:endParaRPr lang="es-ES" sz="1600" dirty="0"/>
          </a:p>
          <a:p>
            <a:pPr marL="742950" lvl="1" indent="-285750" algn="just">
              <a:buClr>
                <a:srgbClr val="C00000"/>
              </a:buClr>
              <a:buFont typeface="Wingdings" panose="05000000000000000000" pitchFamily="2" charset="2"/>
              <a:buChar char="Ø"/>
            </a:pPr>
            <a:r>
              <a:rPr lang="es-ES" sz="1600" dirty="0"/>
              <a:t>La formación puede ser híbrida (presencial y telemática) siempre y cuando la normativa que regula aquel tipo de formación lo permita (normativa en materia de formación profesional, obtención de certificados de profesionalidad y del sistema universitario).</a:t>
            </a:r>
          </a:p>
          <a:p>
            <a:pPr marL="742950" lvl="1" indent="-285750" algn="just">
              <a:buClr>
                <a:srgbClr val="C00000"/>
              </a:buClr>
              <a:buFont typeface="Wingdings" panose="05000000000000000000" pitchFamily="2" charset="2"/>
              <a:buChar char="Ø"/>
            </a:pPr>
            <a:endParaRPr lang="ca-ES" sz="1600" dirty="0"/>
          </a:p>
          <a:p>
            <a:pPr marL="180975" indent="-180975" algn="just">
              <a:buFont typeface="Arial" panose="020B0604020202020204" pitchFamily="34" charset="0"/>
              <a:buChar char="•"/>
            </a:pPr>
            <a:r>
              <a:rPr lang="es-ES" sz="1600" b="1" dirty="0"/>
              <a:t>Cuando me puedo matricular </a:t>
            </a:r>
            <a:r>
              <a:rPr lang="ca-ES" sz="1600" b="1" dirty="0"/>
              <a:t>en el curso?</a:t>
            </a:r>
          </a:p>
          <a:p>
            <a:pPr marL="180975" indent="-180975" algn="just">
              <a:buFont typeface="Arial" panose="020B0604020202020204" pitchFamily="34" charset="0"/>
              <a:buChar char="•"/>
            </a:pPr>
            <a:endParaRPr lang="ca-ES" sz="1600" b="1" dirty="0"/>
          </a:p>
          <a:p>
            <a:pPr marL="800100" lvl="1" indent="-342900" algn="just">
              <a:buClr>
                <a:srgbClr val="C00000"/>
              </a:buClr>
              <a:buFont typeface="Wingdings" panose="05000000000000000000" pitchFamily="2" charset="2"/>
              <a:buChar char="Ø"/>
            </a:pPr>
            <a:r>
              <a:rPr lang="es-ES" sz="1600" dirty="0"/>
              <a:t>En el momento de hacer la solicitud a la Oficina de Extranjería, os tendréis que comprometer a realizar una formación en concreto. Este compromiso se tiene que realizar llenando el modelo oficial disponible: </a:t>
            </a:r>
            <a:r>
              <a:rPr lang="ca-ES" sz="1600" dirty="0"/>
              <a:t>(</a:t>
            </a:r>
            <a:r>
              <a:rPr lang="ca-ES" sz="1600" dirty="0">
                <a:hlinkClick r:id="rId2"/>
              </a:rPr>
              <a:t>https://inclusion.seg-social.es/documents/410169/2156469/declaracion_responsable_arraigo_formacion.pdf?t=1674731359144</a:t>
            </a:r>
            <a:r>
              <a:rPr lang="ca-ES" sz="1600" dirty="0"/>
              <a:t>).</a:t>
            </a:r>
          </a:p>
          <a:p>
            <a:pPr lvl="1" algn="just">
              <a:buClr>
                <a:srgbClr val="C00000"/>
              </a:buClr>
            </a:pPr>
            <a:endParaRPr lang="ca-ES" sz="1600" dirty="0"/>
          </a:p>
          <a:p>
            <a:pPr marL="800100" lvl="1" indent="-342900" algn="just">
              <a:buClr>
                <a:srgbClr val="C00000"/>
              </a:buClr>
              <a:buFont typeface="Wingdings" panose="05000000000000000000" pitchFamily="2" charset="2"/>
              <a:buChar char="Ø"/>
            </a:pPr>
            <a:r>
              <a:rPr lang="es-ES" sz="1600" dirty="0"/>
              <a:t>Dentro de los 3 meses siguientes a la concesión de la residencia habrá que presentar la matrícula o se podrá extinguir la autorización.</a:t>
            </a:r>
            <a:endParaRPr lang="es-ES" sz="1600" b="1" dirty="0"/>
          </a:p>
          <a:p>
            <a:pPr marL="180975" indent="-180975" algn="just">
              <a:buFont typeface="Arial" panose="020B0604020202020204" pitchFamily="34" charset="0"/>
              <a:buChar char="•"/>
            </a:pPr>
            <a:r>
              <a:rPr lang="es-ES" sz="1600" b="1" dirty="0"/>
              <a:t>Para inscribirme en un curso del SOC/SEPE me piden tener la residencia.</a:t>
            </a:r>
            <a:endParaRPr lang="ca-ES" sz="1600" b="1" dirty="0"/>
          </a:p>
          <a:p>
            <a:pPr marL="800100" lvl="1" indent="-342900" algn="just">
              <a:buClr>
                <a:srgbClr val="C00000"/>
              </a:buClr>
              <a:buFont typeface="Wingdings" panose="05000000000000000000" pitchFamily="2" charset="2"/>
              <a:buChar char="Ø"/>
            </a:pPr>
            <a:endParaRPr lang="es-ES" sz="1600" dirty="0"/>
          </a:p>
          <a:p>
            <a:pPr marL="800100" lvl="1" indent="-342900" algn="just">
              <a:buClr>
                <a:srgbClr val="C00000"/>
              </a:buClr>
              <a:buFont typeface="Wingdings" panose="05000000000000000000" pitchFamily="2" charset="2"/>
              <a:buChar char="Ø"/>
            </a:pPr>
            <a:r>
              <a:rPr lang="es-ES" sz="1600" dirty="0"/>
              <a:t>No es posible la inscripción al SOC sin residencia. Para poder formalizar la matrícula hay que esperar que concedan la autorización de residencia. Ahora bien, en el caso de Cataluña, el SOC (Servicio Catalán de  Ocupación) ha habilitado un teléfono gratuito 900.800.046 para pedir cita previa (seleccionar opción cita por arraigo para la formación) y asesoran la persona de los cursos disponibles.</a:t>
            </a:r>
            <a:endParaRPr lang="es-ES" sz="400" b="1" dirty="0"/>
          </a:p>
        </p:txBody>
      </p:sp>
      <p:sp>
        <p:nvSpPr>
          <p:cNvPr id="6" name="Marcador de número de diapositiva 5">
            <a:extLst>
              <a:ext uri="{FF2B5EF4-FFF2-40B4-BE49-F238E27FC236}">
                <a16:creationId xmlns:a16="http://schemas.microsoft.com/office/drawing/2014/main" id="{17F51EA7-C406-BCF6-2D92-A21813EF7BA7}"/>
              </a:ext>
            </a:extLst>
          </p:cNvPr>
          <p:cNvSpPr>
            <a:spLocks noGrp="1"/>
          </p:cNvSpPr>
          <p:nvPr>
            <p:ph type="sldNum" sz="quarter" idx="7"/>
          </p:nvPr>
        </p:nvSpPr>
        <p:spPr>
          <a:xfrm>
            <a:off x="8930640" y="6566356"/>
            <a:ext cx="2804160" cy="215444"/>
          </a:xfrm>
        </p:spPr>
        <p:txBody>
          <a:bodyPr/>
          <a:lstStyle/>
          <a:p>
            <a:fld id="{B6F15528-21DE-4FAA-801E-634DDDAF4B2B}" type="slidenum">
              <a:rPr lang="es-ES" sz="1400" smtClean="0"/>
              <a:t>13</a:t>
            </a:fld>
            <a:endParaRPr lang="es-ES" dirty="0"/>
          </a:p>
        </p:txBody>
      </p:sp>
    </p:spTree>
    <p:extLst>
      <p:ext uri="{BB962C8B-B14F-4D97-AF65-F5344CB8AC3E}">
        <p14:creationId xmlns:p14="http://schemas.microsoft.com/office/powerpoint/2010/main" val="3530383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D3027FF-738B-30C8-52D6-D39377404A2D}"/>
              </a:ext>
            </a:extLst>
          </p:cNvPr>
          <p:cNvSpPr>
            <a:spLocks noGrp="1"/>
          </p:cNvSpPr>
          <p:nvPr>
            <p:ph type="body" idx="1"/>
          </p:nvPr>
        </p:nvSpPr>
        <p:spPr>
          <a:xfrm>
            <a:off x="609600" y="611956"/>
            <a:ext cx="11240057" cy="5832366"/>
          </a:xfrm>
        </p:spPr>
        <p:txBody>
          <a:bodyPr wrap="square" lIns="0" tIns="0" rIns="0" bIns="0" anchor="t">
            <a:spAutoFit/>
          </a:bodyPr>
          <a:lstStyle/>
          <a:p>
            <a:endParaRPr lang="en-US" sz="1000" b="1" spc="-5" dirty="0">
              <a:solidFill>
                <a:srgbClr val="CD152A"/>
              </a:solidFill>
              <a:ea typeface="+mj-ea"/>
            </a:endParaRPr>
          </a:p>
          <a:p>
            <a:pPr marL="171450" indent="-171450">
              <a:buFont typeface="Arial" panose="020B0604020202020204" pitchFamily="34" charset="0"/>
              <a:buChar char="•"/>
            </a:pPr>
            <a:endParaRPr lang="en-US" sz="100" b="1" dirty="0"/>
          </a:p>
          <a:p>
            <a:pPr marL="180975" indent="-180975" algn="just">
              <a:buFont typeface="Arial" panose="020B0604020202020204" pitchFamily="34" charset="0"/>
              <a:buChar char="•"/>
            </a:pPr>
            <a:r>
              <a:rPr lang="es-ES" sz="1600" b="1" dirty="0"/>
              <a:t>¿Me sirve una formación que  ya estoy haciendo?</a:t>
            </a:r>
          </a:p>
          <a:p>
            <a:pPr algn="just"/>
            <a:endParaRPr lang="ca-ES" sz="1600" b="1" dirty="0"/>
          </a:p>
          <a:p>
            <a:pPr marL="742950" lvl="1" indent="-285750" algn="just">
              <a:buClr>
                <a:srgbClr val="C00000"/>
              </a:buClr>
              <a:buFont typeface="Wingdings" panose="05000000000000000000" pitchFamily="2" charset="2"/>
              <a:buChar char="Ø"/>
            </a:pPr>
            <a:r>
              <a:rPr lang="es-ES" sz="1600" dirty="0"/>
              <a:t>Actualmente sí que se puede presentar con cursos que ya están iniciados</a:t>
            </a:r>
          </a:p>
          <a:p>
            <a:pPr marL="742950" lvl="1" indent="-285750" algn="just">
              <a:buClr>
                <a:srgbClr val="C00000"/>
              </a:buClr>
              <a:buFont typeface="Wingdings" panose="05000000000000000000" pitchFamily="2" charset="2"/>
              <a:buChar char="Ø"/>
            </a:pPr>
            <a:endParaRPr lang="ca-ES" sz="1600" dirty="0"/>
          </a:p>
          <a:p>
            <a:pPr marL="180975" indent="-180975" algn="just">
              <a:buFont typeface="Arial" panose="020B0604020202020204" pitchFamily="34" charset="0"/>
              <a:buChar char="•"/>
            </a:pPr>
            <a:r>
              <a:rPr lang="es-ES" sz="1600" b="1" dirty="0"/>
              <a:t>Me sirve hacer un curso de idiomas</a:t>
            </a:r>
            <a:r>
              <a:rPr lang="ca-ES" sz="1600" b="1" dirty="0"/>
              <a:t>?</a:t>
            </a:r>
          </a:p>
          <a:p>
            <a:pPr algn="just"/>
            <a:endParaRPr lang="ca-ES" sz="1600" b="1" dirty="0"/>
          </a:p>
          <a:p>
            <a:pPr marL="742950" lvl="1" indent="-285750" algn="just">
              <a:buClr>
                <a:srgbClr val="C00000"/>
              </a:buClr>
              <a:buFont typeface="Wingdings" panose="05000000000000000000" pitchFamily="2" charset="2"/>
              <a:buChar char="Ø"/>
            </a:pPr>
            <a:r>
              <a:rPr lang="ca-ES" sz="1600" b="1" u="sng" dirty="0"/>
              <a:t>NO</a:t>
            </a:r>
            <a:r>
              <a:rPr lang="ca-ES" sz="1600" dirty="0"/>
              <a:t>. </a:t>
            </a:r>
            <a:r>
              <a:rPr lang="es-ES" sz="1600" dirty="0"/>
              <a:t>Estos cursos no están incluidos en ninguno de las modalidades que establece el reglamento de extranjería.</a:t>
            </a:r>
          </a:p>
          <a:p>
            <a:pPr lvl="1" algn="just">
              <a:buClr>
                <a:srgbClr val="C00000"/>
              </a:buClr>
            </a:pPr>
            <a:endParaRPr lang="ca-ES" sz="1600" dirty="0"/>
          </a:p>
          <a:p>
            <a:pPr marL="180975" indent="-180975" algn="just">
              <a:buFont typeface="Arial" panose="020B0604020202020204" pitchFamily="34" charset="0"/>
              <a:buChar char="•"/>
            </a:pPr>
            <a:r>
              <a:rPr lang="es-ES" sz="1600" b="1" dirty="0"/>
              <a:t>Ya me han concedido la autorización, pero prefiero hacer otro curso o no puedo matricularme al que indiqué a la hoja de compromiso. Es posible</a:t>
            </a:r>
            <a:r>
              <a:rPr lang="ca-ES" sz="1600" b="1" dirty="0"/>
              <a:t>? </a:t>
            </a:r>
          </a:p>
          <a:p>
            <a:pPr marL="180975" indent="-180975" algn="just">
              <a:buFont typeface="Arial" panose="020B0604020202020204" pitchFamily="34" charset="0"/>
              <a:buChar char="•"/>
            </a:pPr>
            <a:endParaRPr lang="ca-ES" sz="1600" b="1" dirty="0"/>
          </a:p>
          <a:p>
            <a:pPr marL="742950" lvl="1" indent="-285750" algn="just">
              <a:buClr>
                <a:srgbClr val="C00000"/>
              </a:buClr>
              <a:buFont typeface="Wingdings" panose="05000000000000000000" pitchFamily="2" charset="2"/>
              <a:buChar char="Ø"/>
            </a:pPr>
            <a:r>
              <a:rPr lang="ca-ES" sz="1600" b="1" u="sng" dirty="0"/>
              <a:t>SÍ</a:t>
            </a:r>
            <a:r>
              <a:rPr lang="ca-ES" sz="1600" dirty="0"/>
              <a:t>. </a:t>
            </a:r>
            <a:r>
              <a:rPr lang="es-ES" sz="1600" dirty="0">
                <a:ea typeface="+mn-lt"/>
                <a:cs typeface="+mn-lt"/>
              </a:rPr>
              <a:t>No habrá que pedir permiso ni acreditar el cambio de curso a la Oficina de Extranjería llenando un nuevo compromiso de formación, siempre que el nuevo curso pertenezca a la misma familia profesional. Si el nuevo curso se dé diferente familia al que pedimos en su momento, se tendrá que suele-licitar presentando una nueva hoja de compromiso a la Oficina de Extranjería. En ambos casos, dentro del plazo de 3 meses desde la concesión habrá que presentar la matrícula.</a:t>
            </a:r>
            <a:endParaRPr lang="ca-ES" sz="1600" dirty="0"/>
          </a:p>
          <a:p>
            <a:pPr marL="180975" indent="-180975" algn="just">
              <a:buFont typeface="Arial" panose="020B0604020202020204" pitchFamily="34" charset="0"/>
              <a:buChar char="•"/>
            </a:pPr>
            <a:r>
              <a:rPr lang="es-ES" sz="1600" b="1" dirty="0"/>
              <a:t>No me ha dado tiempo de matricularme durante los 3 meses, que pasa ahora</a:t>
            </a:r>
            <a:r>
              <a:rPr lang="ca-ES" sz="1600" b="1" dirty="0"/>
              <a:t>?</a:t>
            </a:r>
          </a:p>
          <a:p>
            <a:pPr algn="just"/>
            <a:endParaRPr lang="ca-ES" sz="1600" b="1" dirty="0"/>
          </a:p>
          <a:p>
            <a:pPr marL="742950" lvl="1" indent="-285750" algn="just">
              <a:buClr>
                <a:srgbClr val="C00000"/>
              </a:buClr>
              <a:buFont typeface="Wingdings" panose="05000000000000000000" pitchFamily="2" charset="2"/>
              <a:buChar char="Ø"/>
            </a:pPr>
            <a:r>
              <a:rPr lang="ca-ES" sz="1600" dirty="0"/>
              <a:t>La </a:t>
            </a:r>
            <a:r>
              <a:rPr lang="es-ES" sz="1600" dirty="0"/>
              <a:t>Oficina de Extranjería  puede extinguir la autorización </a:t>
            </a:r>
          </a:p>
          <a:p>
            <a:pPr algn="just"/>
            <a:endParaRPr lang="es-ES" sz="1600" b="1" dirty="0"/>
          </a:p>
          <a:p>
            <a:pPr marL="180975" indent="-180975" algn="just">
              <a:buFont typeface="Arial" panose="020B0604020202020204" pitchFamily="34" charset="0"/>
              <a:buChar char="•"/>
            </a:pPr>
            <a:r>
              <a:rPr lang="es-ES" sz="1600" b="1" dirty="0"/>
              <a:t>Me servirá una formación si la fecha de finalización es posterior a 24 meses desde la concesión de mi autorización</a:t>
            </a:r>
            <a:r>
              <a:rPr lang="ca-ES" sz="1600" b="1" dirty="0"/>
              <a:t>?</a:t>
            </a:r>
          </a:p>
          <a:p>
            <a:pPr algn="just"/>
            <a:endParaRPr lang="ca-ES" sz="1600" b="1" dirty="0"/>
          </a:p>
          <a:p>
            <a:pPr marL="742950" lvl="1" indent="-285750" algn="just">
              <a:buClr>
                <a:srgbClr val="C00000"/>
              </a:buClr>
              <a:buFont typeface="Wingdings" panose="05000000000000000000" pitchFamily="2" charset="2"/>
              <a:buChar char="Ø"/>
            </a:pPr>
            <a:r>
              <a:rPr lang="ca-ES" sz="1600" b="1" u="sng" dirty="0"/>
              <a:t>NO</a:t>
            </a:r>
            <a:r>
              <a:rPr lang="ca-ES" sz="1600" dirty="0"/>
              <a:t>. </a:t>
            </a:r>
            <a:r>
              <a:rPr lang="es-ES" sz="1600" dirty="0"/>
              <a:t>La formación tiene que finalizar durante el periodo de la autorización de residencia. El máximo es 24 meses (12 meses+ prórroga 12 meses).</a:t>
            </a:r>
            <a:endParaRPr lang="ca-ES" sz="1600" b="1" dirty="0"/>
          </a:p>
        </p:txBody>
      </p:sp>
      <p:sp>
        <p:nvSpPr>
          <p:cNvPr id="6" name="Marcador de número de diapositiva 5">
            <a:extLst>
              <a:ext uri="{FF2B5EF4-FFF2-40B4-BE49-F238E27FC236}">
                <a16:creationId xmlns:a16="http://schemas.microsoft.com/office/drawing/2014/main" id="{17F51EA7-C406-BCF6-2D92-A21813EF7BA7}"/>
              </a:ext>
            </a:extLst>
          </p:cNvPr>
          <p:cNvSpPr>
            <a:spLocks noGrp="1"/>
          </p:cNvSpPr>
          <p:nvPr>
            <p:ph type="sldNum" sz="quarter" idx="7"/>
          </p:nvPr>
        </p:nvSpPr>
        <p:spPr>
          <a:xfrm>
            <a:off x="8930640" y="6566356"/>
            <a:ext cx="2804160" cy="215444"/>
          </a:xfrm>
        </p:spPr>
        <p:txBody>
          <a:bodyPr/>
          <a:lstStyle/>
          <a:p>
            <a:fld id="{B6F15528-21DE-4FAA-801E-634DDDAF4B2B}" type="slidenum">
              <a:rPr lang="es-ES" sz="1400" smtClean="0"/>
              <a:t>14</a:t>
            </a:fld>
            <a:endParaRPr lang="es-ES" dirty="0"/>
          </a:p>
        </p:txBody>
      </p:sp>
    </p:spTree>
    <p:extLst>
      <p:ext uri="{BB962C8B-B14F-4D97-AF65-F5344CB8AC3E}">
        <p14:creationId xmlns:p14="http://schemas.microsoft.com/office/powerpoint/2010/main" val="3509567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D3027FF-738B-30C8-52D6-D39377404A2D}"/>
              </a:ext>
            </a:extLst>
          </p:cNvPr>
          <p:cNvSpPr>
            <a:spLocks noGrp="1"/>
          </p:cNvSpPr>
          <p:nvPr>
            <p:ph type="body" idx="1"/>
          </p:nvPr>
        </p:nvSpPr>
        <p:spPr>
          <a:xfrm>
            <a:off x="609600" y="585830"/>
            <a:ext cx="11240057" cy="4278094"/>
          </a:xfrm>
        </p:spPr>
        <p:txBody>
          <a:bodyPr wrap="square" lIns="0" tIns="0" rIns="0" bIns="0" anchor="t">
            <a:spAutoFit/>
          </a:bodyPr>
          <a:lstStyle/>
          <a:p>
            <a:r>
              <a:rPr lang="en-US" b="1" spc="-5" dirty="0">
                <a:solidFill>
                  <a:srgbClr val="C00000"/>
                </a:solidFill>
              </a:rPr>
              <a:t>ALGUNAS  PREGUNTAS FRECUENTES.....</a:t>
            </a:r>
            <a:endParaRPr lang="es-ES" b="1" dirty="0">
              <a:solidFill>
                <a:srgbClr val="C00000"/>
              </a:solidFill>
            </a:endParaRPr>
          </a:p>
          <a:p>
            <a:endParaRPr lang="en-US" sz="1000" b="1" spc="-5" dirty="0">
              <a:solidFill>
                <a:srgbClr val="CD152A"/>
              </a:solidFill>
              <a:ea typeface="+mj-ea"/>
            </a:endParaRPr>
          </a:p>
          <a:p>
            <a:pPr marL="171450" indent="-171450">
              <a:buFont typeface="Arial" panose="020B0604020202020204" pitchFamily="34" charset="0"/>
              <a:buChar char="•"/>
            </a:pPr>
            <a:endParaRPr lang="en-US" sz="1100" b="1" dirty="0"/>
          </a:p>
          <a:p>
            <a:pPr marL="171450" indent="-171450">
              <a:buFont typeface="Arial" panose="020B0604020202020204" pitchFamily="34" charset="0"/>
              <a:buChar char="•"/>
            </a:pPr>
            <a:endParaRPr lang="en-US" sz="1100" b="1" dirty="0"/>
          </a:p>
          <a:p>
            <a:pPr marL="171450" indent="-171450">
              <a:buFont typeface="Arial" panose="020B0604020202020204" pitchFamily="34" charset="0"/>
              <a:buChar char="•"/>
            </a:pPr>
            <a:endParaRPr lang="en-US" sz="1100" b="1" dirty="0"/>
          </a:p>
          <a:p>
            <a:pPr marL="171450" indent="-171450">
              <a:buFont typeface="Arial" panose="020B0604020202020204" pitchFamily="34" charset="0"/>
              <a:buChar char="•"/>
            </a:pPr>
            <a:endParaRPr lang="en-US" sz="1100" b="1" dirty="0"/>
          </a:p>
          <a:p>
            <a:pPr marL="180975" indent="-180975" algn="just">
              <a:buFont typeface="Arial" panose="020B0604020202020204" pitchFamily="34" charset="0"/>
              <a:buChar char="•"/>
            </a:pPr>
            <a:r>
              <a:rPr lang="ca-ES" sz="2000" b="1" dirty="0"/>
              <a:t>Esta </a:t>
            </a:r>
            <a:r>
              <a:rPr lang="es-ES" sz="2000" b="1" dirty="0"/>
              <a:t>autorización  me permite trabajar</a:t>
            </a:r>
            <a:r>
              <a:rPr lang="ca-ES" sz="2000" b="1" dirty="0"/>
              <a:t>?</a:t>
            </a:r>
          </a:p>
          <a:p>
            <a:pPr marL="180975" indent="-180975" algn="just">
              <a:buFont typeface="Arial" panose="020B0604020202020204" pitchFamily="34" charset="0"/>
              <a:buChar char="•"/>
            </a:pPr>
            <a:endParaRPr lang="ca-ES" sz="2000" b="1" dirty="0"/>
          </a:p>
          <a:p>
            <a:pPr marL="742950" lvl="1" indent="-285750" algn="just">
              <a:buClr>
                <a:srgbClr val="C00000"/>
              </a:buClr>
              <a:buFont typeface="Wingdings" panose="05000000000000000000" pitchFamily="2" charset="2"/>
              <a:buChar char="Ø"/>
            </a:pPr>
            <a:r>
              <a:rPr lang="ca-ES" sz="2000" b="1" u="sng" dirty="0"/>
              <a:t>NO</a:t>
            </a:r>
            <a:r>
              <a:rPr lang="ca-ES" sz="2000" dirty="0"/>
              <a:t>. </a:t>
            </a:r>
            <a:r>
              <a:rPr lang="es-ES" sz="2000" dirty="0"/>
              <a:t>Es solo una autorización de residencia. NO autoriza a trabajar.</a:t>
            </a:r>
            <a:endParaRPr lang="ca-ES" sz="2000" b="1" dirty="0"/>
          </a:p>
          <a:p>
            <a:pPr marL="180975" indent="-180975" algn="just">
              <a:buFont typeface="Arial" panose="020B0604020202020204" pitchFamily="34" charset="0"/>
              <a:buChar char="•"/>
            </a:pPr>
            <a:endParaRPr lang="es-ES" sz="2000" b="1" dirty="0"/>
          </a:p>
          <a:p>
            <a:pPr marL="180975" indent="-180975" algn="just">
              <a:buFont typeface="Arial" panose="020B0604020202020204" pitchFamily="34" charset="0"/>
              <a:buChar char="•"/>
            </a:pPr>
            <a:r>
              <a:rPr lang="es-ES" sz="2000" b="1" dirty="0"/>
              <a:t>¿Y cómo puedo trabajar? ¿Cuándo puedo pedir esta autorización para trabajar?</a:t>
            </a:r>
          </a:p>
          <a:p>
            <a:pPr algn="just"/>
            <a:endParaRPr lang="es-ES" sz="2000" dirty="0">
              <a:solidFill>
                <a:schemeClr val="tx1"/>
              </a:solidFill>
            </a:endParaRPr>
          </a:p>
          <a:p>
            <a:pPr marL="742950" lvl="1" indent="-285750" algn="just">
              <a:buClr>
                <a:srgbClr val="C00000"/>
              </a:buClr>
              <a:buFont typeface="Wingdings" panose="05000000000000000000" pitchFamily="2" charset="2"/>
              <a:buChar char="Ø"/>
            </a:pPr>
            <a:r>
              <a:rPr lang="es-ES" sz="2000" dirty="0">
                <a:solidFill>
                  <a:schemeClr val="tx1"/>
                </a:solidFill>
              </a:rPr>
              <a:t>Una vez acabada y superada la formación y antes de que caduque la autorización de residencia se podrá presentar un contrato de trabajo, con SMI en cómputo anual demostrando la finalización y superación de la formación realizada y que el contrato está vinculado con la familia profesional de la formación realizada.</a:t>
            </a:r>
            <a:endParaRPr lang="en-US" sz="1000" u="sng" dirty="0">
              <a:solidFill>
                <a:schemeClr val="tx1"/>
              </a:solidFill>
            </a:endParaRPr>
          </a:p>
        </p:txBody>
      </p:sp>
      <p:sp>
        <p:nvSpPr>
          <p:cNvPr id="6" name="Marcador de número de diapositiva 5">
            <a:extLst>
              <a:ext uri="{FF2B5EF4-FFF2-40B4-BE49-F238E27FC236}">
                <a16:creationId xmlns:a16="http://schemas.microsoft.com/office/drawing/2014/main" id="{17F51EA7-C406-BCF6-2D92-A21813EF7BA7}"/>
              </a:ext>
            </a:extLst>
          </p:cNvPr>
          <p:cNvSpPr>
            <a:spLocks noGrp="1"/>
          </p:cNvSpPr>
          <p:nvPr>
            <p:ph type="sldNum" sz="quarter" idx="7"/>
          </p:nvPr>
        </p:nvSpPr>
        <p:spPr>
          <a:xfrm>
            <a:off x="8930640" y="6566356"/>
            <a:ext cx="2804160" cy="215444"/>
          </a:xfrm>
        </p:spPr>
        <p:txBody>
          <a:bodyPr/>
          <a:lstStyle/>
          <a:p>
            <a:fld id="{B6F15528-21DE-4FAA-801E-634DDDAF4B2B}" type="slidenum">
              <a:rPr lang="es-ES" sz="1400" smtClean="0"/>
              <a:t>15</a:t>
            </a:fld>
            <a:endParaRPr lang="es-ES" dirty="0"/>
          </a:p>
        </p:txBody>
      </p:sp>
    </p:spTree>
    <p:extLst>
      <p:ext uri="{BB962C8B-B14F-4D97-AF65-F5344CB8AC3E}">
        <p14:creationId xmlns:p14="http://schemas.microsoft.com/office/powerpoint/2010/main" val="1568975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D3027FF-738B-30C8-52D6-D39377404A2D}"/>
              </a:ext>
            </a:extLst>
          </p:cNvPr>
          <p:cNvSpPr>
            <a:spLocks noGrp="1"/>
          </p:cNvSpPr>
          <p:nvPr>
            <p:ph type="body" idx="1"/>
          </p:nvPr>
        </p:nvSpPr>
        <p:spPr>
          <a:xfrm>
            <a:off x="609600" y="611956"/>
            <a:ext cx="11240057" cy="6971139"/>
          </a:xfrm>
        </p:spPr>
        <p:txBody>
          <a:bodyPr wrap="square" lIns="0" tIns="0" rIns="0" bIns="0" anchor="t">
            <a:spAutoFit/>
          </a:bodyPr>
          <a:lstStyle/>
          <a:p>
            <a:r>
              <a:rPr lang="en-US" b="1" spc="-5" dirty="0">
                <a:solidFill>
                  <a:srgbClr val="C00000"/>
                </a:solidFill>
              </a:rPr>
              <a:t>ALGUNAS PREGUNTAS FRECUENTES.....</a:t>
            </a:r>
            <a:endParaRPr lang="es-ES" b="1" dirty="0">
              <a:solidFill>
                <a:srgbClr val="C00000"/>
              </a:solidFill>
            </a:endParaRPr>
          </a:p>
          <a:p>
            <a:endParaRPr lang="en-US" sz="1000" b="1" spc="-5" dirty="0">
              <a:solidFill>
                <a:srgbClr val="CD152A"/>
              </a:solidFill>
              <a:ea typeface="+mj-ea"/>
            </a:endParaRPr>
          </a:p>
          <a:p>
            <a:pPr marL="171450" indent="-171450">
              <a:buFont typeface="Arial" panose="020B0604020202020204" pitchFamily="34" charset="0"/>
              <a:buChar char="•"/>
            </a:pPr>
            <a:endParaRPr lang="en-US" sz="1100" b="1" dirty="0"/>
          </a:p>
          <a:p>
            <a:pPr marL="180975" indent="-180975" algn="just">
              <a:buFont typeface="Arial" panose="020B0604020202020204" pitchFamily="34" charset="0"/>
              <a:buChar char="•"/>
            </a:pPr>
            <a:r>
              <a:rPr lang="es-ES" sz="1800" b="1" dirty="0"/>
              <a:t>Podré hacer prácticas con esta autorización</a:t>
            </a:r>
            <a:r>
              <a:rPr lang="ca-ES" sz="1800" b="1" dirty="0"/>
              <a:t>?</a:t>
            </a:r>
          </a:p>
          <a:p>
            <a:pPr marL="180975" indent="-180975" algn="just">
              <a:buFont typeface="Arial" panose="020B0604020202020204" pitchFamily="34" charset="0"/>
              <a:buChar char="•"/>
            </a:pPr>
            <a:endParaRPr lang="ca-ES" sz="1800" b="1" dirty="0"/>
          </a:p>
          <a:p>
            <a:pPr marL="742950" lvl="1" indent="-285750" algn="just">
              <a:buClr>
                <a:srgbClr val="C00000"/>
              </a:buClr>
              <a:buFont typeface="Wingdings" panose="05000000000000000000" pitchFamily="2" charset="2"/>
              <a:buChar char="Ø"/>
            </a:pPr>
            <a:r>
              <a:rPr lang="ca-ES" b="1" dirty="0">
                <a:solidFill>
                  <a:schemeClr val="tx1"/>
                </a:solidFill>
              </a:rPr>
              <a:t>Sí</a:t>
            </a:r>
            <a:r>
              <a:rPr lang="ca-ES" dirty="0">
                <a:solidFill>
                  <a:schemeClr val="tx1"/>
                </a:solidFill>
              </a:rPr>
              <a:t>, </a:t>
            </a:r>
            <a:r>
              <a:rPr lang="es-ES" dirty="0">
                <a:solidFill>
                  <a:schemeClr val="tx1"/>
                </a:solidFill>
              </a:rPr>
              <a:t>siempre y cuando se formalice un convenio entre la empresa y la entidad de formación. Estas prácticas no pueden tener carácter laboral (queda incluido el contrato de formación dual).</a:t>
            </a:r>
          </a:p>
          <a:p>
            <a:pPr marL="742950" lvl="1" indent="-285750" algn="just">
              <a:buClr>
                <a:srgbClr val="C00000"/>
              </a:buClr>
              <a:buFont typeface="Wingdings" panose="05000000000000000000" pitchFamily="2" charset="2"/>
              <a:buChar char="Ø"/>
            </a:pPr>
            <a:endParaRPr lang="ca-ES" b="1" u="sng" dirty="0"/>
          </a:p>
          <a:p>
            <a:pPr marL="180975" indent="-180975" algn="just">
              <a:buFont typeface="Arial" panose="020B0604020202020204" pitchFamily="34" charset="0"/>
              <a:buChar char="•"/>
            </a:pPr>
            <a:endParaRPr lang="es-ES" sz="1800" b="1" dirty="0"/>
          </a:p>
          <a:p>
            <a:pPr marL="180975" indent="-180975" algn="just">
              <a:buFont typeface="Arial" panose="020B0604020202020204" pitchFamily="34" charset="0"/>
              <a:buChar char="•"/>
            </a:pPr>
            <a:r>
              <a:rPr lang="es-ES" sz="1800" b="1" dirty="0"/>
              <a:t>¿Qué pasa si caduca la autorización de residencia para la formación y no he podido presentar un contrato de trabajo?</a:t>
            </a:r>
            <a:endParaRPr lang="ca-ES" sz="1800" b="1" dirty="0"/>
          </a:p>
          <a:p>
            <a:pPr algn="just"/>
            <a:endParaRPr lang="ca-ES" sz="1800" b="1" dirty="0"/>
          </a:p>
          <a:p>
            <a:pPr marL="742950" lvl="1" indent="-285750" algn="just">
              <a:buClr>
                <a:srgbClr val="C00000"/>
              </a:buClr>
              <a:buFont typeface="Wingdings" panose="05000000000000000000" pitchFamily="2" charset="2"/>
              <a:buChar char="Ø"/>
            </a:pPr>
            <a:endParaRPr lang="es-ES" u="sng" dirty="0"/>
          </a:p>
          <a:p>
            <a:pPr marL="742950" lvl="1" indent="-285750" algn="just">
              <a:buClr>
                <a:srgbClr val="C00000"/>
              </a:buClr>
              <a:buFont typeface="Wingdings" panose="05000000000000000000" pitchFamily="2" charset="2"/>
              <a:buChar char="Ø"/>
            </a:pPr>
            <a:r>
              <a:rPr lang="es-ES" u="sng" dirty="0"/>
              <a:t>La persona pierde la autorización de residencia y se queda en situación administrativa irregular. </a:t>
            </a:r>
            <a:r>
              <a:rPr lang="es-ES" dirty="0"/>
              <a:t>Cuando escojas una formación, piensa en las posibilidades reales de encontrar trabajo relacionado con la familia profesional de la formación se realizará.</a:t>
            </a:r>
          </a:p>
          <a:p>
            <a:pPr marL="742950" lvl="1" indent="-285750" algn="just">
              <a:buClr>
                <a:srgbClr val="C00000"/>
              </a:buClr>
              <a:buFont typeface="Wingdings" panose="05000000000000000000" pitchFamily="2" charset="2"/>
              <a:buChar char="Ø"/>
            </a:pPr>
            <a:endParaRPr lang="es-ES" sz="1800" dirty="0"/>
          </a:p>
          <a:p>
            <a:pPr marL="285750" indent="-285750" algn="just">
              <a:buFont typeface="Arial" panose="020B0604020202020204" pitchFamily="34" charset="0"/>
              <a:buChar char="•"/>
            </a:pPr>
            <a:r>
              <a:rPr lang="es-ES" sz="1800" b="1" dirty="0"/>
              <a:t>¿Si pierdo la autorización de residencia por arraigo por la formación, puedo volver a pedirla con una nueva formación?</a:t>
            </a:r>
          </a:p>
          <a:p>
            <a:pPr algn="just"/>
            <a:endParaRPr lang="es-ES" sz="1800" dirty="0"/>
          </a:p>
          <a:p>
            <a:pPr marL="285750" indent="-285750" algn="just">
              <a:buFont typeface="Wingdings" panose="05000000000000000000" pitchFamily="2" charset="2"/>
              <a:buChar char="Ø"/>
            </a:pPr>
            <a:r>
              <a:rPr lang="es-ES" sz="1800" dirty="0"/>
              <a:t> Si la persona ya ha obtenido residencia por arraigo por la formación y ha perdido la autorización,</a:t>
            </a:r>
            <a:r>
              <a:rPr lang="es-ES" sz="1800" b="1" dirty="0"/>
              <a:t> NO </a:t>
            </a:r>
            <a:r>
              <a:rPr lang="es-ES" sz="1800" dirty="0"/>
              <a:t>podrá volver a pedir un arraigo por la formación hasta pasados 3 años desde la primera petición.</a:t>
            </a:r>
            <a:endParaRPr lang="ca-ES" sz="1800" dirty="0"/>
          </a:p>
          <a:p>
            <a:pPr algn="l">
              <a:buClr>
                <a:srgbClr val="C00000"/>
              </a:buClr>
            </a:pPr>
            <a:endParaRPr lang="ca-ES" sz="2600" dirty="0"/>
          </a:p>
          <a:p>
            <a:pPr lvl="1" algn="just"/>
            <a:endParaRPr lang="ca-ES" sz="2000" dirty="0"/>
          </a:p>
          <a:p>
            <a:pPr lvl="1" algn="just"/>
            <a:endParaRPr lang="ca-ES" sz="2000" dirty="0"/>
          </a:p>
        </p:txBody>
      </p:sp>
      <p:sp>
        <p:nvSpPr>
          <p:cNvPr id="6" name="Marcador de número de diapositiva 5">
            <a:extLst>
              <a:ext uri="{FF2B5EF4-FFF2-40B4-BE49-F238E27FC236}">
                <a16:creationId xmlns:a16="http://schemas.microsoft.com/office/drawing/2014/main" id="{17F51EA7-C406-BCF6-2D92-A21813EF7BA7}"/>
              </a:ext>
            </a:extLst>
          </p:cNvPr>
          <p:cNvSpPr>
            <a:spLocks noGrp="1"/>
          </p:cNvSpPr>
          <p:nvPr>
            <p:ph type="sldNum" sz="quarter" idx="7"/>
          </p:nvPr>
        </p:nvSpPr>
        <p:spPr>
          <a:xfrm>
            <a:off x="8930640" y="6566356"/>
            <a:ext cx="2804160" cy="215444"/>
          </a:xfrm>
        </p:spPr>
        <p:txBody>
          <a:bodyPr/>
          <a:lstStyle/>
          <a:p>
            <a:fld id="{B6F15528-21DE-4FAA-801E-634DDDAF4B2B}" type="slidenum">
              <a:rPr lang="es-ES" sz="1400" smtClean="0"/>
              <a:t>16</a:t>
            </a:fld>
            <a:endParaRPr lang="es-ES" dirty="0"/>
          </a:p>
        </p:txBody>
      </p:sp>
    </p:spTree>
    <p:extLst>
      <p:ext uri="{BB962C8B-B14F-4D97-AF65-F5344CB8AC3E}">
        <p14:creationId xmlns:p14="http://schemas.microsoft.com/office/powerpoint/2010/main" val="1842084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E7465AE-2845-00BA-51F9-102869952BA3}"/>
              </a:ext>
            </a:extLst>
          </p:cNvPr>
          <p:cNvSpPr>
            <a:spLocks noGrp="1"/>
          </p:cNvSpPr>
          <p:nvPr>
            <p:ph type="sldNum" sz="quarter" idx="7"/>
          </p:nvPr>
        </p:nvSpPr>
        <p:spPr/>
        <p:txBody>
          <a:bodyPr/>
          <a:lstStyle/>
          <a:p>
            <a:fld id="{B6F15528-21DE-4FAA-801E-634DDDAF4B2B}" type="slidenum">
              <a:rPr lang="en-US"/>
              <a:t>17</a:t>
            </a:fld>
            <a:endParaRPr lang="en-US" dirty="0"/>
          </a:p>
        </p:txBody>
      </p:sp>
      <p:sp>
        <p:nvSpPr>
          <p:cNvPr id="3" name="object 2">
            <a:extLst>
              <a:ext uri="{FF2B5EF4-FFF2-40B4-BE49-F238E27FC236}">
                <a16:creationId xmlns:a16="http://schemas.microsoft.com/office/drawing/2014/main" id="{43DF1180-6EF5-0864-BCAA-3CED955841D6}"/>
              </a:ext>
            </a:extLst>
          </p:cNvPr>
          <p:cNvSpPr txBox="1">
            <a:spLocks/>
          </p:cNvSpPr>
          <p:nvPr/>
        </p:nvSpPr>
        <p:spPr>
          <a:xfrm>
            <a:off x="4953000" y="3886200"/>
            <a:ext cx="3473195" cy="780983"/>
          </a:xfrm>
          <a:prstGeom prst="rect">
            <a:avLst/>
          </a:prstGeom>
        </p:spPr>
        <p:txBody>
          <a:bodyPr vert="horz" wrap="square" lIns="0" tIns="11430" rIns="0" bIns="0" rtlCol="0">
            <a:spAutoFit/>
          </a:bodyPr>
          <a:ls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marR="0" lvl="0" indent="0" algn="l" defTabSz="914400" rtl="0" eaLnBrk="1" fontAlgn="auto" latinLnBrk="0" hangingPunct="1">
              <a:lnSpc>
                <a:spcPct val="100000"/>
              </a:lnSpc>
              <a:spcBef>
                <a:spcPts val="90"/>
              </a:spcBef>
              <a:spcAft>
                <a:spcPts val="0"/>
              </a:spcAft>
              <a:buClrTx/>
              <a:buSzTx/>
              <a:buFontTx/>
              <a:buNone/>
              <a:tabLst/>
              <a:defRPr/>
            </a:pPr>
            <a:r>
              <a:rPr kumimoji="0" lang="ca-ES" sz="5000" b="0" i="0" u="none" strike="noStrike" kern="0" cap="none" spc="-5" normalizeH="0" baseline="0" noProof="0" dirty="0">
                <a:ln>
                  <a:noFill/>
                </a:ln>
                <a:solidFill>
                  <a:srgbClr val="FFFFFF"/>
                </a:solidFill>
                <a:effectLst/>
                <a:uLnTx/>
                <a:uFillTx/>
                <a:latin typeface="Calibri"/>
                <a:ea typeface="+mj-ea"/>
                <a:cs typeface="+mj-cs"/>
              </a:rPr>
              <a:t>GRACIAS </a:t>
            </a:r>
            <a:endParaRPr kumimoji="0" lang="ca-ES" sz="5000" b="0" i="0" u="none" strike="noStrike" kern="0" cap="none" spc="0" normalizeH="0" baseline="0" noProof="0" dirty="0">
              <a:ln>
                <a:noFill/>
              </a:ln>
              <a:solidFill>
                <a:sysClr val="windowText" lastClr="000000"/>
              </a:solidFill>
              <a:effectLst/>
              <a:uLnTx/>
              <a:uFillTx/>
              <a:latin typeface="Calibri"/>
              <a:ea typeface="+mj-ea"/>
              <a:cs typeface="+mj-cs"/>
            </a:endParaRPr>
          </a:p>
        </p:txBody>
      </p:sp>
    </p:spTree>
    <p:extLst>
      <p:ext uri="{BB962C8B-B14F-4D97-AF65-F5344CB8AC3E}">
        <p14:creationId xmlns:p14="http://schemas.microsoft.com/office/powerpoint/2010/main" val="3497479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4042" y="715010"/>
            <a:ext cx="4968558" cy="521297"/>
          </a:xfrm>
          <a:prstGeom prst="rect">
            <a:avLst/>
          </a:prstGeom>
        </p:spPr>
        <p:txBody>
          <a:bodyPr vert="horz" wrap="square" lIns="0" tIns="13335" rIns="0" bIns="0" rtlCol="0" anchor="t">
            <a:spAutoFit/>
          </a:bodyPr>
          <a:lstStyle/>
          <a:p>
            <a:pPr algn="l"/>
            <a:r>
              <a:rPr lang="en-US" sz="3300" b="1" spc="-40" dirty="0"/>
              <a:t>MARCO LEGISLATIVO</a:t>
            </a:r>
            <a:endParaRPr lang="es-ES" b="1" dirty="0"/>
          </a:p>
        </p:txBody>
      </p:sp>
      <p:sp>
        <p:nvSpPr>
          <p:cNvPr id="3" name="object 3"/>
          <p:cNvSpPr txBox="1"/>
          <p:nvPr/>
        </p:nvSpPr>
        <p:spPr>
          <a:xfrm>
            <a:off x="524774" y="2743200"/>
            <a:ext cx="11125200" cy="1792991"/>
          </a:xfrm>
          <a:prstGeom prst="rect">
            <a:avLst/>
          </a:prstGeom>
        </p:spPr>
        <p:txBody>
          <a:bodyPr vert="horz" wrap="square" lIns="0" tIns="110490" rIns="0" bIns="0" rtlCol="0" anchor="t">
            <a:spAutoFit/>
          </a:bodyPr>
          <a:lstStyle/>
          <a:p>
            <a:pPr algn="ctr">
              <a:spcBef>
                <a:spcPts val="870"/>
              </a:spcBef>
            </a:pPr>
            <a:r>
              <a:rPr sz="2400" b="1" spc="120" dirty="0">
                <a:cs typeface="Trebuchet MS"/>
              </a:rPr>
              <a:t>L</a:t>
            </a:r>
            <a:r>
              <a:rPr sz="2400" b="1" spc="-175" dirty="0">
                <a:cs typeface="Trebuchet MS"/>
              </a:rPr>
              <a:t>.</a:t>
            </a:r>
            <a:r>
              <a:rPr sz="2400" b="1" spc="-210" dirty="0">
                <a:cs typeface="Trebuchet MS"/>
              </a:rPr>
              <a:t> </a:t>
            </a:r>
            <a:r>
              <a:rPr sz="2400" b="1" spc="235" dirty="0">
                <a:cs typeface="Trebuchet MS"/>
              </a:rPr>
              <a:t>O</a:t>
            </a:r>
            <a:r>
              <a:rPr sz="2400" b="1" spc="-175" dirty="0">
                <a:cs typeface="Trebuchet MS"/>
              </a:rPr>
              <a:t>.</a:t>
            </a:r>
            <a:r>
              <a:rPr sz="2400" b="1" spc="-285" dirty="0">
                <a:cs typeface="Trebuchet MS"/>
              </a:rPr>
              <a:t> </a:t>
            </a:r>
            <a:r>
              <a:rPr sz="2400" b="1" spc="-85" dirty="0">
                <a:cs typeface="Trebuchet MS"/>
              </a:rPr>
              <a:t>4</a:t>
            </a:r>
            <a:r>
              <a:rPr sz="2400" b="1" spc="-185" dirty="0">
                <a:cs typeface="Trebuchet MS"/>
              </a:rPr>
              <a:t>/</a:t>
            </a:r>
            <a:r>
              <a:rPr sz="2400" b="1" spc="-85" dirty="0">
                <a:cs typeface="Trebuchet MS"/>
              </a:rPr>
              <a:t>200</a:t>
            </a:r>
            <a:r>
              <a:rPr sz="2400" b="1" spc="-65" dirty="0">
                <a:cs typeface="Trebuchet MS"/>
              </a:rPr>
              <a:t>0</a:t>
            </a:r>
            <a:r>
              <a:rPr sz="2400" b="1" spc="-40" dirty="0">
                <a:cs typeface="Trebuchet MS"/>
              </a:rPr>
              <a:t> </a:t>
            </a:r>
            <a:r>
              <a:rPr sz="2400" b="1" spc="-20" dirty="0">
                <a:cs typeface="Trebuchet MS"/>
              </a:rPr>
              <a:t>de</a:t>
            </a:r>
            <a:r>
              <a:rPr sz="2400" b="1" spc="-45" dirty="0">
                <a:cs typeface="Trebuchet MS"/>
              </a:rPr>
              <a:t> </a:t>
            </a:r>
            <a:r>
              <a:rPr sz="2400" b="1" spc="-85" dirty="0">
                <a:cs typeface="Trebuchet MS"/>
              </a:rPr>
              <a:t>1</a:t>
            </a:r>
            <a:r>
              <a:rPr sz="2400" b="1" spc="-65" dirty="0">
                <a:cs typeface="Trebuchet MS"/>
              </a:rPr>
              <a:t>1</a:t>
            </a:r>
            <a:r>
              <a:rPr sz="2400" b="1" spc="-40" dirty="0">
                <a:cs typeface="Trebuchet MS"/>
              </a:rPr>
              <a:t> </a:t>
            </a:r>
            <a:r>
              <a:rPr sz="2400" b="1" spc="-20" dirty="0">
                <a:cs typeface="Trebuchet MS"/>
              </a:rPr>
              <a:t>de</a:t>
            </a:r>
            <a:r>
              <a:rPr lang="es-ES" sz="2400" b="1" spc="-45" dirty="0">
                <a:cs typeface="Trebuchet MS"/>
              </a:rPr>
              <a:t> enero</a:t>
            </a:r>
            <a:endParaRPr lang="es-ES" sz="2400" b="1" spc="-60" dirty="0">
              <a:cs typeface="Trebuchet MS"/>
            </a:endParaRPr>
          </a:p>
          <a:p>
            <a:pPr algn="ctr">
              <a:spcBef>
                <a:spcPts val="869"/>
              </a:spcBef>
            </a:pPr>
            <a:r>
              <a:rPr lang="es-ES" sz="2400" spc="-45" dirty="0">
                <a:cs typeface="Trebuchet MS"/>
              </a:rPr>
              <a:t>sobre</a:t>
            </a:r>
            <a:r>
              <a:rPr lang="es-ES" sz="2400" spc="-60" dirty="0">
                <a:cs typeface="Trebuchet MS"/>
              </a:rPr>
              <a:t> derechos y libertades de los extranjeros en España y su integración social.</a:t>
            </a:r>
            <a:endParaRPr lang="es-ES" sz="2400" dirty="0">
              <a:cs typeface="Trebuchet MS"/>
            </a:endParaRPr>
          </a:p>
          <a:p>
            <a:pPr algn="ctr"/>
            <a:r>
              <a:rPr lang="es-ES" sz="2400" spc="-90" dirty="0">
                <a:ea typeface="+mn-lt"/>
                <a:cs typeface="+mn-lt"/>
              </a:rPr>
              <a:t>Reglamento aprobado por </a:t>
            </a:r>
            <a:r>
              <a:rPr lang="en-US" sz="2400" spc="-90" dirty="0">
                <a:ea typeface="+mn-lt"/>
                <a:cs typeface="+mn-lt"/>
              </a:rPr>
              <a:t>el </a:t>
            </a:r>
            <a:r>
              <a:rPr lang="en-US" sz="2400" b="1" spc="-90" dirty="0">
                <a:ea typeface="+mn-lt"/>
                <a:cs typeface="+mn-lt"/>
              </a:rPr>
              <a:t>RD 557/2011, de 20 abril,</a:t>
            </a:r>
            <a:r>
              <a:rPr lang="en-US" sz="2400" spc="-90" dirty="0">
                <a:ea typeface="+mn-lt"/>
                <a:cs typeface="+mn-lt"/>
              </a:rPr>
              <a:t> de Desarrollo de la LO (Art. 124.4)</a:t>
            </a:r>
            <a:endParaRPr lang="es-ES" dirty="0"/>
          </a:p>
          <a:p>
            <a:pPr marL="2833370" marR="875665" indent="-1944370" algn="ctr">
              <a:lnSpc>
                <a:spcPct val="135600"/>
              </a:lnSpc>
            </a:pPr>
            <a:endParaRPr sz="2400" dirty="0">
              <a:cs typeface="Trebuchet MS"/>
            </a:endParaRPr>
          </a:p>
        </p:txBody>
      </p:sp>
      <p:sp>
        <p:nvSpPr>
          <p:cNvPr id="4" name="Marcador de número de diapositiva 3">
            <a:extLst>
              <a:ext uri="{FF2B5EF4-FFF2-40B4-BE49-F238E27FC236}">
                <a16:creationId xmlns:a16="http://schemas.microsoft.com/office/drawing/2014/main" id="{B017E223-BF63-3EF8-7B03-C44F5F2F5620}"/>
              </a:ext>
            </a:extLst>
          </p:cNvPr>
          <p:cNvSpPr>
            <a:spLocks noGrp="1"/>
          </p:cNvSpPr>
          <p:nvPr>
            <p:ph type="sldNum" sz="quarter" idx="7"/>
          </p:nvPr>
        </p:nvSpPr>
        <p:spPr>
          <a:xfrm>
            <a:off x="8778240" y="6377940"/>
            <a:ext cx="2804160" cy="215444"/>
          </a:xfrm>
        </p:spPr>
        <p:txBody>
          <a:bodyPr/>
          <a:lstStyle/>
          <a:p>
            <a:fld id="{B6F15528-21DE-4FAA-801E-634DDDAF4B2B}" type="slidenum">
              <a:rPr lang="es-ES" sz="1400" smtClean="0"/>
              <a:t>2</a:t>
            </a:fld>
            <a:endParaRPr lang="es-E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50391" y="2743200"/>
            <a:ext cx="10296146" cy="2839047"/>
          </a:xfrm>
          <a:prstGeom prst="rect">
            <a:avLst/>
          </a:prstGeom>
        </p:spPr>
        <p:txBody>
          <a:bodyPr vert="horz" wrap="square" lIns="0" tIns="125095" rIns="0" bIns="0" rtlCol="0" anchor="t">
            <a:spAutoFit/>
          </a:bodyPr>
          <a:lstStyle/>
          <a:p>
            <a:pPr marL="355600" marR="11430" indent="-342900" algn="just">
              <a:lnSpc>
                <a:spcPct val="150000"/>
              </a:lnSpc>
              <a:spcBef>
                <a:spcPts val="1019"/>
              </a:spcBef>
              <a:buClr>
                <a:srgbClr val="C00000"/>
              </a:buClr>
              <a:buFont typeface="Wingdings" panose="05000000000000000000" pitchFamily="2" charset="2"/>
              <a:buChar char="q"/>
              <a:tabLst>
                <a:tab pos="215900" algn="l"/>
              </a:tabLst>
            </a:pPr>
            <a:r>
              <a:rPr lang="es-ES" sz="2400" spc="-5" dirty="0">
                <a:ea typeface="+mn-lt"/>
                <a:cs typeface="+mn-lt"/>
              </a:rPr>
              <a:t>Es una autorización de </a:t>
            </a:r>
            <a:r>
              <a:rPr lang="es-ES" sz="2400" b="1" spc="-5" dirty="0">
                <a:ea typeface="+mn-lt"/>
                <a:cs typeface="+mn-lt"/>
              </a:rPr>
              <a:t>residencia temporal</a:t>
            </a:r>
            <a:r>
              <a:rPr lang="es-ES" sz="2400" spc="-5" dirty="0">
                <a:ea typeface="+mn-lt"/>
                <a:cs typeface="+mn-lt"/>
              </a:rPr>
              <a:t> con </a:t>
            </a:r>
            <a:r>
              <a:rPr lang="es-ES" sz="2400" b="1" spc="-5" dirty="0">
                <a:ea typeface="+mn-lt"/>
                <a:cs typeface="+mn-lt"/>
              </a:rPr>
              <a:t>una vigencia de 12 meses, prorrogable una única vez por otro período de 12 meses</a:t>
            </a:r>
            <a:r>
              <a:rPr lang="es-ES" sz="2400" spc="-5" dirty="0">
                <a:ea typeface="+mn-lt"/>
                <a:cs typeface="+mn-lt"/>
              </a:rPr>
              <a:t> cuando la formación tenga una duración superior a 12 meses o cuando la formación no se ha podido finalizar con éxito dentro de los 12 meses i la persona necesita más tiempo para finalizarla.</a:t>
            </a:r>
            <a:endParaRPr lang="es-ES" sz="2400" dirty="0"/>
          </a:p>
        </p:txBody>
      </p:sp>
      <p:sp>
        <p:nvSpPr>
          <p:cNvPr id="3" name="object 3"/>
          <p:cNvSpPr txBox="1">
            <a:spLocks noGrp="1"/>
          </p:cNvSpPr>
          <p:nvPr>
            <p:ph type="title"/>
          </p:nvPr>
        </p:nvSpPr>
        <p:spPr>
          <a:xfrm>
            <a:off x="1185671" y="1726827"/>
            <a:ext cx="9820657" cy="751488"/>
          </a:xfrm>
          <a:prstGeom prst="rect">
            <a:avLst/>
          </a:prstGeom>
        </p:spPr>
        <p:txBody>
          <a:bodyPr vert="horz" wrap="square" lIns="0" tIns="12700" rIns="0" bIns="0" rtlCol="0" anchor="t">
            <a:spAutoFit/>
          </a:bodyPr>
          <a:lstStyle/>
          <a:p>
            <a:pPr marL="12700" algn="ctr">
              <a:spcBef>
                <a:spcPts val="100"/>
              </a:spcBef>
            </a:pPr>
            <a:r>
              <a:rPr lang="ca-ES" sz="2400" b="1" spc="-5" dirty="0">
                <a:latin typeface="Calibri"/>
                <a:cs typeface="Calibri"/>
              </a:rPr>
              <a:t>QUÉ ES LA </a:t>
            </a:r>
            <a:r>
              <a:rPr lang="ca-ES" sz="2400" b="1" spc="-5" dirty="0"/>
              <a:t>AUTORIZACIÓN </a:t>
            </a:r>
            <a:r>
              <a:rPr lang="ca-ES" sz="2400" b="1" spc="-5" dirty="0">
                <a:latin typeface="Calibri"/>
                <a:cs typeface="Calibri"/>
              </a:rPr>
              <a:t>DE RESIDENCIA TEMPORAL </a:t>
            </a:r>
            <a:r>
              <a:rPr lang="ca-ES" sz="2400" b="1" spc="-5" dirty="0"/>
              <a:t>POR ARRAIGO PARA LA FORMACIÓN</a:t>
            </a:r>
            <a:r>
              <a:rPr lang="ca-ES" sz="2400" b="1" spc="-5" dirty="0">
                <a:latin typeface="Calibri"/>
                <a:cs typeface="Calibri"/>
              </a:rPr>
              <a:t>?</a:t>
            </a:r>
            <a:r>
              <a:rPr lang="ca-ES" sz="2400" b="1" spc="-5" dirty="0"/>
              <a:t> </a:t>
            </a:r>
            <a:endParaRPr lang="ca-ES" sz="2400" dirty="0">
              <a:latin typeface="Calibri"/>
              <a:cs typeface="Calibri"/>
            </a:endParaRPr>
          </a:p>
        </p:txBody>
      </p:sp>
      <p:sp>
        <p:nvSpPr>
          <p:cNvPr id="6" name="Marcador de número de diapositiva 5">
            <a:extLst>
              <a:ext uri="{FF2B5EF4-FFF2-40B4-BE49-F238E27FC236}">
                <a16:creationId xmlns:a16="http://schemas.microsoft.com/office/drawing/2014/main" id="{47CAB2DB-06BF-FAA8-AADB-5A23C2E75965}"/>
              </a:ext>
            </a:extLst>
          </p:cNvPr>
          <p:cNvSpPr>
            <a:spLocks noGrp="1"/>
          </p:cNvSpPr>
          <p:nvPr>
            <p:ph type="sldNum" sz="quarter" idx="7"/>
          </p:nvPr>
        </p:nvSpPr>
        <p:spPr>
          <a:xfrm>
            <a:off x="8778240" y="6377940"/>
            <a:ext cx="2804160" cy="215444"/>
          </a:xfrm>
        </p:spPr>
        <p:txBody>
          <a:bodyPr/>
          <a:lstStyle/>
          <a:p>
            <a:fld id="{B6F15528-21DE-4FAA-801E-634DDDAF4B2B}" type="slidenum">
              <a:rPr lang="es-ES" sz="1400" smtClean="0"/>
              <a:t>3</a:t>
            </a:fld>
            <a:endParaRPr lang="es-E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D3027FF-738B-30C8-52D6-D39377404A2D}"/>
              </a:ext>
            </a:extLst>
          </p:cNvPr>
          <p:cNvSpPr>
            <a:spLocks noGrp="1"/>
          </p:cNvSpPr>
          <p:nvPr>
            <p:ph type="body" idx="1"/>
          </p:nvPr>
        </p:nvSpPr>
        <p:spPr>
          <a:xfrm>
            <a:off x="527658" y="943704"/>
            <a:ext cx="11412585" cy="5463034"/>
          </a:xfrm>
        </p:spPr>
        <p:txBody>
          <a:bodyPr wrap="square" lIns="0" tIns="0" rIns="0" bIns="0" anchor="t">
            <a:spAutoFit/>
          </a:bodyPr>
          <a:lstStyle/>
          <a:p>
            <a:r>
              <a:rPr lang="en-US" b="1" spc="-5" dirty="0">
                <a:solidFill>
                  <a:srgbClr val="C00000"/>
                </a:solidFill>
                <a:ea typeface="+mj-ea"/>
              </a:rPr>
              <a:t>REQUISITOS GENERALES:</a:t>
            </a:r>
            <a:endParaRPr lang="es-ES" b="1" dirty="0">
              <a:solidFill>
                <a:srgbClr val="C00000"/>
              </a:solidFill>
              <a:ea typeface="+mj-ea"/>
            </a:endParaRPr>
          </a:p>
          <a:p>
            <a:endParaRPr lang="es-ES" sz="1100" b="1" dirty="0"/>
          </a:p>
          <a:p>
            <a:pPr marL="264795" indent="-264795" algn="just">
              <a:buAutoNum type="arabicPeriod"/>
            </a:pPr>
            <a:r>
              <a:rPr lang="ca-ES" sz="1600" b="1" dirty="0"/>
              <a:t>Dos </a:t>
            </a:r>
            <a:r>
              <a:rPr lang="es-ES_tradnl" sz="1600" b="1" dirty="0"/>
              <a:t>años</a:t>
            </a:r>
            <a:r>
              <a:rPr lang="ca-ES" sz="1600" b="1" dirty="0"/>
              <a:t> de </a:t>
            </a:r>
            <a:r>
              <a:rPr lang="ca-ES" sz="1600" b="1" dirty="0" err="1"/>
              <a:t>permanencia</a:t>
            </a:r>
            <a:r>
              <a:rPr lang="ca-ES" sz="1600" dirty="0"/>
              <a:t> continuada a España (se </a:t>
            </a:r>
            <a:r>
              <a:rPr lang="es-ES_tradnl" sz="1600" dirty="0"/>
              <a:t>permite</a:t>
            </a:r>
            <a:r>
              <a:rPr lang="ca-ES" sz="1600" dirty="0"/>
              <a:t> un </a:t>
            </a:r>
            <a:r>
              <a:rPr lang="es-ES" sz="1600" dirty="0"/>
              <a:t>máximo</a:t>
            </a:r>
            <a:r>
              <a:rPr lang="ca-ES" sz="1600" dirty="0"/>
              <a:t> de 90 </a:t>
            </a:r>
            <a:r>
              <a:rPr lang="ca-ES" sz="1600" dirty="0" err="1"/>
              <a:t>dias</a:t>
            </a:r>
            <a:r>
              <a:rPr lang="ca-ES" sz="1600" dirty="0"/>
              <a:t> </a:t>
            </a:r>
            <a:r>
              <a:rPr lang="ca-ES" sz="1600" dirty="0" err="1"/>
              <a:t>sin</a:t>
            </a:r>
            <a:r>
              <a:rPr lang="ca-ES" sz="1600" dirty="0"/>
              <a:t> estar </a:t>
            </a:r>
            <a:r>
              <a:rPr lang="ca-ES" sz="1600" dirty="0" err="1"/>
              <a:t>empadronado</a:t>
            </a:r>
            <a:r>
              <a:rPr lang="ca-ES" sz="1600" dirty="0"/>
              <a:t> </a:t>
            </a:r>
            <a:r>
              <a:rPr lang="ca-ES" sz="1600" dirty="0" err="1"/>
              <a:t>desde</a:t>
            </a:r>
            <a:r>
              <a:rPr lang="ca-ES" sz="1600" dirty="0"/>
              <a:t> </a:t>
            </a:r>
            <a:r>
              <a:rPr lang="ca-ES" sz="1600" dirty="0" err="1"/>
              <a:t>su</a:t>
            </a:r>
            <a:r>
              <a:rPr lang="ca-ES" sz="1600" dirty="0"/>
              <a:t>  entrada en España)</a:t>
            </a:r>
          </a:p>
          <a:p>
            <a:pPr marL="264795" indent="-264795" algn="just">
              <a:buFont typeface="+mj-lt"/>
              <a:buAutoNum type="arabicPeriod"/>
            </a:pPr>
            <a:endParaRPr lang="ca-ES" sz="1600" dirty="0"/>
          </a:p>
          <a:p>
            <a:pPr marL="264795" indent="-264795" algn="just">
              <a:buAutoNum type="arabicPeriod"/>
            </a:pPr>
            <a:r>
              <a:rPr lang="es-ES" sz="1600" b="1" dirty="0"/>
              <a:t>No tener antecedentes penales </a:t>
            </a:r>
            <a:r>
              <a:rPr lang="es-ES" sz="1600" dirty="0"/>
              <a:t>en su país de residencia en los últimos 5 años a la entrada a España, ni tener condenas por delitos existentes  en el ordenamiento jurídico español.</a:t>
            </a:r>
          </a:p>
          <a:p>
            <a:pPr marL="264795" indent="-264795" algn="just">
              <a:buFontTx/>
              <a:buAutoNum type="arabicPeriod"/>
            </a:pPr>
            <a:r>
              <a:rPr lang="es-ES" sz="1600" b="1" dirty="0"/>
              <a:t> No ser ciudadano de la Unión Europea.</a:t>
            </a:r>
          </a:p>
          <a:p>
            <a:pPr marL="264795" indent="-264795" algn="just">
              <a:buAutoNum type="arabicPeriod"/>
            </a:pPr>
            <a:endParaRPr lang="es-ES" sz="1600" b="1" dirty="0"/>
          </a:p>
          <a:p>
            <a:pPr marL="264795" indent="-264795" algn="just">
              <a:buAutoNum type="arabicPeriod"/>
            </a:pPr>
            <a:r>
              <a:rPr lang="es-ES" sz="1600" b="1" dirty="0"/>
              <a:t>Compromiso de </a:t>
            </a:r>
            <a:r>
              <a:rPr lang="es-ES" sz="1600" b="1" u="sng" dirty="0"/>
              <a:t>realización</a:t>
            </a:r>
            <a:r>
              <a:rPr lang="es-ES" sz="1600" b="1" dirty="0"/>
              <a:t> de una formación del tipo siguiente:</a:t>
            </a:r>
          </a:p>
          <a:p>
            <a:pPr marL="264795" indent="-264795" algn="just">
              <a:buFont typeface="+mj-lt"/>
              <a:buAutoNum type="arabicPeriod"/>
            </a:pPr>
            <a:endParaRPr lang="es-ES" sz="1600" b="1" dirty="0"/>
          </a:p>
          <a:p>
            <a:pPr marL="621030" lvl="1" indent="-342900" algn="just">
              <a:buClr>
                <a:srgbClr val="C00000"/>
              </a:buClr>
              <a:buFont typeface="+mj-lt"/>
              <a:buAutoNum type="alphaUcPeriod"/>
            </a:pPr>
            <a:r>
              <a:rPr lang="es-ES" sz="1600" dirty="0">
                <a:solidFill>
                  <a:schemeClr val="tx1"/>
                </a:solidFill>
                <a:ea typeface="+mn-lt"/>
                <a:cs typeface="+mn-lt"/>
              </a:rPr>
              <a:t>Formación </a:t>
            </a:r>
            <a:r>
              <a:rPr lang="es-ES" sz="1600" dirty="0">
                <a:solidFill>
                  <a:schemeClr val="tx1"/>
                </a:solidFill>
              </a:rPr>
              <a:t>perteneciente al sistema de formación profesional</a:t>
            </a:r>
            <a:r>
              <a:rPr lang="es-ES" sz="1600" dirty="0">
                <a:solidFill>
                  <a:schemeClr val="tx1"/>
                </a:solidFill>
                <a:ea typeface="+mn-lt"/>
                <a:cs typeface="+mn-lt"/>
              </a:rPr>
              <a:t>.</a:t>
            </a:r>
            <a:endParaRPr lang="es-ES" sz="1600" dirty="0">
              <a:solidFill>
                <a:schemeClr val="tx1"/>
              </a:solidFill>
            </a:endParaRPr>
          </a:p>
          <a:p>
            <a:pPr marL="621030" lvl="1" indent="-342900" algn="just">
              <a:buClr>
                <a:srgbClr val="C00000"/>
              </a:buClr>
              <a:buFont typeface="+mj-lt"/>
              <a:buAutoNum type="alphaUcPeriod"/>
            </a:pPr>
            <a:r>
              <a:rPr lang="es-ES" sz="1600" dirty="0">
                <a:ea typeface="+mn-lt"/>
                <a:cs typeface="+mn-lt"/>
              </a:rPr>
              <a:t>Formación dirigida a la obtención de un certificado de aptitudes técnicas o habilitación profesional.  </a:t>
            </a:r>
            <a:endParaRPr lang="es-ES" sz="1600" dirty="0"/>
          </a:p>
          <a:p>
            <a:pPr marL="621030" lvl="1" indent="-342900" algn="just">
              <a:buClr>
                <a:srgbClr val="C00000"/>
              </a:buClr>
              <a:buFont typeface="+mj-lt"/>
              <a:buAutoNum type="alphaUcPeriod"/>
            </a:pPr>
            <a:r>
              <a:rPr lang="es-ES" sz="1600" dirty="0">
                <a:ea typeface="+mn-lt"/>
                <a:cs typeface="+mn-lt"/>
              </a:rPr>
              <a:t>Formación  promovida por el Servicio público de ocupación (SEPE/SOC).</a:t>
            </a:r>
          </a:p>
          <a:p>
            <a:pPr marL="621030" lvl="1" indent="-342900" algn="just">
              <a:buClr>
                <a:srgbClr val="C00000"/>
              </a:buClr>
              <a:buFont typeface="+mj-lt"/>
              <a:buAutoNum type="alphaUcPeriod"/>
            </a:pPr>
            <a:r>
              <a:rPr lang="es-ES" sz="1600" dirty="0">
                <a:ea typeface="+mn-lt"/>
                <a:cs typeface="+mn-lt"/>
              </a:rPr>
              <a:t>Formación dada por las universidades </a:t>
            </a:r>
          </a:p>
          <a:p>
            <a:pPr marL="621030" lvl="1" indent="-342900" algn="just">
              <a:buClr>
                <a:srgbClr val="C00000"/>
              </a:buClr>
              <a:buFont typeface="+mj-lt"/>
              <a:buAutoNum type="alphaUcPeriod"/>
            </a:pPr>
            <a:r>
              <a:rPr lang="es-ES" sz="1600" dirty="0">
                <a:ea typeface="+mn-lt"/>
                <a:cs typeface="+mn-lt"/>
              </a:rPr>
              <a:t>M</a:t>
            </a:r>
            <a:r>
              <a:rPr lang="es-ES" sz="1600" dirty="0"/>
              <a:t>icro credenciales.</a:t>
            </a:r>
          </a:p>
          <a:p>
            <a:pPr marL="264795" lvl="1" indent="-264795" algn="just">
              <a:buClr>
                <a:srgbClr val="C00000"/>
              </a:buClr>
              <a:buFont typeface="Wingdings" panose="05000000000000000000" pitchFamily="2" charset="2"/>
              <a:buChar char="q"/>
            </a:pPr>
            <a:endParaRPr lang="es-ES" sz="1600" dirty="0"/>
          </a:p>
          <a:p>
            <a:pPr marL="264795" indent="-264795" algn="just">
              <a:buAutoNum type="arabicPeriod" startAt="5"/>
            </a:pPr>
            <a:r>
              <a:rPr lang="es-ES" sz="1600" b="1" dirty="0"/>
              <a:t>La matriculación se hará en un plazo máximo de 3 meses desde la notificación de la autorización de residencia </a:t>
            </a:r>
            <a:r>
              <a:rPr lang="es-ES" sz="1600" dirty="0"/>
              <a:t>(es posible que la persona ya  esté matriculada antes de la concesión de la autorización  y haya presentado la matricula con la petición de la autorización). </a:t>
            </a:r>
            <a:endParaRPr lang="es-ES" sz="1600" b="1" dirty="0"/>
          </a:p>
          <a:p>
            <a:pPr algn="just"/>
            <a:endParaRPr lang="ca-ES" sz="1600" b="1" dirty="0"/>
          </a:p>
          <a:p>
            <a:pPr marL="264795" indent="-264795" algn="just">
              <a:buAutoNum type="arabicPeriod" startAt="5"/>
            </a:pPr>
            <a:r>
              <a:rPr lang="ca-ES" sz="1600" b="1" dirty="0"/>
              <a:t>Un cop aprovada, no es podrà tornar a demanar en un període de 3 anys.</a:t>
            </a:r>
          </a:p>
        </p:txBody>
      </p:sp>
      <p:sp>
        <p:nvSpPr>
          <p:cNvPr id="6" name="Marcador de número de diapositiva 5">
            <a:extLst>
              <a:ext uri="{FF2B5EF4-FFF2-40B4-BE49-F238E27FC236}">
                <a16:creationId xmlns:a16="http://schemas.microsoft.com/office/drawing/2014/main" id="{17F51EA7-C406-BCF6-2D92-A21813EF7BA7}"/>
              </a:ext>
            </a:extLst>
          </p:cNvPr>
          <p:cNvSpPr>
            <a:spLocks noGrp="1"/>
          </p:cNvSpPr>
          <p:nvPr>
            <p:ph type="sldNum" sz="quarter" idx="7"/>
          </p:nvPr>
        </p:nvSpPr>
        <p:spPr>
          <a:xfrm>
            <a:off x="8930640" y="6566356"/>
            <a:ext cx="2804160" cy="215444"/>
          </a:xfrm>
        </p:spPr>
        <p:txBody>
          <a:bodyPr/>
          <a:lstStyle/>
          <a:p>
            <a:fld id="{B6F15528-21DE-4FAA-801E-634DDDAF4B2B}" type="slidenum">
              <a:rPr lang="es-ES" sz="1400" smtClean="0"/>
              <a:t>4</a:t>
            </a:fld>
            <a:endParaRPr lang="es-ES" dirty="0"/>
          </a:p>
        </p:txBody>
      </p:sp>
    </p:spTree>
    <p:extLst>
      <p:ext uri="{BB962C8B-B14F-4D97-AF65-F5344CB8AC3E}">
        <p14:creationId xmlns:p14="http://schemas.microsoft.com/office/powerpoint/2010/main" val="2687313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D3027FF-738B-30C8-52D6-D39377404A2D}"/>
              </a:ext>
            </a:extLst>
          </p:cNvPr>
          <p:cNvSpPr>
            <a:spLocks noGrp="1"/>
          </p:cNvSpPr>
          <p:nvPr>
            <p:ph type="body" idx="1"/>
          </p:nvPr>
        </p:nvSpPr>
        <p:spPr>
          <a:xfrm>
            <a:off x="609600" y="611956"/>
            <a:ext cx="11240057" cy="5909310"/>
          </a:xfrm>
        </p:spPr>
        <p:txBody>
          <a:bodyPr wrap="square" lIns="0" tIns="0" rIns="0" bIns="0" anchor="t">
            <a:spAutoFit/>
          </a:bodyPr>
          <a:lstStyle/>
          <a:p>
            <a:r>
              <a:rPr lang="en-US" b="1" spc="-5" dirty="0">
                <a:solidFill>
                  <a:srgbClr val="C00000"/>
                </a:solidFill>
                <a:ea typeface="+mj-ea"/>
              </a:rPr>
              <a:t>COMO TIENEN QUE SER LAS FORMACIONES?</a:t>
            </a:r>
            <a:endParaRPr lang="es-ES" b="1" dirty="0">
              <a:solidFill>
                <a:srgbClr val="C00000"/>
              </a:solidFill>
              <a:ea typeface="+mj-ea"/>
            </a:endParaRPr>
          </a:p>
          <a:p>
            <a:pPr marL="180975" indent="-180975" algn="just">
              <a:buFont typeface="Arial,Sans-Serif" panose="020B0604020202020204" pitchFamily="34" charset="0"/>
              <a:buChar char="•"/>
            </a:pPr>
            <a:endParaRPr lang="es-ES" sz="1800" b="1" dirty="0"/>
          </a:p>
          <a:p>
            <a:pPr algn="just"/>
            <a:r>
              <a:rPr lang="ca-ES" sz="1800" b="1" dirty="0"/>
              <a:t>A- FORMACIÓN REGLADA PERTENECIENTE AL SISTEMA DE FORMACIÓN PROFESIONAL.</a:t>
            </a:r>
          </a:p>
          <a:p>
            <a:pPr algn="just"/>
            <a:endParaRPr lang="ca-ES" sz="1600" b="1" dirty="0"/>
          </a:p>
          <a:p>
            <a:pPr marL="285750" indent="-285750" algn="just">
              <a:buClr>
                <a:srgbClr val="C00000"/>
              </a:buClr>
              <a:buFont typeface="Wingdings" panose="05000000000000000000" pitchFamily="2" charset="2"/>
              <a:buChar char="q"/>
            </a:pPr>
            <a:r>
              <a:rPr lang="es-ES" sz="1600" b="1" dirty="0"/>
              <a:t>Incluye:</a:t>
            </a:r>
          </a:p>
          <a:p>
            <a:pPr algn="just"/>
            <a:endParaRPr lang="ca-ES" sz="1600" b="1" dirty="0"/>
          </a:p>
          <a:p>
            <a:pPr marL="742950" lvl="1" indent="-285750" algn="just">
              <a:buFont typeface="Courier New" panose="02070309020205020404" pitchFamily="49" charset="0"/>
              <a:buChar char="o"/>
            </a:pPr>
            <a:r>
              <a:rPr lang="es-ES" sz="1600" dirty="0"/>
              <a:t>Títulos de Formación profesional (con valor académico i profesional</a:t>
            </a:r>
            <a:r>
              <a:rPr lang="ca-ES" sz="1600" dirty="0"/>
              <a:t>).</a:t>
            </a:r>
          </a:p>
          <a:p>
            <a:pPr lvl="1" algn="just"/>
            <a:endParaRPr lang="ca-ES" sz="1600" dirty="0"/>
          </a:p>
          <a:p>
            <a:pPr marL="742950" lvl="1" indent="-285750" algn="just">
              <a:buFont typeface="Courier New" panose="02070309020205020404" pitchFamily="49" charset="0"/>
              <a:buChar char="o"/>
            </a:pPr>
            <a:r>
              <a:rPr lang="ca-ES" sz="1600" dirty="0"/>
              <a:t>Cursos de </a:t>
            </a:r>
            <a:r>
              <a:rPr lang="es-ES" sz="1600" dirty="0"/>
              <a:t>especialización.</a:t>
            </a:r>
          </a:p>
          <a:p>
            <a:pPr marL="742950" lvl="1" indent="-285750" algn="just">
              <a:buFont typeface="Courier New" panose="02070309020205020404" pitchFamily="49" charset="0"/>
              <a:buChar char="o"/>
            </a:pPr>
            <a:endParaRPr lang="ca-ES" sz="1600" dirty="0"/>
          </a:p>
          <a:p>
            <a:pPr marL="742950" lvl="1" indent="-285750" algn="just">
              <a:buFont typeface="Courier New" panose="02070309020205020404" pitchFamily="49" charset="0"/>
              <a:buChar char="o"/>
            </a:pPr>
            <a:r>
              <a:rPr lang="es-ES" sz="1600" dirty="0"/>
              <a:t>Certificados de profesionalidad (con valor profesional pero no académico que la persona puede obtener bien por formación realizando los módulos que configuran el certificado de profesionalidad, bien por acreditación de la experiencia laboral, superando el procedimiento establecido para la evaluación y acreditación de las competencias profesionales adquiridas mediante la experiencia laboral y/o por vías no formales de formación).</a:t>
            </a:r>
            <a:endParaRPr lang="ca-ES" sz="1600" dirty="0"/>
          </a:p>
          <a:p>
            <a:pPr marL="742950" lvl="1" indent="-285750" algn="just">
              <a:buFont typeface="Courier New" panose="02070309020205020404" pitchFamily="49" charset="0"/>
              <a:buChar char="o"/>
            </a:pPr>
            <a:endParaRPr lang="ca-ES" sz="1600" dirty="0"/>
          </a:p>
          <a:p>
            <a:pPr marL="742950" lvl="1" indent="-285750" algn="just">
              <a:buFont typeface="Courier New" panose="02070309020205020404" pitchFamily="49" charset="0"/>
              <a:buChar char="o"/>
            </a:pPr>
            <a:r>
              <a:rPr lang="es-ES" sz="1600" dirty="0"/>
              <a:t>Certificados de competencia.</a:t>
            </a:r>
          </a:p>
          <a:p>
            <a:pPr marL="742950" lvl="1" indent="-285750" algn="just">
              <a:buFont typeface="Courier New" panose="02070309020205020404" pitchFamily="49" charset="0"/>
              <a:buChar char="o"/>
            </a:pPr>
            <a:endParaRPr lang="ca-ES" sz="1600" dirty="0"/>
          </a:p>
          <a:p>
            <a:pPr marL="285750" indent="-285750" algn="just">
              <a:buClr>
                <a:srgbClr val="C00000"/>
              </a:buClr>
              <a:buFont typeface="Wingdings" panose="05000000000000000000" pitchFamily="2" charset="2"/>
              <a:buChar char="q"/>
            </a:pPr>
            <a:r>
              <a:rPr lang="es-ES" sz="1600" dirty="0"/>
              <a:t>El curso tiene que ser realizado por un centro acreditado. Para saber si un centro está acreditado, se tiene que comprobar en el Registro Estatal de Centros Docentes No Universitarios, consultando al siguiente enlace</a:t>
            </a:r>
            <a:r>
              <a:rPr lang="ca-ES" sz="1600" dirty="0"/>
              <a:t>:</a:t>
            </a:r>
          </a:p>
          <a:p>
            <a:pPr algn="just">
              <a:buClr>
                <a:srgbClr val="C00000"/>
              </a:buClr>
            </a:pPr>
            <a:r>
              <a:rPr lang="ca-ES" sz="1600" dirty="0"/>
              <a:t> </a:t>
            </a:r>
            <a:r>
              <a:rPr lang="es-ES" sz="1600" b="0" i="0" u="sng" strike="noStrike" dirty="0">
                <a:solidFill>
                  <a:srgbClr val="0000FF"/>
                </a:solidFill>
                <a:effectLst/>
                <a:latin typeface="Calibri" panose="020F0502020204030204" pitchFamily="34" charset="0"/>
                <a:hlinkClick r:id="rId2"/>
              </a:rPr>
              <a:t>https://www.educacionyfp.gob.es/contenidos/centros-docentes/buscar-centro-no-universitario.html</a:t>
            </a:r>
            <a:endParaRPr lang="es-ES" sz="1600" b="0" i="0" u="sng" strike="noStrike" dirty="0">
              <a:solidFill>
                <a:srgbClr val="0000FF"/>
              </a:solidFill>
              <a:effectLst/>
              <a:latin typeface="Calibri" panose="020F0502020204030204" pitchFamily="34" charset="0"/>
            </a:endParaRPr>
          </a:p>
          <a:p>
            <a:pPr algn="just">
              <a:buClr>
                <a:srgbClr val="C00000"/>
              </a:buClr>
            </a:pPr>
            <a:endParaRPr lang="ca-ES" sz="1600" dirty="0"/>
          </a:p>
          <a:p>
            <a:pPr marL="180975" indent="-180975" algn="just">
              <a:buFont typeface="Arial" panose="020B0604020202020204" pitchFamily="34" charset="0"/>
              <a:buChar char="•"/>
            </a:pPr>
            <a:endParaRPr lang="ca-ES" sz="1600" dirty="0"/>
          </a:p>
          <a:p>
            <a:pPr algn="just"/>
            <a:endParaRPr lang="en-US" sz="2000" dirty="0"/>
          </a:p>
        </p:txBody>
      </p:sp>
      <p:sp>
        <p:nvSpPr>
          <p:cNvPr id="6" name="Marcador de número de diapositiva 5">
            <a:extLst>
              <a:ext uri="{FF2B5EF4-FFF2-40B4-BE49-F238E27FC236}">
                <a16:creationId xmlns:a16="http://schemas.microsoft.com/office/drawing/2014/main" id="{17F51EA7-C406-BCF6-2D92-A21813EF7BA7}"/>
              </a:ext>
            </a:extLst>
          </p:cNvPr>
          <p:cNvSpPr>
            <a:spLocks noGrp="1"/>
          </p:cNvSpPr>
          <p:nvPr>
            <p:ph type="sldNum" sz="quarter" idx="7"/>
          </p:nvPr>
        </p:nvSpPr>
        <p:spPr>
          <a:xfrm>
            <a:off x="8930640" y="6566356"/>
            <a:ext cx="2804160" cy="215444"/>
          </a:xfrm>
        </p:spPr>
        <p:txBody>
          <a:bodyPr/>
          <a:lstStyle/>
          <a:p>
            <a:fld id="{B6F15528-21DE-4FAA-801E-634DDDAF4B2B}" type="slidenum">
              <a:rPr lang="es-ES" sz="1400" smtClean="0"/>
              <a:t>5</a:t>
            </a:fld>
            <a:endParaRPr lang="es-ES" dirty="0"/>
          </a:p>
        </p:txBody>
      </p:sp>
    </p:spTree>
    <p:extLst>
      <p:ext uri="{BB962C8B-B14F-4D97-AF65-F5344CB8AC3E}">
        <p14:creationId xmlns:p14="http://schemas.microsoft.com/office/powerpoint/2010/main" val="2332457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7F8CB5D0-CC83-9BFB-BD80-686BC0B6561A}"/>
              </a:ext>
            </a:extLst>
          </p:cNvPr>
          <p:cNvSpPr>
            <a:spLocks noGrp="1"/>
          </p:cNvSpPr>
          <p:nvPr>
            <p:ph type="sldNum" sz="quarter" idx="7"/>
          </p:nvPr>
        </p:nvSpPr>
        <p:spPr/>
        <p:txBody>
          <a:bodyPr/>
          <a:lstStyle/>
          <a:p>
            <a:fld id="{B6F15528-21DE-4FAA-801E-634DDDAF4B2B}" type="slidenum">
              <a:rPr lang="ca-ES" smtClean="0"/>
              <a:t>6</a:t>
            </a:fld>
            <a:endParaRPr lang="ca-ES" dirty="0"/>
          </a:p>
        </p:txBody>
      </p:sp>
      <p:pic>
        <p:nvPicPr>
          <p:cNvPr id="3" name="Picture 4">
            <a:extLst>
              <a:ext uri="{FF2B5EF4-FFF2-40B4-BE49-F238E27FC236}">
                <a16:creationId xmlns:a16="http://schemas.microsoft.com/office/drawing/2014/main" id="{FA716FCC-CEEF-A56A-76BB-115331C62D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803" y="850841"/>
            <a:ext cx="9192265" cy="4939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9432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223C6D6C-30B6-3BF5-9063-DA7CB765B971}"/>
              </a:ext>
            </a:extLst>
          </p:cNvPr>
          <p:cNvSpPr>
            <a:spLocks noGrp="1"/>
          </p:cNvSpPr>
          <p:nvPr>
            <p:ph type="body" idx="1"/>
          </p:nvPr>
        </p:nvSpPr>
        <p:spPr>
          <a:xfrm>
            <a:off x="486410" y="967548"/>
            <a:ext cx="11219180" cy="4708981"/>
          </a:xfrm>
        </p:spPr>
        <p:txBody>
          <a:bodyPr/>
          <a:lstStyle/>
          <a:p>
            <a:pPr marL="342900" indent="-342900">
              <a:buClr>
                <a:srgbClr val="C00000"/>
              </a:buClr>
              <a:buFont typeface="Wingdings" panose="05000000000000000000" pitchFamily="2" charset="2"/>
              <a:buChar char="q"/>
            </a:pPr>
            <a:r>
              <a:rPr lang="es-ES" sz="1800" b="1" dirty="0"/>
              <a:t>Enlaces interesantes vinculados a la formación reglada:</a:t>
            </a:r>
          </a:p>
          <a:p>
            <a:pPr>
              <a:buClr>
                <a:srgbClr val="C00000"/>
              </a:buClr>
            </a:pPr>
            <a:endParaRPr lang="ca-ES" dirty="0"/>
          </a:p>
          <a:p>
            <a:pPr marL="742950" lvl="1" indent="-285750" algn="just" rtl="0" fontAlgn="base">
              <a:buFont typeface="Wingdings" panose="05000000000000000000" pitchFamily="2" charset="2"/>
              <a:buChar char="ü"/>
            </a:pPr>
            <a:r>
              <a:rPr lang="es-ES" dirty="0">
                <a:solidFill>
                  <a:srgbClr val="000000"/>
                </a:solidFill>
                <a:latin typeface="Calibri" panose="020F0502020204030204" pitchFamily="34" charset="0"/>
              </a:rPr>
              <a:t>Enlace para poder consultar los requisitos de acceso a los diferentes ciclos formativos (básicos, medios y superiores), cursos de especialización, certificados de profesionalidad (niveles 1, 2 y 3) y prueba de acceso en la universidad:</a:t>
            </a:r>
            <a:endParaRPr lang="es-ES" dirty="0">
              <a:solidFill>
                <a:srgbClr val="000000"/>
              </a:solidFill>
              <a:latin typeface="Segoe UI" panose="020B0502040204020203" pitchFamily="34" charset="0"/>
            </a:endParaRPr>
          </a:p>
          <a:p>
            <a:pPr lvl="2" algn="just" rtl="0" fontAlgn="base"/>
            <a:r>
              <a:rPr lang="es-ES" sz="1600" b="0" i="0" u="sng" strike="noStrike" dirty="0">
                <a:solidFill>
                  <a:srgbClr val="0563C1"/>
                </a:solidFill>
                <a:effectLst/>
                <a:latin typeface="Calibri" panose="020F0502020204030204" pitchFamily="34" charset="0"/>
                <a:hlinkClick r:id="rId2"/>
              </a:rPr>
              <a:t>https://www.todofp.es/como-cuando-y-donde-estudiar/acceso-fp-desde-fp/como-accedo-a-fp.html#cla-00-02</a:t>
            </a:r>
            <a:r>
              <a:rPr lang="es-ES" sz="1600" b="0" i="0" dirty="0">
                <a:solidFill>
                  <a:srgbClr val="000000"/>
                </a:solidFill>
                <a:effectLst/>
                <a:latin typeface="Calibri" panose="020F0502020204030204" pitchFamily="34" charset="0"/>
              </a:rPr>
              <a:t> </a:t>
            </a:r>
          </a:p>
          <a:p>
            <a:pPr lvl="2" algn="just" rtl="0" fontAlgn="base"/>
            <a:endParaRPr lang="es-ES" b="0" i="0" dirty="0">
              <a:solidFill>
                <a:srgbClr val="000000"/>
              </a:solidFill>
              <a:effectLst/>
              <a:latin typeface="Segoe UI" panose="020B0502040204020203" pitchFamily="34" charset="0"/>
            </a:endParaRPr>
          </a:p>
          <a:p>
            <a:pPr marL="742950" lvl="1" indent="-285750" algn="just" rtl="0" fontAlgn="base">
              <a:buFont typeface="Wingdings" panose="05000000000000000000" pitchFamily="2" charset="2"/>
              <a:buChar char="ü"/>
            </a:pPr>
            <a:r>
              <a:rPr lang="es-ES" b="0" i="0" dirty="0">
                <a:solidFill>
                  <a:srgbClr val="000000"/>
                </a:solidFill>
                <a:effectLst/>
                <a:latin typeface="Calibri" panose="020F0502020204030204" pitchFamily="34" charset="0"/>
              </a:rPr>
              <a:t>Enlace a la información sobre Formación profesional por niveles:</a:t>
            </a:r>
          </a:p>
          <a:p>
            <a:pPr lvl="1" algn="just" rtl="0" fontAlgn="base"/>
            <a:r>
              <a:rPr lang="es-ES" sz="1600" dirty="0">
                <a:solidFill>
                  <a:srgbClr val="000000"/>
                </a:solidFill>
                <a:latin typeface="Calibri" panose="020F0502020204030204" pitchFamily="34" charset="0"/>
              </a:rPr>
              <a:t>        </a:t>
            </a:r>
          </a:p>
          <a:p>
            <a:pPr lvl="1" algn="just" rtl="0" fontAlgn="base"/>
            <a:r>
              <a:rPr lang="es-ES" sz="1600" b="0" i="0" dirty="0">
                <a:solidFill>
                  <a:srgbClr val="000000"/>
                </a:solidFill>
                <a:effectLst/>
                <a:latin typeface="Calibri" panose="020F0502020204030204" pitchFamily="34" charset="0"/>
              </a:rPr>
              <a:t>     </a:t>
            </a:r>
            <a:r>
              <a:rPr lang="ca-ES" sz="1600" b="0" i="0" dirty="0">
                <a:solidFill>
                  <a:srgbClr val="000000"/>
                </a:solidFill>
                <a:effectLst/>
                <a:latin typeface="Calibri" panose="020F0502020204030204" pitchFamily="34" charset="0"/>
              </a:rPr>
              <a:t> </a:t>
            </a:r>
            <a:r>
              <a:rPr lang="ca-ES" sz="1600" b="0" i="0" u="sng" strike="noStrike" dirty="0">
                <a:solidFill>
                  <a:srgbClr val="0563C1"/>
                </a:solidFill>
                <a:effectLst/>
                <a:latin typeface="Calibri" panose="020F0502020204030204" pitchFamily="34" charset="0"/>
                <a:hlinkClick r:id="rId3"/>
              </a:rPr>
              <a:t>https://www.todofp.es/que-estudiar/ciclos.html</a:t>
            </a:r>
            <a:r>
              <a:rPr lang="ca-ES" sz="1600" b="0" i="0" dirty="0">
                <a:solidFill>
                  <a:srgbClr val="000000"/>
                </a:solidFill>
                <a:effectLst/>
                <a:latin typeface="Calibri" panose="020F0502020204030204" pitchFamily="34" charset="0"/>
              </a:rPr>
              <a:t> </a:t>
            </a:r>
            <a:endParaRPr lang="ca-ES" sz="1600" b="0" i="0" dirty="0">
              <a:solidFill>
                <a:srgbClr val="000000"/>
              </a:solidFill>
              <a:effectLst/>
              <a:latin typeface="Segoe UI" panose="020B0502040204020203" pitchFamily="34" charset="0"/>
            </a:endParaRPr>
          </a:p>
          <a:p>
            <a:pPr algn="just" rtl="0" fontAlgn="base"/>
            <a:r>
              <a:rPr lang="ca-ES" sz="1800" b="0" i="0" dirty="0">
                <a:solidFill>
                  <a:srgbClr val="000000"/>
                </a:solidFill>
                <a:effectLst/>
                <a:latin typeface="Calibri" panose="020F0502020204030204" pitchFamily="34" charset="0"/>
              </a:rPr>
              <a:t> </a:t>
            </a:r>
            <a:endParaRPr lang="ca-ES" sz="1800" b="0" i="0" dirty="0">
              <a:solidFill>
                <a:srgbClr val="000000"/>
              </a:solidFill>
              <a:effectLst/>
              <a:latin typeface="Segoe UI" panose="020B0502040204020203" pitchFamily="34" charset="0"/>
            </a:endParaRPr>
          </a:p>
          <a:p>
            <a:pPr marL="742950" lvl="1" indent="-285750" algn="just" rtl="0" fontAlgn="base">
              <a:buFont typeface="Wingdings" panose="05000000000000000000" pitchFamily="2" charset="2"/>
              <a:buChar char="ü"/>
            </a:pPr>
            <a:r>
              <a:rPr lang="es-ES" b="0" i="0" dirty="0">
                <a:solidFill>
                  <a:srgbClr val="000000"/>
                </a:solidFill>
                <a:effectLst/>
                <a:latin typeface="Calibri" panose="020F0502020204030204" pitchFamily="34" charset="0"/>
              </a:rPr>
              <a:t>Enlace con toda la información sobre </a:t>
            </a:r>
            <a:r>
              <a:rPr lang="es-ES" dirty="0">
                <a:solidFill>
                  <a:srgbClr val="000000"/>
                </a:solidFill>
                <a:latin typeface="Calibri" panose="020F0502020204030204" pitchFamily="34" charset="0"/>
              </a:rPr>
              <a:t>cómo, cuándo  y donde estudiar Formación Profesional</a:t>
            </a:r>
            <a:r>
              <a:rPr lang="ca-ES" dirty="0">
                <a:solidFill>
                  <a:srgbClr val="000000"/>
                </a:solidFill>
                <a:latin typeface="Calibri" panose="020F0502020204030204" pitchFamily="34" charset="0"/>
              </a:rPr>
              <a:t>? </a:t>
            </a:r>
            <a:r>
              <a:rPr lang="ca-ES" b="0" i="0" dirty="0">
                <a:solidFill>
                  <a:srgbClr val="000000"/>
                </a:solidFill>
                <a:effectLst/>
                <a:latin typeface="Calibri" panose="020F0502020204030204" pitchFamily="34" charset="0"/>
              </a:rPr>
              <a:t> </a:t>
            </a:r>
          </a:p>
          <a:p>
            <a:pPr lvl="1" algn="just" rtl="0" fontAlgn="base"/>
            <a:endParaRPr lang="ca-ES" b="0" i="0" dirty="0">
              <a:solidFill>
                <a:srgbClr val="000000"/>
              </a:solidFill>
              <a:effectLst/>
              <a:latin typeface="Segoe UI" panose="020B0502040204020203" pitchFamily="34" charset="0"/>
            </a:endParaRPr>
          </a:p>
          <a:p>
            <a:pPr lvl="2" algn="just" rtl="0" fontAlgn="base"/>
            <a:r>
              <a:rPr lang="ca-ES" sz="1600" b="0" i="0" u="sng" strike="noStrike" dirty="0">
                <a:solidFill>
                  <a:srgbClr val="0563C1"/>
                </a:solidFill>
                <a:effectLst/>
                <a:latin typeface="Calibri" panose="020F0502020204030204" pitchFamily="34" charset="0"/>
                <a:hlinkClick r:id="rId4"/>
              </a:rPr>
              <a:t>https://www.todofp.es/como-cuando-y-donde-estudiar.html</a:t>
            </a:r>
            <a:r>
              <a:rPr lang="ca-ES" sz="1600" b="0" i="0" dirty="0">
                <a:solidFill>
                  <a:srgbClr val="000000"/>
                </a:solidFill>
                <a:effectLst/>
                <a:latin typeface="Calibri" panose="020F0502020204030204" pitchFamily="34" charset="0"/>
              </a:rPr>
              <a:t> </a:t>
            </a:r>
            <a:endParaRPr lang="ca-ES" sz="1600" b="0" i="0" dirty="0">
              <a:solidFill>
                <a:srgbClr val="000000"/>
              </a:solidFill>
              <a:effectLst/>
              <a:latin typeface="Segoe UI" panose="020B0502040204020203" pitchFamily="34" charset="0"/>
            </a:endParaRPr>
          </a:p>
          <a:p>
            <a:pPr algn="just" rtl="0" fontAlgn="base"/>
            <a:r>
              <a:rPr lang="es-ES" sz="1600" b="0" i="0" dirty="0">
                <a:solidFill>
                  <a:srgbClr val="000000"/>
                </a:solidFill>
                <a:effectLst/>
                <a:latin typeface="Calibri" panose="020F0502020204030204" pitchFamily="34" charset="0"/>
              </a:rPr>
              <a:t> </a:t>
            </a:r>
            <a:endParaRPr lang="es-ES" sz="1600" b="0" i="0" dirty="0">
              <a:solidFill>
                <a:srgbClr val="000000"/>
              </a:solidFill>
              <a:effectLst/>
              <a:latin typeface="Segoe UI" panose="020B0502040204020203" pitchFamily="34" charset="0"/>
            </a:endParaRPr>
          </a:p>
          <a:p>
            <a:pPr marL="800100" lvl="1" indent="-342900">
              <a:buClr>
                <a:srgbClr val="C00000"/>
              </a:buClr>
              <a:buFont typeface="Wingdings" panose="05000000000000000000" pitchFamily="2" charset="2"/>
              <a:buChar char="q"/>
            </a:pPr>
            <a:endParaRPr lang="ca-ES" sz="1600" dirty="0"/>
          </a:p>
          <a:p>
            <a:pPr>
              <a:buClr>
                <a:srgbClr val="C00000"/>
              </a:buClr>
            </a:pPr>
            <a:endParaRPr lang="ca-ES" dirty="0"/>
          </a:p>
        </p:txBody>
      </p:sp>
      <p:sp>
        <p:nvSpPr>
          <p:cNvPr id="4" name="Marcador de número de diapositiva 3">
            <a:extLst>
              <a:ext uri="{FF2B5EF4-FFF2-40B4-BE49-F238E27FC236}">
                <a16:creationId xmlns:a16="http://schemas.microsoft.com/office/drawing/2014/main" id="{ED472BAC-51D2-9993-BA67-793CA1EDDC51}"/>
              </a:ext>
            </a:extLst>
          </p:cNvPr>
          <p:cNvSpPr>
            <a:spLocks noGrp="1"/>
          </p:cNvSpPr>
          <p:nvPr>
            <p:ph type="sldNum" sz="quarter" idx="7"/>
          </p:nvPr>
        </p:nvSpPr>
        <p:spPr/>
        <p:txBody>
          <a:bodyPr/>
          <a:lstStyle/>
          <a:p>
            <a:fld id="{B6F15528-21DE-4FAA-801E-634DDDAF4B2B}" type="slidenum">
              <a:rPr lang="ca-ES" smtClean="0"/>
              <a:t>7</a:t>
            </a:fld>
            <a:endParaRPr lang="ca-ES" dirty="0"/>
          </a:p>
        </p:txBody>
      </p:sp>
    </p:spTree>
    <p:extLst>
      <p:ext uri="{BB962C8B-B14F-4D97-AF65-F5344CB8AC3E}">
        <p14:creationId xmlns:p14="http://schemas.microsoft.com/office/powerpoint/2010/main" val="257702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8A29EEFE-98D8-AADD-69AA-CE918FEF3297}"/>
              </a:ext>
            </a:extLst>
          </p:cNvPr>
          <p:cNvSpPr>
            <a:spLocks noGrp="1"/>
          </p:cNvSpPr>
          <p:nvPr>
            <p:ph type="body" idx="1"/>
          </p:nvPr>
        </p:nvSpPr>
        <p:spPr>
          <a:xfrm>
            <a:off x="609600" y="745629"/>
            <a:ext cx="11219180" cy="5539978"/>
          </a:xfrm>
        </p:spPr>
        <p:txBody>
          <a:bodyPr wrap="square" lIns="0" tIns="0" rIns="0" bIns="0" anchor="t">
            <a:spAutoFit/>
          </a:bodyPr>
          <a:lstStyle/>
          <a:p>
            <a:pPr algn="just"/>
            <a:r>
              <a:rPr lang="ca-ES" sz="1800" b="1" dirty="0"/>
              <a:t> B-FORMACIÓN DIRIGIDA A LA OBTENCIÓN DE CERTIFICACIÓN DE APTITUD TÈCNICA O HABILITACIÓN PROFESIONAL. </a:t>
            </a:r>
          </a:p>
          <a:p>
            <a:pPr algn="just"/>
            <a:endParaRPr lang="ca-ES" sz="1800" b="1" dirty="0"/>
          </a:p>
          <a:p>
            <a:pPr marL="285750" indent="-285750" algn="just">
              <a:buClr>
                <a:srgbClr val="C00000"/>
              </a:buClr>
              <a:buFont typeface="Wingdings" panose="05000000000000000000" pitchFamily="2" charset="2"/>
              <a:buChar char="ü"/>
            </a:pPr>
            <a:r>
              <a:rPr lang="es-ES" sz="1800" dirty="0"/>
              <a:t>Se trata de la formación necesaria para el ejercicio de una ocupación específica que requiere un certificado o habilitación técnica.</a:t>
            </a:r>
          </a:p>
          <a:p>
            <a:pPr algn="just">
              <a:buClr>
                <a:srgbClr val="C00000"/>
              </a:buClr>
            </a:pPr>
            <a:endParaRPr lang="ca-ES" sz="1800" b="1" dirty="0"/>
          </a:p>
          <a:p>
            <a:pPr marL="285750" indent="-285750" algn="just">
              <a:buClr>
                <a:srgbClr val="C00000"/>
              </a:buClr>
              <a:buFont typeface="Wingdings" panose="05000000000000000000" pitchFamily="2" charset="2"/>
              <a:buChar char="ü"/>
            </a:pPr>
            <a:r>
              <a:rPr lang="es-ES" sz="1800" dirty="0"/>
              <a:t>Se realizará en centros reconocidos por el departamento competente en la materia específica. Por ejemplo, el Certificado de Aptitud Profesional para la conducción de vehículos de transporte terrestre tendrá que ser expedido por centros habilitados por el Ministerio de Transporte, Movilidad y Agenda Urbana:</a:t>
            </a:r>
            <a:r>
              <a:rPr lang="ca-ES" sz="1200" dirty="0">
                <a:hlinkClick r:id="rId2"/>
              </a:rPr>
              <a:t>https://serveiocupacio.gencat.cat/web/.content/02_Persones/Vull-formar-me/Certificats-de-professionalitat/quan-son.necessaris/Habilitacions_CP_OCP.pdf</a:t>
            </a:r>
            <a:endParaRPr lang="ca-ES" sz="1200" dirty="0"/>
          </a:p>
          <a:p>
            <a:pPr algn="just"/>
            <a:endParaRPr lang="ca-ES" sz="1200" dirty="0"/>
          </a:p>
          <a:p>
            <a:pPr marL="285750" indent="-285750">
              <a:buFont typeface="Wingdings" panose="05000000000000000000" pitchFamily="2" charset="2"/>
              <a:buChar char="ü"/>
            </a:pPr>
            <a:r>
              <a:rPr lang="es-ES" sz="1800" b="1" u="sng" dirty="0">
                <a:solidFill>
                  <a:srgbClr val="C00000"/>
                </a:solidFill>
              </a:rPr>
              <a:t>Otros enlaces de interés</a:t>
            </a:r>
            <a:r>
              <a:rPr lang="es-ES" sz="1800" dirty="0">
                <a:solidFill>
                  <a:srgbClr val="C00000"/>
                </a:solidFill>
              </a:rPr>
              <a:t>:</a:t>
            </a:r>
          </a:p>
          <a:p>
            <a:endParaRPr lang="ca-ES" sz="1800" dirty="0">
              <a:solidFill>
                <a:srgbClr val="C00000"/>
              </a:solidFill>
            </a:endParaRPr>
          </a:p>
          <a:p>
            <a:pPr marL="628650" lvl="1" indent="-171450">
              <a:buFont typeface="Wingdings" panose="05000000000000000000" pitchFamily="2" charset="2"/>
              <a:buChar char="q"/>
            </a:pPr>
            <a:r>
              <a:rPr lang="es-ES" b="0" i="0" dirty="0">
                <a:solidFill>
                  <a:srgbClr val="000000"/>
                </a:solidFill>
                <a:effectLst/>
                <a:latin typeface="Calibri" panose="020F0502020204030204" pitchFamily="34" charset="0"/>
              </a:rPr>
              <a:t>Centros autorizados para expedir  Certificados aptitud técnica (CAP):</a:t>
            </a:r>
          </a:p>
          <a:p>
            <a:pPr lvl="2"/>
            <a:r>
              <a:rPr lang="es-ES" sz="1200" b="0" i="0" dirty="0">
                <a:solidFill>
                  <a:srgbClr val="000000"/>
                </a:solidFill>
                <a:effectLst/>
                <a:latin typeface="Calibri" panose="020F0502020204030204" pitchFamily="34" charset="0"/>
              </a:rPr>
              <a:t> </a:t>
            </a:r>
            <a:r>
              <a:rPr lang="es-ES" sz="1200" b="0" i="0" u="sng" strike="noStrike" dirty="0">
                <a:solidFill>
                  <a:srgbClr val="0563C1"/>
                </a:solidFill>
                <a:effectLst/>
                <a:latin typeface="Calibri" panose="020F0502020204030204" pitchFamily="34" charset="0"/>
                <a:hlinkClick r:id="rId3"/>
              </a:rPr>
              <a:t>https://www.mitma.gob.es/transporte-terrestre/examenes-y-formacion</a:t>
            </a:r>
            <a:r>
              <a:rPr lang="es-ES" sz="1200" b="0" i="0" dirty="0">
                <a:solidFill>
                  <a:srgbClr val="000000"/>
                </a:solidFill>
                <a:effectLst/>
                <a:latin typeface="Calibri" panose="020F0502020204030204" pitchFamily="34" charset="0"/>
              </a:rPr>
              <a:t> </a:t>
            </a:r>
          </a:p>
          <a:p>
            <a:pPr lvl="2"/>
            <a:endParaRPr lang="es-ES" sz="1200" b="0" i="0" dirty="0">
              <a:solidFill>
                <a:srgbClr val="000000"/>
              </a:solidFill>
              <a:effectLst/>
              <a:latin typeface="Calibri" panose="020F0502020204030204" pitchFamily="34" charset="0"/>
            </a:endParaRPr>
          </a:p>
          <a:p>
            <a:pPr marL="742950" lvl="1" indent="-285750">
              <a:buFont typeface="Wingdings" panose="05000000000000000000" pitchFamily="2" charset="2"/>
              <a:buChar char="q"/>
            </a:pPr>
            <a:r>
              <a:rPr lang="es-ES" b="0" i="0" dirty="0">
                <a:solidFill>
                  <a:srgbClr val="000000"/>
                </a:solidFill>
                <a:effectLst/>
                <a:latin typeface="Calibri" panose="020F0502020204030204" pitchFamily="34" charset="0"/>
              </a:rPr>
              <a:t>Titulaciones marítimas:  </a:t>
            </a:r>
          </a:p>
          <a:p>
            <a:pPr lvl="2"/>
            <a:r>
              <a:rPr lang="es-ES" sz="1200" b="0" i="0" u="sng" strike="noStrike" dirty="0">
                <a:solidFill>
                  <a:srgbClr val="0563C1"/>
                </a:solidFill>
                <a:effectLst/>
                <a:latin typeface="Calibri" panose="020F0502020204030204" pitchFamily="34" charset="0"/>
                <a:hlinkClick r:id="rId4"/>
              </a:rPr>
              <a:t>https://www.mitma.gob.es/marina-mercante/titulaciones/titulos-profesionales-formacion-maritima-documentos-y-guardia-de-la-gente-de-mar</a:t>
            </a:r>
            <a:r>
              <a:rPr lang="es-ES" sz="1200" b="0" i="0" dirty="0">
                <a:solidFill>
                  <a:srgbClr val="000000"/>
                </a:solidFill>
                <a:effectLst/>
                <a:latin typeface="Calibri" panose="020F0502020204030204" pitchFamily="34" charset="0"/>
              </a:rPr>
              <a:t> </a:t>
            </a:r>
          </a:p>
          <a:p>
            <a:pPr lvl="2"/>
            <a:endParaRPr lang="es-ES" sz="1200" b="0" i="0" dirty="0">
              <a:solidFill>
                <a:srgbClr val="000000"/>
              </a:solidFill>
              <a:effectLst/>
              <a:latin typeface="Calibri" panose="020F0502020204030204" pitchFamily="34" charset="0"/>
            </a:endParaRPr>
          </a:p>
          <a:p>
            <a:pPr lvl="1"/>
            <a:r>
              <a:rPr lang="es-ES" sz="1200" b="0" i="0" dirty="0">
                <a:solidFill>
                  <a:srgbClr val="000000"/>
                </a:solidFill>
                <a:effectLst/>
                <a:latin typeface="Calibri" panose="020F0502020204030204" pitchFamily="34" charset="0"/>
              </a:rPr>
              <a:t>        Este link proporciona información sobre títulos profesionales, formación y un buscador de cursos</a:t>
            </a:r>
            <a:r>
              <a:rPr lang="es-ES" sz="1200" dirty="0">
                <a:solidFill>
                  <a:srgbClr val="000000"/>
                </a:solidFill>
                <a:latin typeface="Calibri" panose="020F0502020204030204" pitchFamily="34" charset="0"/>
              </a:rPr>
              <a:t>.</a:t>
            </a:r>
            <a:endParaRPr lang="es-ES" sz="1200" b="0" i="0" dirty="0">
              <a:solidFill>
                <a:srgbClr val="000000"/>
              </a:solidFill>
              <a:effectLst/>
              <a:latin typeface="Calibri" panose="020F0502020204030204" pitchFamily="34" charset="0"/>
            </a:endParaRPr>
          </a:p>
          <a:p>
            <a:pPr lvl="1"/>
            <a:endParaRPr lang="es-ES" sz="1200" b="0" i="0" dirty="0">
              <a:solidFill>
                <a:srgbClr val="000000"/>
              </a:solidFill>
              <a:effectLst/>
              <a:latin typeface="Calibri" panose="020F0502020204030204" pitchFamily="34" charset="0"/>
            </a:endParaRPr>
          </a:p>
          <a:p>
            <a:pPr marL="742950" lvl="1" indent="-285750">
              <a:buFont typeface="Wingdings" panose="05000000000000000000" pitchFamily="2" charset="2"/>
              <a:buChar char="q"/>
            </a:pPr>
            <a:r>
              <a:rPr lang="es-ES" b="0" i="0" dirty="0">
                <a:solidFill>
                  <a:srgbClr val="000000"/>
                </a:solidFill>
                <a:effectLst/>
                <a:latin typeface="Calibri" panose="020F0502020204030204" pitchFamily="34" charset="0"/>
              </a:rPr>
              <a:t>Centros de formación homologados transporte ferroviario: </a:t>
            </a:r>
          </a:p>
          <a:p>
            <a:pPr lvl="2"/>
            <a:r>
              <a:rPr lang="es-ES" sz="1200" b="0" i="0" u="sng" strike="noStrike" dirty="0">
                <a:solidFill>
                  <a:srgbClr val="0000FF"/>
                </a:solidFill>
                <a:effectLst/>
                <a:latin typeface="Calibri" panose="020F0502020204030204" pitchFamily="34" charset="0"/>
                <a:hlinkClick r:id="rId5"/>
              </a:rPr>
              <a:t>https://www.seguridadferroviaria.es/agentes-sector-ferroviario/centros-formacion-homologados</a:t>
            </a:r>
            <a:r>
              <a:rPr lang="es-ES" sz="1200" b="0" i="0" dirty="0">
                <a:solidFill>
                  <a:srgbClr val="000000"/>
                </a:solidFill>
                <a:effectLst/>
                <a:latin typeface="Calibri" panose="020F0502020204030204" pitchFamily="34" charset="0"/>
              </a:rPr>
              <a:t> </a:t>
            </a:r>
            <a:endParaRPr lang="es-ES" sz="1200" b="0" i="0" dirty="0">
              <a:solidFill>
                <a:srgbClr val="000000"/>
              </a:solidFill>
              <a:effectLst/>
              <a:latin typeface="Segoe UI" panose="020B0502040204020203" pitchFamily="34" charset="0"/>
            </a:endParaRPr>
          </a:p>
          <a:p>
            <a:pPr marL="742950" lvl="1" indent="-285750">
              <a:buFont typeface="Wingdings" panose="05000000000000000000" pitchFamily="2" charset="2"/>
              <a:buChar char="§"/>
            </a:pPr>
            <a:endParaRPr lang="ca-ES" sz="1200" dirty="0">
              <a:solidFill>
                <a:srgbClr val="C00000"/>
              </a:solidFill>
            </a:endParaRPr>
          </a:p>
        </p:txBody>
      </p:sp>
      <p:sp>
        <p:nvSpPr>
          <p:cNvPr id="4" name="Marcador de número de diapositiva 3">
            <a:extLst>
              <a:ext uri="{FF2B5EF4-FFF2-40B4-BE49-F238E27FC236}">
                <a16:creationId xmlns:a16="http://schemas.microsoft.com/office/drawing/2014/main" id="{37DF4218-CBAF-0785-D8D8-7BBA31800895}"/>
              </a:ext>
            </a:extLst>
          </p:cNvPr>
          <p:cNvSpPr>
            <a:spLocks noGrp="1"/>
          </p:cNvSpPr>
          <p:nvPr>
            <p:ph type="sldNum" sz="quarter" idx="7"/>
          </p:nvPr>
        </p:nvSpPr>
        <p:spPr/>
        <p:txBody>
          <a:bodyPr/>
          <a:lstStyle/>
          <a:p>
            <a:fld id="{B6F15528-21DE-4FAA-801E-634DDDAF4B2B}" type="slidenum">
              <a:rPr lang="ca-ES" smtClean="0"/>
              <a:t>8</a:t>
            </a:fld>
            <a:endParaRPr lang="ca-ES" dirty="0"/>
          </a:p>
        </p:txBody>
      </p:sp>
    </p:spTree>
    <p:extLst>
      <p:ext uri="{BB962C8B-B14F-4D97-AF65-F5344CB8AC3E}">
        <p14:creationId xmlns:p14="http://schemas.microsoft.com/office/powerpoint/2010/main" val="2278987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E3BD0A74-E649-B5BC-9D2B-5C42789FEB19}"/>
              </a:ext>
            </a:extLst>
          </p:cNvPr>
          <p:cNvSpPr>
            <a:spLocks noGrp="1"/>
          </p:cNvSpPr>
          <p:nvPr>
            <p:ph type="body" idx="1"/>
          </p:nvPr>
        </p:nvSpPr>
        <p:spPr>
          <a:xfrm>
            <a:off x="723265" y="704088"/>
            <a:ext cx="11219180" cy="5447645"/>
          </a:xfrm>
        </p:spPr>
        <p:txBody>
          <a:bodyPr/>
          <a:lstStyle/>
          <a:p>
            <a:r>
              <a:rPr lang="es-ES" sz="1800" b="1" dirty="0"/>
              <a:t>C- FORMACIÓN PROMOVIDA POR LOS SERVICIOS PÚBLICOS DE OCUPACIÓN.</a:t>
            </a:r>
          </a:p>
          <a:p>
            <a:endParaRPr lang="es-ES" sz="1800" b="1" dirty="0"/>
          </a:p>
          <a:p>
            <a:endParaRPr lang="es-ES" sz="1800" b="1" dirty="0"/>
          </a:p>
          <a:p>
            <a:pPr marL="285750" indent="-285750" algn="just">
              <a:buClr>
                <a:srgbClr val="C00000"/>
              </a:buClr>
              <a:buFont typeface="Wingdings" panose="05000000000000000000" pitchFamily="2" charset="2"/>
              <a:buChar char="q"/>
            </a:pPr>
            <a:r>
              <a:rPr lang="es-ES" sz="1800" b="1" dirty="0">
                <a:latin typeface="+mj-lt"/>
              </a:rPr>
              <a:t>La formación promovida por los Servicios Públicos de Ocupación </a:t>
            </a:r>
            <a:r>
              <a:rPr lang="es-ES" sz="1800" dirty="0">
                <a:latin typeface="+mj-lt"/>
              </a:rPr>
              <a:t>(SOC/SEPE), tiene que estar incluida en el catálogo de especialidades formativas, que se regula a la Orden TMS/283/2019 de 12 de marzo, y que incluye también información relativa en las familias profesionales: </a:t>
            </a:r>
            <a:r>
              <a:rPr lang="es-ES" sz="1200" b="0" i="0" u="sng" strike="noStrike" dirty="0">
                <a:solidFill>
                  <a:srgbClr val="0000FF"/>
                </a:solidFill>
                <a:effectLst/>
                <a:latin typeface="+mj-lt"/>
                <a:hlinkClick r:id="rId2"/>
              </a:rPr>
              <a:t>https://www.sepe.es/HomeSepe/Personas/formacion/catalogo-especialidades-formativas.html</a:t>
            </a:r>
            <a:r>
              <a:rPr lang="es-ES" sz="1200" b="0" i="0" dirty="0">
                <a:solidFill>
                  <a:srgbClr val="0000FF"/>
                </a:solidFill>
                <a:effectLst/>
                <a:latin typeface="+mj-lt"/>
              </a:rPr>
              <a:t> </a:t>
            </a:r>
          </a:p>
          <a:p>
            <a:pPr lvl="1" algn="just">
              <a:buClr>
                <a:srgbClr val="C00000"/>
              </a:buClr>
            </a:pPr>
            <a:endParaRPr lang="ca-ES" sz="1200" dirty="0">
              <a:latin typeface="+mj-lt"/>
            </a:endParaRPr>
          </a:p>
          <a:p>
            <a:pPr marL="285750" indent="-285750" algn="just">
              <a:buClr>
                <a:srgbClr val="C00000"/>
              </a:buClr>
              <a:buFont typeface="Wingdings" panose="05000000000000000000" pitchFamily="2" charset="2"/>
              <a:buChar char="q"/>
            </a:pPr>
            <a:r>
              <a:rPr lang="es-ES" sz="1800" dirty="0">
                <a:latin typeface="+mj-lt"/>
              </a:rPr>
              <a:t>Actualmente se ha eliminado el requisito de duración mínima de 200 horas: la duración será la que marque la formación.</a:t>
            </a:r>
            <a:endParaRPr lang="ca-ES" sz="1800" dirty="0">
              <a:latin typeface="+mj-lt"/>
            </a:endParaRPr>
          </a:p>
          <a:p>
            <a:pPr marL="285750" indent="-285750" algn="just">
              <a:buClr>
                <a:srgbClr val="C00000"/>
              </a:buClr>
              <a:buFont typeface="Wingdings" panose="05000000000000000000" pitchFamily="2" charset="2"/>
              <a:buChar char="q"/>
            </a:pPr>
            <a:r>
              <a:rPr lang="es-ES" sz="1800" dirty="0">
                <a:latin typeface="+mj-lt"/>
              </a:rPr>
              <a:t>Hace falta que el centro que la imparte esté inscrito al Registro Estatal de Entidades de Formación. </a:t>
            </a:r>
            <a:r>
              <a:rPr lang="ca-ES" sz="1800" dirty="0">
                <a:latin typeface="+mj-lt"/>
                <a:hlinkClick r:id="rId3"/>
              </a:rPr>
              <a:t>https://www.educacion.gob.es/centros/</a:t>
            </a:r>
            <a:r>
              <a:rPr lang="ca-ES" sz="1800" dirty="0">
                <a:latin typeface="+mj-lt"/>
              </a:rPr>
              <a:t> </a:t>
            </a:r>
          </a:p>
          <a:p>
            <a:pPr algn="just">
              <a:buClr>
                <a:srgbClr val="C00000"/>
              </a:buClr>
            </a:pPr>
            <a:endParaRPr lang="es-ES" sz="1800" b="1" dirty="0"/>
          </a:p>
          <a:p>
            <a:pPr marL="171450" indent="-171450" algn="just">
              <a:buClr>
                <a:srgbClr val="C00000"/>
              </a:buClr>
              <a:buFont typeface="Wingdings" panose="05000000000000000000" pitchFamily="2" charset="2"/>
              <a:buChar char="q"/>
            </a:pPr>
            <a:r>
              <a:rPr lang="es-ES" sz="1800" b="1" dirty="0"/>
              <a:t>¡TEN EN CUENTA QUE! </a:t>
            </a:r>
            <a:r>
              <a:rPr lang="es-ES" sz="1800" dirty="0"/>
              <a:t>Las competencias clave, aunque se consideren formación para la ocupación, constituyen un requisito de acceso, pero no son de aplicación para el arraigo para la formación porque no se podrán concretar posteriormente con un contrato de trabajo.</a:t>
            </a:r>
            <a:r>
              <a:rPr lang="ca-ES" sz="1800" dirty="0"/>
              <a:t> </a:t>
            </a:r>
          </a:p>
          <a:p>
            <a:pPr algn="just">
              <a:buClr>
                <a:srgbClr val="C00000"/>
              </a:buClr>
            </a:pPr>
            <a:endParaRPr lang="ca-ES" sz="1800" dirty="0"/>
          </a:p>
          <a:p>
            <a:pPr marL="171450" indent="-171450" algn="just">
              <a:buClr>
                <a:srgbClr val="C00000"/>
              </a:buClr>
              <a:buFont typeface="Wingdings" panose="05000000000000000000" pitchFamily="2" charset="2"/>
              <a:buChar char="q"/>
            </a:pPr>
            <a:r>
              <a:rPr lang="es-ES" sz="1800" b="1" dirty="0"/>
              <a:t>¡¡Recuerda!! </a:t>
            </a:r>
            <a:r>
              <a:rPr lang="es-ES" sz="1800" dirty="0"/>
              <a:t>Que el SOC tiene la obligación de asesorarte en relación a los cursos de formación para  este procedimiento, aunque no tengas número de NIE, además de apuntarte  y guardarte la plaza en caso de que estes interesado en cursar alguna formación hasta que salga la autorización favorable y finalmente proceder a matricularte en el curso.</a:t>
            </a:r>
            <a:endParaRPr lang="ca-ES" sz="1800" b="1" dirty="0"/>
          </a:p>
        </p:txBody>
      </p:sp>
      <p:sp>
        <p:nvSpPr>
          <p:cNvPr id="4" name="Marcador de número de diapositiva 3">
            <a:extLst>
              <a:ext uri="{FF2B5EF4-FFF2-40B4-BE49-F238E27FC236}">
                <a16:creationId xmlns:a16="http://schemas.microsoft.com/office/drawing/2014/main" id="{2C7A415B-1D77-C4C2-E103-D9333614DC3F}"/>
              </a:ext>
            </a:extLst>
          </p:cNvPr>
          <p:cNvSpPr>
            <a:spLocks noGrp="1"/>
          </p:cNvSpPr>
          <p:nvPr>
            <p:ph type="sldNum" sz="quarter" idx="7"/>
          </p:nvPr>
        </p:nvSpPr>
        <p:spPr/>
        <p:txBody>
          <a:bodyPr/>
          <a:lstStyle/>
          <a:p>
            <a:fld id="{B6F15528-21DE-4FAA-801E-634DDDAF4B2B}" type="slidenum">
              <a:rPr lang="ca-ES" smtClean="0"/>
              <a:t>9</a:t>
            </a:fld>
            <a:endParaRPr lang="ca-ES" dirty="0"/>
          </a:p>
        </p:txBody>
      </p:sp>
    </p:spTree>
    <p:extLst>
      <p:ext uri="{BB962C8B-B14F-4D97-AF65-F5344CB8AC3E}">
        <p14:creationId xmlns:p14="http://schemas.microsoft.com/office/powerpoint/2010/main" val="26113912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76a7d79-ff78-466e-942d-5c1bf23a639b" xsi:nil="true"/>
    <lcf76f155ced4ddcb4097134ff3c332f xmlns="627a6ecc-1f32-48dd-bf34-fb748f5f5317">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665D41FDE53ED14098EEE7077E2EAB5E" ma:contentTypeVersion="17" ma:contentTypeDescription="Crear nuevo documento." ma:contentTypeScope="" ma:versionID="a8f93a26bc4a2a30521a2e1d026ac0bb">
  <xsd:schema xmlns:xsd="http://www.w3.org/2001/XMLSchema" xmlns:xs="http://www.w3.org/2001/XMLSchema" xmlns:p="http://schemas.microsoft.com/office/2006/metadata/properties" xmlns:ns2="627a6ecc-1f32-48dd-bf34-fb748f5f5317" xmlns:ns3="576a7d79-ff78-466e-942d-5c1bf23a639b" targetNamespace="http://schemas.microsoft.com/office/2006/metadata/properties" ma:root="true" ma:fieldsID="0964a6a577fdde008d48ad8c5dcfc28a" ns2:_="" ns3:_="">
    <xsd:import namespace="627a6ecc-1f32-48dd-bf34-fb748f5f5317"/>
    <xsd:import namespace="576a7d79-ff78-466e-942d-5c1bf23a639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7a6ecc-1f32-48dd-bf34-fb748f5f531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Etiquetas de imagen" ma:readOnly="false" ma:fieldId="{5cf76f15-5ced-4ddc-b409-7134ff3c332f}" ma:taxonomyMulti="true" ma:sspId="2ab03fdc-d9b5-41a5-8a9b-a98eadc24b7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6a7d79-ff78-466e-942d-5c1bf23a639b" elementFormDefault="qualified">
    <xsd:import namespace="http://schemas.microsoft.com/office/2006/documentManagement/types"/>
    <xsd:import namespace="http://schemas.microsoft.com/office/infopath/2007/PartnerControls"/>
    <xsd:element name="SharedWithUsers" ma:index="10"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talles de uso compartido" ma:internalName="SharedWithDetails" ma:readOnly="true">
      <xsd:simpleType>
        <xsd:restriction base="dms:Note">
          <xsd:maxLength value="255"/>
        </xsd:restriction>
      </xsd:simpleType>
    </xsd:element>
    <xsd:element name="TaxCatchAll" ma:index="23" nillable="true" ma:displayName="Taxonomy Catch All Column" ma:hidden="true" ma:list="{befe6ff1-5cbe-4dc0-b089-1718b4d5baa7}" ma:internalName="TaxCatchAll" ma:showField="CatchAllData" ma:web="576a7d79-ff78-466e-942d-5c1bf23a639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CE39DB-A9E3-4047-85F3-58F865A557D6}">
  <ds:schemaRefs>
    <ds:schemaRef ds:uri="http://schemas.microsoft.com/office/2006/metadata/properties"/>
    <ds:schemaRef ds:uri="http://schemas.microsoft.com/office/infopath/2007/PartnerControls"/>
    <ds:schemaRef ds:uri="576a7d79-ff78-466e-942d-5c1bf23a639b"/>
    <ds:schemaRef ds:uri="627a6ecc-1f32-48dd-bf34-fb748f5f5317"/>
  </ds:schemaRefs>
</ds:datastoreItem>
</file>

<file path=customXml/itemProps2.xml><?xml version="1.0" encoding="utf-8"?>
<ds:datastoreItem xmlns:ds="http://schemas.openxmlformats.org/officeDocument/2006/customXml" ds:itemID="{8206A1DD-6DE2-4DA9-B81C-E2DE98B6CBA9}">
  <ds:schemaRefs>
    <ds:schemaRef ds:uri="http://schemas.microsoft.com/sharepoint/v3/contenttype/forms"/>
  </ds:schemaRefs>
</ds:datastoreItem>
</file>

<file path=customXml/itemProps3.xml><?xml version="1.0" encoding="utf-8"?>
<ds:datastoreItem xmlns:ds="http://schemas.openxmlformats.org/officeDocument/2006/customXml" ds:itemID="{013E9EA6-7EDF-4BA7-A67E-8F54021D4D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27a6ecc-1f32-48dd-bf34-fb748f5f5317"/>
    <ds:schemaRef ds:uri="576a7d79-ff78-466e-942d-5c1bf23a63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554</TotalTime>
  <Words>2278</Words>
  <Application>Microsoft Office PowerPoint</Application>
  <PresentationFormat>Panorámica</PresentationFormat>
  <Paragraphs>231</Paragraphs>
  <Slides>17</Slides>
  <Notes>1</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17</vt:i4>
      </vt:variant>
    </vt:vector>
  </HeadingPairs>
  <TitlesOfParts>
    <vt:vector size="26" baseType="lpstr">
      <vt:lpstr>Arial</vt:lpstr>
      <vt:lpstr>Arial,Sans-Serif</vt:lpstr>
      <vt:lpstr>Calibri</vt:lpstr>
      <vt:lpstr>Courier New</vt:lpstr>
      <vt:lpstr>Gill Sans MT</vt:lpstr>
      <vt:lpstr>Segoe UI</vt:lpstr>
      <vt:lpstr>Wingdings</vt:lpstr>
      <vt:lpstr>Wingdings,Sans-Serif</vt:lpstr>
      <vt:lpstr>Office Theme</vt:lpstr>
      <vt:lpstr>Presentación de PowerPoint</vt:lpstr>
      <vt:lpstr>MARCO LEGISLATIVO</vt:lpstr>
      <vt:lpstr>QUÉ ES LA AUTORIZACIÓN DE RESIDENCIA TEMPORAL POR ARRAIGO PARA LA FORMACIÓN?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Qué tipo de autorización se obtiene?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Sanae El Makrini</dc:creator>
  <cp:lastModifiedBy>Alba Garcia Avila</cp:lastModifiedBy>
  <cp:revision>374</cp:revision>
  <dcterms:created xsi:type="dcterms:W3CDTF">2022-09-15T10:36:52Z</dcterms:created>
  <dcterms:modified xsi:type="dcterms:W3CDTF">2023-12-19T09:32:04Z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2022-06-01T00:00:00Z</vt:filetime>
  </property>
  <property fmtid="{D5CDD505-2E9C-101B-9397-08002B2CF9AE}" pid="3" name="LastSaved">
    <vt:filetime>2022-09-15T00:00:00Z</vt:filetime>
  </property>
  <property fmtid="{D5CDD505-2E9C-101B-9397-08002B2CF9AE}" pid="4" name="ContentTypeId">
    <vt:lpwstr>0x010100665D41FDE53ED14098EEE7077E2EAB5E</vt:lpwstr>
  </property>
  <property fmtid="{D5CDD505-2E9C-101B-9397-08002B2CF9AE}" pid="5" name="MediaServiceImageTags">
    <vt:lpwstr/>
  </property>
</Properties>
</file>