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11_F4ACCE3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85" r:id="rId6"/>
    <p:sldId id="273" r:id="rId7"/>
    <p:sldId id="260" r:id="rId8"/>
    <p:sldId id="274" r:id="rId9"/>
    <p:sldId id="275" r:id="rId10"/>
    <p:sldId id="276" r:id="rId11"/>
    <p:sldId id="277" r:id="rId12"/>
    <p:sldId id="284" r:id="rId13"/>
    <p:sldId id="278" r:id="rId14"/>
    <p:sldId id="281" r:id="rId15"/>
    <p:sldId id="280" r:id="rId16"/>
    <p:sldId id="282" r:id="rId17"/>
    <p:sldId id="272" r:id="rId18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96040A-FEEC-326D-E30E-62B1A40AD490}" name="Montserrat Pibernat" initials="MP" userId="d8f956d7a46d74b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1F6"/>
    <a:srgbClr val="212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08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modernComment_111_F4ACCE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066D4C-EA4A-4527-A267-77FA3429C8D7}" authorId="{D196040A-FEEC-326D-E30E-62B1A40AD490}" created="2024-01-26T17:25:18.916">
    <pc:sldMkLst xmlns:pc="http://schemas.microsoft.com/office/powerpoint/2013/main/command">
      <pc:docMk/>
      <pc:sldMk cId="4104965689" sldId="273"/>
    </pc:sldMkLst>
    <p188:txBody>
      <a:bodyPr/>
      <a:lstStyle/>
      <a:p>
        <a:r>
          <a:rPr lang="ca-ES"/>
          <a:t>Cal corregir: "amb el que tothom s'hi pugui…" per "amb el qual tothom…"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0B84C68-41EE-46B4-A270-DA9E2D6D7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6E9C6A-C168-459D-B847-066845351D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7E18D-9391-4AD0-9739-8A1A6F9A613B}" type="datetimeFigureOut">
              <a:rPr lang="ca-ES" smtClean="0"/>
              <a:t>26/2/24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73A4E3-32C2-48EF-AAAA-3823D24259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77FB6-C5C7-479B-A7D7-3594B5DE72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CA5D7-EF28-4707-88BD-C71400BFBA7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6391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0DE29-F0BB-4875-9FF2-758C4F5F2C8B}" type="datetimeFigureOut">
              <a:rPr lang="ca-ES" smtClean="0"/>
              <a:t>26/2/24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799D6-5D2A-47E2-BE98-F0D7696E954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537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i 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14FAB0E-DC26-4D56-99CE-5D7A96CCF7EC}"/>
              </a:ext>
            </a:extLst>
          </p:cNvPr>
          <p:cNvSpPr/>
          <p:nvPr userDrawn="1"/>
        </p:nvSpPr>
        <p:spPr>
          <a:xfrm>
            <a:off x="842361" y="2382982"/>
            <a:ext cx="10507278" cy="3592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71DAFD-950D-45E7-8B47-ABEBBD940D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9253" y="3241968"/>
            <a:ext cx="10093495" cy="1773382"/>
          </a:xfrm>
        </p:spPr>
        <p:txBody>
          <a:bodyPr anchor="ctr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Títol</a:t>
            </a:r>
            <a:endParaRPr lang="ca-ES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2E6E0EA-9E2B-4B29-999B-A3CD0C315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4679" y="679338"/>
            <a:ext cx="1562643" cy="1111213"/>
          </a:xfrm>
          <a:prstGeom prst="rect">
            <a:avLst/>
          </a:prstGeom>
        </p:spPr>
      </p:pic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B6AE5010-039B-432B-9A78-D64780B7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54" y="5099210"/>
            <a:ext cx="10093494" cy="508571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Subtítol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9503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tge de f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465230B2-DF2C-4445-81F1-972AC5837D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462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713952-8C2A-4ADC-82FA-096E6FAC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 peu de pàgina lorem ipsum dolor sit amet</a:t>
            </a:r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B332C3-F324-4692-83E5-391D9935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B367-8263-488A-934A-738299CC7F4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05146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imat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713952-8C2A-4ADC-82FA-096E6FAC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 peu de pàgina lorem ipsum dolor sit amet</a:t>
            </a:r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B332C3-F324-4692-83E5-391D9935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B367-8263-488A-934A-738299CC7F4E}" type="slidenum">
              <a:rPr lang="ca-ES" smtClean="0"/>
              <a:t>‹Nº›</a:t>
            </a:fld>
            <a:endParaRPr lang="ca-ES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ECAFC23B-BD75-4D37-977F-42B2F61104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707513"/>
            <a:ext cx="5978013" cy="2721487"/>
          </a:xfrm>
        </p:spPr>
        <p:txBody>
          <a:bodyPr/>
          <a:lstStyle/>
          <a:p>
            <a:endParaRPr lang="ca-ES"/>
          </a:p>
        </p:txBody>
      </p:sp>
      <p:sp>
        <p:nvSpPr>
          <p:cNvPr id="6" name="Marcador de posición de imagen 4">
            <a:extLst>
              <a:ext uri="{FF2B5EF4-FFF2-40B4-BE49-F238E27FC236}">
                <a16:creationId xmlns:a16="http://schemas.microsoft.com/office/drawing/2014/main" id="{A29529CC-94A2-48A8-B211-2C27820D67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33418" y="904569"/>
            <a:ext cx="4748981" cy="2524432"/>
          </a:xfrm>
        </p:spPr>
        <p:txBody>
          <a:bodyPr/>
          <a:lstStyle/>
          <a:p>
            <a:endParaRPr lang="ca-ES"/>
          </a:p>
        </p:txBody>
      </p:sp>
      <p:sp>
        <p:nvSpPr>
          <p:cNvPr id="7" name="Marcador de posición de imagen 4">
            <a:extLst>
              <a:ext uri="{FF2B5EF4-FFF2-40B4-BE49-F238E27FC236}">
                <a16:creationId xmlns:a16="http://schemas.microsoft.com/office/drawing/2014/main" id="{BA3D28B8-CFBB-443F-B907-BE797D720E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" y="3623187"/>
            <a:ext cx="3942736" cy="2749905"/>
          </a:xfrm>
        </p:spPr>
        <p:txBody>
          <a:bodyPr/>
          <a:lstStyle/>
          <a:p>
            <a:endParaRPr lang="ca-ES"/>
          </a:p>
        </p:txBody>
      </p:sp>
      <p:sp>
        <p:nvSpPr>
          <p:cNvPr id="8" name="Marcador de posición de imagen 4">
            <a:extLst>
              <a:ext uri="{FF2B5EF4-FFF2-40B4-BE49-F238E27FC236}">
                <a16:creationId xmlns:a16="http://schemas.microsoft.com/office/drawing/2014/main" id="{B3B54522-84FF-437C-A00B-34937B87C6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88310" y="3623186"/>
            <a:ext cx="3822290" cy="2749905"/>
          </a:xfrm>
        </p:spPr>
        <p:txBody>
          <a:bodyPr/>
          <a:lstStyle/>
          <a:p>
            <a:endParaRPr lang="ca-ES"/>
          </a:p>
        </p:txBody>
      </p:sp>
      <p:sp>
        <p:nvSpPr>
          <p:cNvPr id="9" name="Marcador de posición de imagen 4">
            <a:extLst>
              <a:ext uri="{FF2B5EF4-FFF2-40B4-BE49-F238E27FC236}">
                <a16:creationId xmlns:a16="http://schemas.microsoft.com/office/drawing/2014/main" id="{09639185-4709-41A6-8CAE-E7FA47CAFB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46574" y="3623186"/>
            <a:ext cx="2735824" cy="2749905"/>
          </a:xfr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400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Í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5F4A0-84F5-4F94-AA9B-D078FDE6D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99001"/>
            <a:ext cx="10515600" cy="685945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s-ES" dirty="0" err="1"/>
              <a:t>Títol</a:t>
            </a:r>
            <a:endParaRPr lang="ca-ES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106C1894-3C04-4066-B0D9-9AD5905CDB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4679" y="522320"/>
            <a:ext cx="1562643" cy="1111213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6563793-3FD9-4272-8A65-52889BD7FD47}"/>
              </a:ext>
            </a:extLst>
          </p:cNvPr>
          <p:cNvCxnSpPr>
            <a:cxnSpLocks/>
          </p:cNvCxnSpPr>
          <p:nvPr userDrawn="1"/>
        </p:nvCxnSpPr>
        <p:spPr>
          <a:xfrm>
            <a:off x="595746" y="2068950"/>
            <a:ext cx="1100050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EDB22B3-FB41-4F16-BB64-1C8E9AF05A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112665"/>
            <a:ext cx="10515600" cy="3084933"/>
          </a:xfrm>
        </p:spPr>
        <p:txBody>
          <a:bodyPr/>
          <a:lstStyle>
            <a:lvl1pPr algn="ctr">
              <a:lnSpc>
                <a:spcPct val="100000"/>
              </a:lnSpc>
              <a:defRPr/>
            </a:lvl1pPr>
            <a:lvl2pPr algn="ctr">
              <a:lnSpc>
                <a:spcPct val="100000"/>
              </a:lnSpc>
              <a:defRPr/>
            </a:lvl2pPr>
            <a:lvl3pPr algn="ctr">
              <a:lnSpc>
                <a:spcPct val="100000"/>
              </a:lnSpc>
              <a:defRPr/>
            </a:lvl3pPr>
            <a:lvl4pPr algn="ctr">
              <a:lnSpc>
                <a:spcPct val="100000"/>
              </a:lnSpc>
              <a:defRPr/>
            </a:lvl4pPr>
            <a:lvl5pPr algn="ctr">
              <a:lnSpc>
                <a:spcPct val="100000"/>
              </a:lnSpc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7331A65-3053-4DDA-A24A-933CC69AEE35}"/>
              </a:ext>
            </a:extLst>
          </p:cNvPr>
          <p:cNvCxnSpPr>
            <a:cxnSpLocks/>
          </p:cNvCxnSpPr>
          <p:nvPr userDrawn="1"/>
        </p:nvCxnSpPr>
        <p:spPr>
          <a:xfrm>
            <a:off x="595746" y="6507025"/>
            <a:ext cx="1100050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48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+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D68D9-715A-4A7B-AF10-C952FB22C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95" y="757384"/>
            <a:ext cx="11162207" cy="636736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Títol</a:t>
            </a:r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E1ECB5-33D2-4233-8DE4-FAA9C3DD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 peu de pàgina lorem ipsum dolor sit amet</a:t>
            </a:r>
            <a:endParaRPr lang="ca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AB8AFC-EE88-44A9-BB3D-71D93DE4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B367-8263-488A-934A-738299CC7F4E}" type="slidenum">
              <a:rPr lang="ca-ES" smtClean="0"/>
              <a:t>‹Nº›</a:t>
            </a:fld>
            <a:endParaRPr lang="ca-ES"/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B678CC0B-054B-42B2-AA7A-2EC69FF9A2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1255579"/>
            <a:ext cx="11163300" cy="508571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Subtítol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1147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14DF3-BD4A-4EC7-B6EC-254F8F3F3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95" y="757382"/>
            <a:ext cx="11162205" cy="636737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err="1"/>
              <a:t>Títol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60F155-FA9E-44BC-8240-84A61F8646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896" y="1995056"/>
            <a:ext cx="11162204" cy="4154199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1000"/>
              </a:spcBef>
              <a:buNone/>
              <a:defRPr sz="1800"/>
            </a:lvl1pPr>
          </a:lstStyle>
          <a:p>
            <a:pPr lvl="0"/>
            <a:r>
              <a:rPr lang="es-ES" dirty="0"/>
              <a:t>Text</a:t>
            </a:r>
            <a:endParaRPr lang="ca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3DAF49-436C-4CA4-8F40-9A2C361D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 peu de pàgina lorem ipsum dolor sit amet</a:t>
            </a: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8EE738-21A3-4205-8E4D-1B4D8A96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B367-8263-488A-934A-738299CC7F4E}" type="slidenum">
              <a:rPr lang="ca-ES" smtClean="0"/>
              <a:t>‹Nº›</a:t>
            </a:fld>
            <a:endParaRPr lang="ca-ES"/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2C31E5F4-FDD0-45F3-8198-FF79008E46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1255579"/>
            <a:ext cx="11163300" cy="508571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Subtítol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9345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s + text 2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14DF3-BD4A-4EC7-B6EC-254F8F3F3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95" y="757382"/>
            <a:ext cx="11162205" cy="636737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err="1"/>
              <a:t>Títol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60F155-FA9E-44BC-8240-84A61F8646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896" y="1995056"/>
            <a:ext cx="5400990" cy="4181908"/>
          </a:xfrm>
        </p:spPr>
        <p:txBody>
          <a:bodyPr>
            <a:normAutofit/>
          </a:bodyPr>
          <a:lstStyle>
            <a:lvl1pPr marL="0" indent="0" algn="just">
              <a:buNone/>
              <a:defRPr sz="1800"/>
            </a:lvl1pPr>
          </a:lstStyle>
          <a:p>
            <a:pPr lvl="0"/>
            <a:r>
              <a:rPr lang="es-ES" dirty="0"/>
              <a:t>Text</a:t>
            </a:r>
            <a:endParaRPr lang="ca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3DAF49-436C-4CA4-8F40-9A2C361D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 peu de pàgina lorem ipsum dolor sit amet</a:t>
            </a: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8EE738-21A3-4205-8E4D-1B4D8A96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B367-8263-488A-934A-738299CC7F4E}" type="slidenum">
              <a:rPr lang="ca-ES" smtClean="0"/>
              <a:t>‹Nº›</a:t>
            </a:fld>
            <a:endParaRPr lang="ca-ES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42AA55A-897A-46D5-BB1E-50EF43D4978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62255" y="1995056"/>
            <a:ext cx="5400990" cy="4181908"/>
          </a:xfrm>
        </p:spPr>
        <p:txBody>
          <a:bodyPr>
            <a:normAutofit/>
          </a:bodyPr>
          <a:lstStyle>
            <a:lvl1pPr marL="0" indent="0" algn="just">
              <a:buNone/>
              <a:defRPr sz="1800"/>
            </a:lvl1pPr>
          </a:lstStyle>
          <a:p>
            <a:pPr lvl="0"/>
            <a:r>
              <a:rPr lang="es-ES" dirty="0"/>
              <a:t>Text</a:t>
            </a:r>
            <a:endParaRPr lang="ca-E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A3F7DBD-9FF8-4DD7-9F12-033D13231C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1255579"/>
            <a:ext cx="11163300" cy="508571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Subtítol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1200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14DF3-BD4A-4EC7-B6EC-254F8F3F3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95" y="757382"/>
            <a:ext cx="11162205" cy="636737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err="1"/>
              <a:t>Títol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60F155-FA9E-44BC-8240-84A61F8646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896" y="1995053"/>
            <a:ext cx="5400990" cy="4266000"/>
          </a:xfrm>
        </p:spPr>
        <p:txBody>
          <a:bodyPr>
            <a:normAutofit/>
          </a:bodyPr>
          <a:lstStyle>
            <a:lvl1pPr marL="0" indent="0" algn="just">
              <a:buNone/>
              <a:defRPr sz="1800"/>
            </a:lvl1pPr>
          </a:lstStyle>
          <a:p>
            <a:pPr lvl="0"/>
            <a:r>
              <a:rPr lang="es-ES" dirty="0"/>
              <a:t>Text</a:t>
            </a:r>
            <a:endParaRPr lang="ca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3DAF49-436C-4CA4-8F40-9A2C361D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 peu de pàgina lorem ipsum dolor sit amet</a:t>
            </a: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8EE738-21A3-4205-8E4D-1B4D8A96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B367-8263-488A-934A-738299CC7F4E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4804796E-079B-4BD6-A477-55C8211069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3018" y="1994907"/>
            <a:ext cx="5400990" cy="4266000"/>
          </a:xfrm>
        </p:spPr>
        <p:txBody>
          <a:bodyPr/>
          <a:lstStyle/>
          <a:p>
            <a:endParaRPr lang="ca-ES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1C85C8DD-8D7B-442E-8C2C-59E1E6892B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1255579"/>
            <a:ext cx="11163300" cy="508571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Subtítol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0992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4804796E-079B-4BD6-A477-55C8211069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836" y="2004143"/>
            <a:ext cx="5297049" cy="4267347"/>
          </a:xfrm>
        </p:spPr>
        <p:txBody>
          <a:bodyPr/>
          <a:lstStyle/>
          <a:p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514DF3-BD4A-4EC7-B6EC-254F8F3F3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95" y="757382"/>
            <a:ext cx="11162205" cy="636737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err="1"/>
              <a:t>Títol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60F155-FA9E-44BC-8240-84A61F8646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6110" y="2004290"/>
            <a:ext cx="5400990" cy="4267197"/>
          </a:xfrm>
        </p:spPr>
        <p:txBody>
          <a:bodyPr>
            <a:normAutofit/>
          </a:bodyPr>
          <a:lstStyle>
            <a:lvl1pPr marL="0" indent="0" algn="just">
              <a:buNone/>
              <a:defRPr sz="1800"/>
            </a:lvl1pPr>
          </a:lstStyle>
          <a:p>
            <a:pPr lvl="0"/>
            <a:r>
              <a:rPr lang="es-ES" dirty="0"/>
              <a:t>Text</a:t>
            </a:r>
            <a:endParaRPr lang="ca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3DAF49-436C-4CA4-8F40-9A2C361D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 peu de pàgina lorem ipsum dolor sit amet</a:t>
            </a: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8EE738-21A3-4205-8E4D-1B4D8A96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B367-8263-488A-934A-738299CC7F4E}" type="slidenum">
              <a:rPr lang="ca-ES" smtClean="0"/>
              <a:t>‹Nº›</a:t>
            </a:fld>
            <a:endParaRPr lang="ca-ES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1C85C8DD-8D7B-442E-8C2C-59E1E6892B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1255579"/>
            <a:ext cx="11163300" cy="508571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Subtítol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1483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tge horit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14DF3-BD4A-4EC7-B6EC-254F8F3F3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95" y="757382"/>
            <a:ext cx="11162205" cy="636737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err="1"/>
              <a:t>Títol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60F155-FA9E-44BC-8240-84A61F8646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896" y="1995056"/>
            <a:ext cx="11139112" cy="1918836"/>
          </a:xfrm>
        </p:spPr>
        <p:txBody>
          <a:bodyPr>
            <a:normAutofit/>
          </a:bodyPr>
          <a:lstStyle>
            <a:lvl1pPr marL="0" indent="0" algn="just">
              <a:buNone/>
              <a:defRPr sz="1800"/>
            </a:lvl1pPr>
          </a:lstStyle>
          <a:p>
            <a:pPr lvl="0"/>
            <a:r>
              <a:rPr lang="es-ES" dirty="0"/>
              <a:t>Text</a:t>
            </a:r>
            <a:endParaRPr lang="ca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3DAF49-436C-4CA4-8F40-9A2C361D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 peu de pàgina lorem ipsum dolor sit amet</a:t>
            </a: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8EE738-21A3-4205-8E4D-1B4D8A96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B367-8263-488A-934A-738299CC7F4E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4804796E-079B-4BD6-A477-55C8211069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000" y="4090219"/>
            <a:ext cx="10980000" cy="2172929"/>
          </a:xfrm>
        </p:spPr>
        <p:txBody>
          <a:bodyPr/>
          <a:lstStyle/>
          <a:p>
            <a:endParaRPr lang="ca-ES"/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E5C14C4D-CA83-4AE7-89AB-D022878AD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1255579"/>
            <a:ext cx="11163300" cy="508571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Subtítol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2275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+ text horit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14DF3-BD4A-4EC7-B6EC-254F8F3F3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95" y="757382"/>
            <a:ext cx="11162205" cy="636737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err="1"/>
              <a:t>Títol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60F155-FA9E-44BC-8240-84A61F8646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896" y="4248729"/>
            <a:ext cx="11139112" cy="1918836"/>
          </a:xfrm>
        </p:spPr>
        <p:txBody>
          <a:bodyPr>
            <a:normAutofit/>
          </a:bodyPr>
          <a:lstStyle>
            <a:lvl1pPr marL="0" indent="0" algn="just">
              <a:buNone/>
              <a:defRPr sz="1800"/>
            </a:lvl1pPr>
          </a:lstStyle>
          <a:p>
            <a:pPr lvl="0"/>
            <a:r>
              <a:rPr lang="es-ES" dirty="0"/>
              <a:t>Text</a:t>
            </a:r>
            <a:endParaRPr lang="ca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3DAF49-436C-4CA4-8F40-9A2C361D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Text peu de pàgina lorem ipsum dolor sit amet</a:t>
            </a: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8EE738-21A3-4205-8E4D-1B4D8A96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B367-8263-488A-934A-738299CC7F4E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4804796E-079B-4BD6-A477-55C8211069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000" y="1995056"/>
            <a:ext cx="10980000" cy="2078179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E5C14C4D-CA83-4AE7-89AB-D022878AD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1255579"/>
            <a:ext cx="11163300" cy="508571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Subtítol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0913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F49D79-906E-4DE7-9D52-9EEAAD7C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95" y="757384"/>
            <a:ext cx="11162205" cy="814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err="1"/>
              <a:t>Títol</a:t>
            </a:r>
            <a:endParaRPr lang="ca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B9DE23-2BA0-4155-B036-8F14EBA51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896" y="1825625"/>
            <a:ext cx="111622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42D17D-B8BE-4139-BEDF-2E338514C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895" y="6430238"/>
            <a:ext cx="7638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pc="6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Text peu de pàgina lorem ipsum dolor sit amet</a:t>
            </a: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B3B844-A2D0-493C-9A17-F485B4283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30238"/>
            <a:ext cx="3066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CFCB367-8263-488A-934A-738299CC7F4E}" type="slidenum">
              <a:rPr lang="ca-ES" smtClean="0"/>
              <a:pPr/>
              <a:t>‹Nº›</a:t>
            </a:fld>
            <a:endParaRPr lang="ca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EC7E1AF-EC44-402A-8852-183100E7A1CC}"/>
              </a:ext>
            </a:extLst>
          </p:cNvPr>
          <p:cNvCxnSpPr>
            <a:cxnSpLocks/>
          </p:cNvCxnSpPr>
          <p:nvPr userDrawn="1"/>
        </p:nvCxnSpPr>
        <p:spPr>
          <a:xfrm>
            <a:off x="600364" y="471059"/>
            <a:ext cx="900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áfico 8">
            <a:extLst>
              <a:ext uri="{FF2B5EF4-FFF2-40B4-BE49-F238E27FC236}">
                <a16:creationId xmlns:a16="http://schemas.microsoft.com/office/drawing/2014/main" id="{A7D0D5A5-24DC-4AA2-8B10-D31AA46D62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23494" y="295562"/>
            <a:ext cx="1770483" cy="32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1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4" r:id="rId3"/>
    <p:sldLayoutId id="2147483650" r:id="rId4"/>
    <p:sldLayoutId id="2147483666" r:id="rId5"/>
    <p:sldLayoutId id="2147483668" r:id="rId6"/>
    <p:sldLayoutId id="2147483673" r:id="rId7"/>
    <p:sldLayoutId id="2147483671" r:id="rId8"/>
    <p:sldLayoutId id="2147483674" r:id="rId9"/>
    <p:sldLayoutId id="2147483667" r:id="rId10"/>
    <p:sldLayoutId id="2147483655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6.xml"/><Relationship Id="rId18" Type="http://schemas.openxmlformats.org/officeDocument/2006/relationships/image" Target="../media/image130.png"/><Relationship Id="rId26" Type="http://schemas.openxmlformats.org/officeDocument/2006/relationships/image" Target="../media/image170.png"/><Relationship Id="rId39" Type="http://schemas.openxmlformats.org/officeDocument/2006/relationships/image" Target="../media/image24.png"/><Relationship Id="rId21" Type="http://schemas.openxmlformats.org/officeDocument/2006/relationships/slide" Target="slide7.xml"/><Relationship Id="rId34" Type="http://schemas.openxmlformats.org/officeDocument/2006/relationships/image" Target="../media/image210.png"/><Relationship Id="rId42" Type="http://schemas.openxmlformats.org/officeDocument/2006/relationships/image" Target="../media/image250.png"/><Relationship Id="rId47" Type="http://schemas.openxmlformats.org/officeDocument/2006/relationships/image" Target="../media/image28.emf"/><Relationship Id="rId50" Type="http://schemas.openxmlformats.org/officeDocument/2006/relationships/image" Target="../media/image280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6" Type="http://schemas.openxmlformats.org/officeDocument/2006/relationships/image" Target="../media/image13.png"/><Relationship Id="rId29" Type="http://schemas.openxmlformats.org/officeDocument/2006/relationships/slide" Target="slide9.xml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slide" Target="slide11.xml"/><Relationship Id="rId40" Type="http://schemas.openxmlformats.org/officeDocument/2006/relationships/image" Target="../media/image25.png"/><Relationship Id="rId45" Type="http://schemas.openxmlformats.org/officeDocument/2006/relationships/slide" Target="slide13.xml"/><Relationship Id="rId5" Type="http://schemas.openxmlformats.org/officeDocument/2006/relationships/slide" Target="slide3.xm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49" Type="http://schemas.openxmlformats.org/officeDocument/2006/relationships/slide" Target="slide14.xml"/><Relationship Id="rId10" Type="http://schemas.openxmlformats.org/officeDocument/2006/relationships/image" Target="../media/image90.png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slide" Target="slide4.xml"/><Relationship Id="rId14" Type="http://schemas.openxmlformats.org/officeDocument/2006/relationships/image" Target="../media/image110.png"/><Relationship Id="rId22" Type="http://schemas.openxmlformats.org/officeDocument/2006/relationships/image" Target="../media/image150.png"/><Relationship Id="rId27" Type="http://schemas.openxmlformats.org/officeDocument/2006/relationships/image" Target="../media/image18.png"/><Relationship Id="rId30" Type="http://schemas.openxmlformats.org/officeDocument/2006/relationships/image" Target="../media/image190.png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image" Target="../media/image29.png"/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slide" Target="slide5.xml"/><Relationship Id="rId25" Type="http://schemas.openxmlformats.org/officeDocument/2006/relationships/slide" Target="slide8.xml"/><Relationship Id="rId33" Type="http://schemas.openxmlformats.org/officeDocument/2006/relationships/slide" Target="slide10.xml"/><Relationship Id="rId38" Type="http://schemas.openxmlformats.org/officeDocument/2006/relationships/image" Target="../media/image230.png"/><Relationship Id="rId46" Type="http://schemas.openxmlformats.org/officeDocument/2006/relationships/image" Target="../media/image270.png"/><Relationship Id="rId20" Type="http://schemas.openxmlformats.org/officeDocument/2006/relationships/image" Target="../media/image15.png"/><Relationship Id="rId41" Type="http://schemas.openxmlformats.org/officeDocument/2006/relationships/slide" Target="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microsoft.com/office/2018/10/relationships/comments" Target="../comments/modernComment_111_F4ACCE3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915A6-0438-4EEC-B281-255A986E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Decàleg per a l’ús del llenguatge inclusiu i no sexista a Càritas Diocesana de Barcelona (Pla d’Igualtat)</a:t>
            </a:r>
          </a:p>
        </p:txBody>
      </p:sp>
    </p:spTree>
    <p:extLst>
      <p:ext uri="{BB962C8B-B14F-4D97-AF65-F5344CB8AC3E}">
        <p14:creationId xmlns:p14="http://schemas.microsoft.com/office/powerpoint/2010/main" val="5194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6AB3FEE-1DF7-4D4C-9809-1B1C119D6F56}"/>
              </a:ext>
            </a:extLst>
          </p:cNvPr>
          <p:cNvSpPr/>
          <p:nvPr/>
        </p:nvSpPr>
        <p:spPr>
          <a:xfrm>
            <a:off x="6095997" y="1936361"/>
            <a:ext cx="5816141" cy="1970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B1BB57-5527-4755-A2B8-15114D5E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95" y="757382"/>
            <a:ext cx="11162205" cy="955041"/>
          </a:xfrm>
        </p:spPr>
        <p:txBody>
          <a:bodyPr>
            <a:normAutofit fontScale="90000"/>
          </a:bodyPr>
          <a:lstStyle/>
          <a:p>
            <a:pPr marL="432000" indent="-457200"/>
            <a:r>
              <a:rPr lang="ca-ES" dirty="0"/>
              <a:t>7: No utilitzar expressions amb connotacions sexistes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9165A0-002B-409C-B6FA-7DFF0E4CD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15" y="1936361"/>
            <a:ext cx="4882829" cy="375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800" b="1" dirty="0">
                <a:ea typeface="+mn-lt"/>
                <a:cs typeface="+mn-lt"/>
              </a:rPr>
              <a:t>Associar allò femení amb aspectes emocionals, intuïtius, relacionats amb cures i família</a:t>
            </a:r>
            <a:r>
              <a:rPr lang="ca-ES" sz="1800" dirty="0">
                <a:ea typeface="+mn-lt"/>
                <a:cs typeface="+mn-lt"/>
              </a:rPr>
              <a:t>... i allò masculí amb aspectes d’acció, pràctica, relacionats amb el camp laboral, els esports... reforça els estereotips sexistes i genera desigualtat. </a:t>
            </a:r>
          </a:p>
          <a:p>
            <a:pPr marL="0" indent="0">
              <a:buNone/>
            </a:pPr>
            <a:r>
              <a:rPr lang="ca-ES" sz="1800" dirty="0">
                <a:ea typeface="+mn-lt"/>
                <a:cs typeface="+mn-lt"/>
              </a:rPr>
              <a:t>Hem d’evitar-ho! 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4238529-A7CB-1848-8658-3029604E0C3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2255" y="2218994"/>
            <a:ext cx="5400990" cy="1503924"/>
          </a:xfrm>
        </p:spPr>
        <p:txBody>
          <a:bodyPr/>
          <a:lstStyle/>
          <a:p>
            <a:pPr marL="0" indent="0">
              <a:buNone/>
            </a:pPr>
            <a:r>
              <a:rPr lang="ca-ES" sz="1800" dirty="0">
                <a:solidFill>
                  <a:schemeClr val="bg1"/>
                </a:solidFill>
                <a:ea typeface="+mn-lt"/>
                <a:cs typeface="+mn-lt"/>
              </a:rPr>
              <a:t>“</a:t>
            </a:r>
            <a:r>
              <a:rPr lang="ca-ES" dirty="0">
                <a:solidFill>
                  <a:schemeClr val="bg1"/>
                </a:solidFill>
                <a:ea typeface="+mn-lt"/>
                <a:cs typeface="+mn-lt"/>
              </a:rPr>
              <a:t>T</a:t>
            </a:r>
            <a:r>
              <a:rPr lang="ca-ES" sz="1800" dirty="0">
                <a:solidFill>
                  <a:schemeClr val="bg1"/>
                </a:solidFill>
                <a:ea typeface="+mn-lt"/>
                <a:cs typeface="+mn-lt"/>
              </a:rPr>
              <a:t>'emociones com una dona</a:t>
            </a:r>
            <a:r>
              <a:rPr lang="ca-ES" dirty="0">
                <a:solidFill>
                  <a:schemeClr val="bg1"/>
                </a:solidFill>
                <a:ea typeface="+mn-lt"/>
                <a:cs typeface="+mn-lt"/>
              </a:rPr>
              <a:t>!”</a:t>
            </a:r>
            <a:endParaRPr lang="ca-ES" sz="18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ca-ES" sz="1800" dirty="0">
                <a:solidFill>
                  <a:schemeClr val="bg1"/>
                </a:solidFill>
                <a:ea typeface="+mn-lt"/>
                <a:cs typeface="+mn-lt"/>
              </a:rPr>
              <a:t>“</a:t>
            </a:r>
            <a:r>
              <a:rPr lang="ca-ES" dirty="0">
                <a:solidFill>
                  <a:schemeClr val="bg1"/>
                </a:solidFill>
                <a:ea typeface="+mn-lt"/>
                <a:cs typeface="+mn-lt"/>
              </a:rPr>
              <a:t>A</a:t>
            </a:r>
            <a:r>
              <a:rPr lang="ca-ES" sz="1800" dirty="0">
                <a:solidFill>
                  <a:schemeClr val="bg1"/>
                </a:solidFill>
                <a:ea typeface="+mn-lt"/>
                <a:cs typeface="+mn-lt"/>
              </a:rPr>
              <a:t>lgun home em pot ajudar amb aquestes caixes?”</a:t>
            </a:r>
          </a:p>
          <a:p>
            <a:pPr marL="0" indent="0">
              <a:buNone/>
            </a:pPr>
            <a:r>
              <a:rPr lang="ca-ES" sz="1800" dirty="0">
                <a:solidFill>
                  <a:schemeClr val="bg1"/>
                </a:solidFill>
                <a:ea typeface="+mn-lt"/>
                <a:cs typeface="+mn-lt"/>
              </a:rPr>
              <a:t>“Quin goig aquest equip amb dones tan guapes!”</a:t>
            </a:r>
          </a:p>
        </p:txBody>
      </p:sp>
    </p:spTree>
    <p:extLst>
      <p:ext uri="{BB962C8B-B14F-4D97-AF65-F5344CB8AC3E}">
        <p14:creationId xmlns:p14="http://schemas.microsoft.com/office/powerpoint/2010/main" val="136165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1BB57-5527-4755-A2B8-15114D5E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8: El llenguatge no es canvia d’un dia per l’altre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9165A0-002B-409C-B6FA-7DFF0E4CD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96" y="1394119"/>
            <a:ext cx="11139112" cy="1918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800" dirty="0">
                <a:ea typeface="+mn-lt"/>
                <a:cs typeface="+mn-lt"/>
              </a:rPr>
              <a:t>Es necessita pràctica i formació. És normal sentir incomoditat i estranyesa al principi, com quan estem aprenent una llengua nova. Per això, un bon consell és </a:t>
            </a:r>
            <a:r>
              <a:rPr lang="ca-ES" sz="1800" b="1" dirty="0">
                <a:ea typeface="+mn-lt"/>
                <a:cs typeface="+mn-lt"/>
              </a:rPr>
              <a:t>utilitzar el llenguatge inclusiu també en el nostre dia a dia,</a:t>
            </a:r>
            <a:r>
              <a:rPr lang="ca-ES" sz="1800" dirty="0">
                <a:ea typeface="+mn-lt"/>
                <a:cs typeface="+mn-lt"/>
              </a:rPr>
              <a:t> ja que això ens facilitarà l’adaptació als canvis que anem introduint.</a:t>
            </a:r>
            <a:endParaRPr lang="ca-ES" dirty="0">
              <a:ea typeface="+mn-lt"/>
              <a:cs typeface="+mn-lt"/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D08863D1-7413-8E4D-A3B1-DEB0FDF7382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34"/>
          <a:stretch/>
        </p:blipFill>
        <p:spPr>
          <a:xfrm>
            <a:off x="606000" y="2560321"/>
            <a:ext cx="10980000" cy="3702828"/>
          </a:xfrm>
        </p:spPr>
      </p:pic>
    </p:spTree>
    <p:extLst>
      <p:ext uri="{BB962C8B-B14F-4D97-AF65-F5344CB8AC3E}">
        <p14:creationId xmlns:p14="http://schemas.microsoft.com/office/powerpoint/2010/main" val="20499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1BB57-5527-4755-A2B8-15114D5E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/>
              <a:t>9: No passa res si hem de rectificar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9165A0-002B-409C-B6FA-7DFF0E4CD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96" y="1394119"/>
            <a:ext cx="11139112" cy="1199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800" dirty="0">
                <a:ea typeface="+mn-lt"/>
                <a:cs typeface="+mn-lt"/>
              </a:rPr>
              <a:t>Moltes vegades, per inèrcia, podem utilitzar un llenguatge sexista i no inclusiu. Per això és important tenir clar que existeix la possibilitat d'autocorregir-nos o </a:t>
            </a:r>
            <a:r>
              <a:rPr lang="ca-ES" sz="1800" b="1" dirty="0">
                <a:ea typeface="+mn-lt"/>
                <a:cs typeface="+mn-lt"/>
              </a:rPr>
              <a:t>d’intentar buscar una altra manera de dir el que vulguem dir</a:t>
            </a:r>
            <a:r>
              <a:rPr lang="ca-ES" sz="1800" dirty="0">
                <a:ea typeface="+mn-lt"/>
                <a:cs typeface="+mn-lt"/>
              </a:rPr>
              <a:t>, i que aquesta opció és molt millor que la de no fer res. </a:t>
            </a:r>
            <a:endParaRPr lang="ca-ES" dirty="0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45808B04-A817-2342-A5DC-1BDBA1C6A98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39" t="-1323" r="-16417" b="329"/>
          <a:stretch/>
        </p:blipFill>
        <p:spPr>
          <a:xfrm>
            <a:off x="606000" y="2662177"/>
            <a:ext cx="10980000" cy="3600971"/>
          </a:xfrm>
        </p:spPr>
      </p:pic>
    </p:spTree>
    <p:extLst>
      <p:ext uri="{BB962C8B-B14F-4D97-AF65-F5344CB8AC3E}">
        <p14:creationId xmlns:p14="http://schemas.microsoft.com/office/powerpoint/2010/main" val="39053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1BB57-5527-4755-A2B8-15114D5E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/>
              <a:t>10: Imatges no sexistes i inclusives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9165A0-002B-409C-B6FA-7DFF0E4CD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96" y="1394119"/>
            <a:ext cx="11139112" cy="1414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800" dirty="0">
                <a:ea typeface="Calibri"/>
                <a:cs typeface="Calibri"/>
              </a:rPr>
              <a:t>Buscarem sempre l’equilibri en l’ús d’icones i fotografies en els nostres documents. On els diferents subjectes estiguin en un pla d’igualtat, </a:t>
            </a:r>
            <a:r>
              <a:rPr lang="ca-ES" sz="1800" b="1" dirty="0">
                <a:ea typeface="Calibri"/>
                <a:cs typeface="Calibri"/>
              </a:rPr>
              <a:t>no reprodueixin estereotips i respectin la diversitat present en l’entitat</a:t>
            </a:r>
            <a:r>
              <a:rPr lang="ca-ES" sz="1800" dirty="0">
                <a:ea typeface="Calibri"/>
                <a:cs typeface="Calibri"/>
              </a:rPr>
              <a:t>. Per tant, utilitzarem imatges on es mostrin persones diverses, que representin tota mena d’activitats. </a:t>
            </a:r>
            <a:endParaRPr lang="ca-ES" sz="1800" dirty="0"/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4DBE6B33-9813-BA4B-AA75-E7203539D9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00" y="3773347"/>
            <a:ext cx="10980000" cy="2489801"/>
          </a:xfrm>
        </p:spPr>
      </p:pic>
    </p:spTree>
    <p:extLst>
      <p:ext uri="{BB962C8B-B14F-4D97-AF65-F5344CB8AC3E}">
        <p14:creationId xmlns:p14="http://schemas.microsoft.com/office/powerpoint/2010/main" val="38522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915A6-0438-4EEC-B281-255A986E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/>
              <a:t>Moltes gràcies!</a:t>
            </a:r>
          </a:p>
        </p:txBody>
      </p:sp>
    </p:spTree>
    <p:extLst>
      <p:ext uri="{BB962C8B-B14F-4D97-AF65-F5344CB8AC3E}">
        <p14:creationId xmlns:p14="http://schemas.microsoft.com/office/powerpoint/2010/main" val="263161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Marcador de posición de imagen 138">
            <a:extLst>
              <a:ext uri="{FF2B5EF4-FFF2-40B4-BE49-F238E27FC236}">
                <a16:creationId xmlns:a16="http://schemas.microsoft.com/office/drawing/2014/main" id="{148C47E2-8979-0E43-A163-1F927945C4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184" name="Grupo 183">
            <a:extLst>
              <a:ext uri="{FF2B5EF4-FFF2-40B4-BE49-F238E27FC236}">
                <a16:creationId xmlns:a16="http://schemas.microsoft.com/office/drawing/2014/main" id="{01662867-B4C7-F745-92C4-90686AA6D84B}"/>
              </a:ext>
            </a:extLst>
          </p:cNvPr>
          <p:cNvGrpSpPr/>
          <p:nvPr/>
        </p:nvGrpSpPr>
        <p:grpSpPr>
          <a:xfrm>
            <a:off x="4799744" y="229020"/>
            <a:ext cx="1513060" cy="1554092"/>
            <a:chOff x="4799744" y="229020"/>
            <a:chExt cx="1513060" cy="1554092"/>
          </a:xfrm>
        </p:grpSpPr>
        <p:pic>
          <p:nvPicPr>
            <p:cNvPr id="148" name="Imagen 147">
              <a:extLst>
                <a:ext uri="{FF2B5EF4-FFF2-40B4-BE49-F238E27FC236}">
                  <a16:creationId xmlns:a16="http://schemas.microsoft.com/office/drawing/2014/main" id="{76F0F9A0-3D91-524E-BFB1-D61D366D3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9744" y="229020"/>
              <a:ext cx="1513060" cy="1554092"/>
            </a:xfrm>
            <a:prstGeom prst="rect">
              <a:avLst/>
            </a:prstGeom>
          </p:spPr>
        </p:pic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60" name="Vista general de diapositiva 159">
                  <a:extLst>
                    <a:ext uri="{FF2B5EF4-FFF2-40B4-BE49-F238E27FC236}">
                      <a16:creationId xmlns:a16="http://schemas.microsoft.com/office/drawing/2014/main" id="{A170F866-3261-0B4C-9102-2D6F76CB24C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94624568"/>
                    </p:ext>
                  </p:extLst>
                </p:nvPr>
              </p:nvGraphicFramePr>
              <p:xfrm rot="207907">
                <a:off x="5024050" y="722714"/>
                <a:ext cx="1072698" cy="603392"/>
              </p:xfrm>
              <a:graphic>
                <a:graphicData uri="http://schemas.microsoft.com/office/powerpoint/2016/slidezoom">
                  <pslz:sldZm>
                    <pslz:sldZmObj sldId="273" cId="4104965689">
                      <pslz:zmPr id="{E5EB68A6-F570-4142-AF0D-412B1EE10B33}" returnToParent="0" transitionDur="1000">
                        <p166:blipFill xmlns:p166="http://schemas.microsoft.com/office/powerpoint/2016/6/main">
                          <a:blip r:embed="rId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 rot="207907">
                            <a:off x="0" y="0"/>
                            <a:ext cx="1072698" cy="603392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60" name="Vista general de diapositiva 159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A170F866-3261-0B4C-9102-2D6F76CB24C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207907">
                  <a:off x="5024050" y="722714"/>
                  <a:ext cx="1072698" cy="60339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  <p:grpSp>
        <p:nvGrpSpPr>
          <p:cNvPr id="185" name="Grupo 184">
            <a:extLst>
              <a:ext uri="{FF2B5EF4-FFF2-40B4-BE49-F238E27FC236}">
                <a16:creationId xmlns:a16="http://schemas.microsoft.com/office/drawing/2014/main" id="{E0A6A761-3F14-154B-AB11-2EBAB81C6B3F}"/>
              </a:ext>
            </a:extLst>
          </p:cNvPr>
          <p:cNvGrpSpPr/>
          <p:nvPr/>
        </p:nvGrpSpPr>
        <p:grpSpPr>
          <a:xfrm>
            <a:off x="6721404" y="324755"/>
            <a:ext cx="1497707" cy="1538322"/>
            <a:chOff x="6721404" y="324755"/>
            <a:chExt cx="1497707" cy="1538322"/>
          </a:xfrm>
        </p:grpSpPr>
        <p:pic>
          <p:nvPicPr>
            <p:cNvPr id="149" name="Imagen 148">
              <a:extLst>
                <a:ext uri="{FF2B5EF4-FFF2-40B4-BE49-F238E27FC236}">
                  <a16:creationId xmlns:a16="http://schemas.microsoft.com/office/drawing/2014/main" id="{A49604B6-D386-3947-BD5F-1435C3ACC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690268">
              <a:off x="6721404" y="324755"/>
              <a:ext cx="1497707" cy="1538322"/>
            </a:xfrm>
            <a:prstGeom prst="rect">
              <a:avLst/>
            </a:prstGeom>
          </p:spPr>
        </p:pic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62" name="Vista general de diapositiva 161">
                  <a:extLst>
                    <a:ext uri="{FF2B5EF4-FFF2-40B4-BE49-F238E27FC236}">
                      <a16:creationId xmlns:a16="http://schemas.microsoft.com/office/drawing/2014/main" id="{9628D31F-13CA-2248-BE7E-20871BB7992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98421841"/>
                    </p:ext>
                  </p:extLst>
                </p:nvPr>
              </p:nvGraphicFramePr>
              <p:xfrm rot="839708">
                <a:off x="6947425" y="751269"/>
                <a:ext cx="1076605" cy="605590"/>
              </p:xfrm>
              <a:graphic>
                <a:graphicData uri="http://schemas.microsoft.com/office/powerpoint/2016/slidezoom">
                  <pslz:sldZm>
                    <pslz:sldZmObj sldId="260" cId="1530104680">
                      <pslz:zmPr id="{67930D79-66CD-5546-9F59-ECEEEC6248E0}" returnToParent="0" transitionDur="1000">
                        <p166:blipFill xmlns:p166="http://schemas.microsoft.com/office/powerpoint/2016/6/main">
                          <a:blip r:embed="rId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 rot="839708">
                            <a:off x="0" y="0"/>
                            <a:ext cx="1076605" cy="60559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62" name="Vista general de diapositiva 161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9628D31F-13CA-2248-BE7E-20871BB7992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839708">
                  <a:off x="6947425" y="751269"/>
                  <a:ext cx="1076605" cy="60559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  <p:grpSp>
        <p:nvGrpSpPr>
          <p:cNvPr id="187" name="Grupo 186">
            <a:extLst>
              <a:ext uri="{FF2B5EF4-FFF2-40B4-BE49-F238E27FC236}">
                <a16:creationId xmlns:a16="http://schemas.microsoft.com/office/drawing/2014/main" id="{AD962E9C-942F-4440-94A9-F8752B4B6861}"/>
              </a:ext>
            </a:extLst>
          </p:cNvPr>
          <p:cNvGrpSpPr/>
          <p:nvPr/>
        </p:nvGrpSpPr>
        <p:grpSpPr>
          <a:xfrm>
            <a:off x="10334457" y="426726"/>
            <a:ext cx="1532985" cy="1574557"/>
            <a:chOff x="10337291" y="434755"/>
            <a:chExt cx="1532985" cy="1574557"/>
          </a:xfrm>
        </p:grpSpPr>
        <p:pic>
          <p:nvPicPr>
            <p:cNvPr id="151" name="Imagen 150">
              <a:extLst>
                <a:ext uri="{FF2B5EF4-FFF2-40B4-BE49-F238E27FC236}">
                  <a16:creationId xmlns:a16="http://schemas.microsoft.com/office/drawing/2014/main" id="{845C2F7C-D819-3943-8B0C-EDC827A1B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51567">
              <a:off x="10337291" y="434755"/>
              <a:ext cx="1532985" cy="1574557"/>
            </a:xfrm>
            <a:prstGeom prst="rect">
              <a:avLst/>
            </a:prstGeom>
          </p:spPr>
        </p:pic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66" name="Vista general de diapositiva 165">
                  <a:extLst>
                    <a:ext uri="{FF2B5EF4-FFF2-40B4-BE49-F238E27FC236}">
                      <a16:creationId xmlns:a16="http://schemas.microsoft.com/office/drawing/2014/main" id="{01147913-D09C-3347-8B70-458B7875516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47547104"/>
                    </p:ext>
                  </p:extLst>
                </p:nvPr>
              </p:nvGraphicFramePr>
              <p:xfrm rot="2017563">
                <a:off x="10614309" y="855580"/>
                <a:ext cx="1072987" cy="603556"/>
              </p:xfrm>
              <a:graphic>
                <a:graphicData uri="http://schemas.microsoft.com/office/powerpoint/2016/slidezoom">
                  <pslz:sldZm>
                    <pslz:sldZmObj sldId="275" cId="748334156">
                      <pslz:zmPr id="{FFCC97C7-62F6-664E-9E32-D737BF29E311}" returnToParent="0" transitionDur="1000">
                        <p166:blipFill xmlns:p166="http://schemas.microsoft.com/office/powerpoint/2016/6/main">
                          <a:blip r:embed="rId1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 rot="2017563">
                            <a:off x="0" y="0"/>
                            <a:ext cx="1072987" cy="603556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66" name="Vista general de diapositiva 165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01147913-D09C-3347-8B70-458B7875516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 rot="2017563">
                  <a:off x="10614309" y="855580"/>
                  <a:ext cx="1072987" cy="60355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  <p:grpSp>
        <p:nvGrpSpPr>
          <p:cNvPr id="186" name="Grupo 185">
            <a:extLst>
              <a:ext uri="{FF2B5EF4-FFF2-40B4-BE49-F238E27FC236}">
                <a16:creationId xmlns:a16="http://schemas.microsoft.com/office/drawing/2014/main" id="{10A9D754-2711-FA4C-BA9B-5115D749E167}"/>
              </a:ext>
            </a:extLst>
          </p:cNvPr>
          <p:cNvGrpSpPr/>
          <p:nvPr/>
        </p:nvGrpSpPr>
        <p:grpSpPr>
          <a:xfrm>
            <a:off x="8583458" y="337676"/>
            <a:ext cx="1501915" cy="1542645"/>
            <a:chOff x="8583458" y="337676"/>
            <a:chExt cx="1501915" cy="1542645"/>
          </a:xfrm>
        </p:grpSpPr>
        <p:pic>
          <p:nvPicPr>
            <p:cNvPr id="150" name="Imagen 149">
              <a:extLst>
                <a:ext uri="{FF2B5EF4-FFF2-40B4-BE49-F238E27FC236}">
                  <a16:creationId xmlns:a16="http://schemas.microsoft.com/office/drawing/2014/main" id="{9249251C-B334-AB4B-A5E6-C17851393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187220">
              <a:off x="8583458" y="337676"/>
              <a:ext cx="1501915" cy="1542645"/>
            </a:xfrm>
            <a:prstGeom prst="rect">
              <a:avLst/>
            </a:prstGeom>
          </p:spPr>
        </p:pic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64" name="Vista general de diapositiva 163">
                  <a:extLst>
                    <a:ext uri="{FF2B5EF4-FFF2-40B4-BE49-F238E27FC236}">
                      <a16:creationId xmlns:a16="http://schemas.microsoft.com/office/drawing/2014/main" id="{EF6ED203-877D-4542-8EF8-A856B8E1C20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29135857"/>
                    </p:ext>
                  </p:extLst>
                </p:nvPr>
              </p:nvGraphicFramePr>
              <p:xfrm rot="21318433">
                <a:off x="8798003" y="776909"/>
                <a:ext cx="1076850" cy="605728"/>
              </p:xfrm>
              <a:graphic>
                <a:graphicData uri="http://schemas.microsoft.com/office/powerpoint/2016/slidezoom">
                  <pslz:sldZm>
                    <pslz:sldZmObj sldId="274" cId="3684021133">
                      <pslz:zmPr id="{A1BA076D-4E60-3F40-AB0F-DC4CF07590A1}" returnToParent="0" transitionDur="1000">
                        <p166:blipFill xmlns:p166="http://schemas.microsoft.com/office/powerpoint/2016/6/main">
                          <a:blip r:embed="rId1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 rot="21318433">
                            <a:off x="0" y="0"/>
                            <a:ext cx="1076850" cy="605728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64" name="Vista general de diapositiva 163">
                  <a:hlinkClick r:id="rId17" action="ppaction://hlinksldjump"/>
                  <a:extLst>
                    <a:ext uri="{FF2B5EF4-FFF2-40B4-BE49-F238E27FC236}">
                      <a16:creationId xmlns:a16="http://schemas.microsoft.com/office/drawing/2014/main" id="{EF6ED203-877D-4542-8EF8-A856B8E1C20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 rot="21318433">
                  <a:off x="8798003" y="776909"/>
                  <a:ext cx="1076850" cy="60572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  <p:grpSp>
        <p:nvGrpSpPr>
          <p:cNvPr id="188" name="Grupo 187">
            <a:extLst>
              <a:ext uri="{FF2B5EF4-FFF2-40B4-BE49-F238E27FC236}">
                <a16:creationId xmlns:a16="http://schemas.microsoft.com/office/drawing/2014/main" id="{F30A08E2-2F70-AD44-8851-4195EAD4885E}"/>
              </a:ext>
            </a:extLst>
          </p:cNvPr>
          <p:cNvGrpSpPr/>
          <p:nvPr/>
        </p:nvGrpSpPr>
        <p:grpSpPr>
          <a:xfrm rot="17370130">
            <a:off x="9742903" y="2346561"/>
            <a:ext cx="1513267" cy="1554304"/>
            <a:chOff x="9958876" y="2678282"/>
            <a:chExt cx="1513267" cy="1554304"/>
          </a:xfrm>
        </p:grpSpPr>
        <p:pic>
          <p:nvPicPr>
            <p:cNvPr id="155" name="Imagen 154">
              <a:extLst>
                <a:ext uri="{FF2B5EF4-FFF2-40B4-BE49-F238E27FC236}">
                  <a16:creationId xmlns:a16="http://schemas.microsoft.com/office/drawing/2014/main" id="{B22B04DE-00B8-BD4B-871F-C1051243F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58876" y="2678282"/>
              <a:ext cx="1513267" cy="1554304"/>
            </a:xfrm>
            <a:prstGeom prst="rect">
              <a:avLst/>
            </a:prstGeom>
          </p:spPr>
        </p:pic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68" name="Vista general de diapositiva 167">
                  <a:extLst>
                    <a:ext uri="{FF2B5EF4-FFF2-40B4-BE49-F238E27FC236}">
                      <a16:creationId xmlns:a16="http://schemas.microsoft.com/office/drawing/2014/main" id="{08419C3B-3A95-D64F-B4CB-556493A3986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02264258"/>
                    </p:ext>
                  </p:extLst>
                </p:nvPr>
              </p:nvGraphicFramePr>
              <p:xfrm rot="153617">
                <a:off x="10180516" y="3125091"/>
                <a:ext cx="1080559" cy="607815"/>
              </p:xfrm>
              <a:graphic>
                <a:graphicData uri="http://schemas.microsoft.com/office/powerpoint/2016/slidezoom">
                  <pslz:sldZm>
                    <pslz:sldZmObj sldId="276" cId="81156101">
                      <pslz:zmPr id="{17F6C324-9CF0-DC4A-8C63-AE39CB40A552}" returnToParent="0" transitionDur="1000">
                        <p166:blipFill xmlns:p166="http://schemas.microsoft.com/office/powerpoint/2016/6/main">
                          <a:blip r:embed="rId2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 rot="17523747">
                            <a:off x="0" y="0"/>
                            <a:ext cx="1080559" cy="607815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68" name="Vista general de diapositiva 167">
                  <a:hlinkClick r:id="rId21" action="ppaction://hlinksldjump"/>
                  <a:extLst>
                    <a:ext uri="{FF2B5EF4-FFF2-40B4-BE49-F238E27FC236}">
                      <a16:creationId xmlns:a16="http://schemas.microsoft.com/office/drawing/2014/main" id="{08419C3B-3A95-D64F-B4CB-556493A3986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 rot="17523747">
                  <a:off x="9936103" y="2805997"/>
                  <a:ext cx="1080559" cy="60781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  <p:grpSp>
        <p:nvGrpSpPr>
          <p:cNvPr id="189" name="Grupo 188">
            <a:extLst>
              <a:ext uri="{FF2B5EF4-FFF2-40B4-BE49-F238E27FC236}">
                <a16:creationId xmlns:a16="http://schemas.microsoft.com/office/drawing/2014/main" id="{4A53A8E0-BE36-9740-8177-5D147F9A10EF}"/>
              </a:ext>
            </a:extLst>
          </p:cNvPr>
          <p:cNvGrpSpPr/>
          <p:nvPr/>
        </p:nvGrpSpPr>
        <p:grpSpPr>
          <a:xfrm>
            <a:off x="7755134" y="2654817"/>
            <a:ext cx="1382698" cy="1419359"/>
            <a:chOff x="7615702" y="2787716"/>
            <a:chExt cx="1382698" cy="1419359"/>
          </a:xfrm>
        </p:grpSpPr>
        <p:pic>
          <p:nvPicPr>
            <p:cNvPr id="154" name="Imagen 153">
              <a:extLst>
                <a:ext uri="{FF2B5EF4-FFF2-40B4-BE49-F238E27FC236}">
                  <a16:creationId xmlns:a16="http://schemas.microsoft.com/office/drawing/2014/main" id="{4AF66C08-D71F-C248-90BE-68867B8E8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06353">
              <a:off x="7615702" y="2787716"/>
              <a:ext cx="1382698" cy="1419359"/>
            </a:xfrm>
            <a:prstGeom prst="rect">
              <a:avLst/>
            </a:prstGeom>
          </p:spPr>
        </p:pic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70" name="Vista general de diapositiva 169">
                  <a:extLst>
                    <a:ext uri="{FF2B5EF4-FFF2-40B4-BE49-F238E27FC236}">
                      <a16:creationId xmlns:a16="http://schemas.microsoft.com/office/drawing/2014/main" id="{70047CE9-7917-E640-815D-AE26206B356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74503233"/>
                    </p:ext>
                  </p:extLst>
                </p:nvPr>
              </p:nvGraphicFramePr>
              <p:xfrm rot="887634">
                <a:off x="7782392" y="3172233"/>
                <a:ext cx="1083104" cy="609246"/>
              </p:xfrm>
              <a:graphic>
                <a:graphicData uri="http://schemas.microsoft.com/office/powerpoint/2016/slidezoom">
                  <pslz:sldZm>
                    <pslz:sldZmObj sldId="277" cId="803577908">
                      <pslz:zmPr id="{7EC92F4C-72C0-9343-B4A4-4810F4942E1E}" returnToParent="0" transitionDur="1000">
                        <p166:blipFill xmlns:p166="http://schemas.microsoft.com/office/powerpoint/2016/6/main">
                          <a:blip r:embed="rId2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 rot="887634">
                            <a:off x="0" y="0"/>
                            <a:ext cx="1083104" cy="609246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70" name="Vista general de diapositiva 169">
                  <a:hlinkClick r:id="rId25" action="ppaction://hlinksldjump"/>
                  <a:extLst>
                    <a:ext uri="{FF2B5EF4-FFF2-40B4-BE49-F238E27FC236}">
                      <a16:creationId xmlns:a16="http://schemas.microsoft.com/office/drawing/2014/main" id="{70047CE9-7917-E640-815D-AE26206B356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 rot="887634">
                  <a:off x="7921824" y="3039334"/>
                  <a:ext cx="1083104" cy="60924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  <p:grpSp>
        <p:nvGrpSpPr>
          <p:cNvPr id="190" name="Grupo 189">
            <a:extLst>
              <a:ext uri="{FF2B5EF4-FFF2-40B4-BE49-F238E27FC236}">
                <a16:creationId xmlns:a16="http://schemas.microsoft.com/office/drawing/2014/main" id="{F1482CF0-F9D1-2A49-BD58-17587E2EF3BC}"/>
              </a:ext>
            </a:extLst>
          </p:cNvPr>
          <p:cNvGrpSpPr/>
          <p:nvPr/>
        </p:nvGrpSpPr>
        <p:grpSpPr>
          <a:xfrm rot="19974753">
            <a:off x="5598438" y="2206716"/>
            <a:ext cx="1527658" cy="1569085"/>
            <a:chOff x="5429998" y="2373693"/>
            <a:chExt cx="1527658" cy="1569085"/>
          </a:xfrm>
        </p:grpSpPr>
        <p:pic>
          <p:nvPicPr>
            <p:cNvPr id="153" name="Imagen 152">
              <a:extLst>
                <a:ext uri="{FF2B5EF4-FFF2-40B4-BE49-F238E27FC236}">
                  <a16:creationId xmlns:a16="http://schemas.microsoft.com/office/drawing/2014/main" id="{494CDFE8-29D0-024D-9AB2-2E3F3D8C5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664845">
              <a:off x="5429998" y="2373693"/>
              <a:ext cx="1527658" cy="1569085"/>
            </a:xfrm>
            <a:prstGeom prst="rect">
              <a:avLst/>
            </a:prstGeom>
          </p:spPr>
        </p:pic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72" name="Vista general de diapositiva 171">
                  <a:extLst>
                    <a:ext uri="{FF2B5EF4-FFF2-40B4-BE49-F238E27FC236}">
                      <a16:creationId xmlns:a16="http://schemas.microsoft.com/office/drawing/2014/main" id="{47CDCDF8-2904-444B-A067-8E8783AA4F6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3918248"/>
                    </p:ext>
                  </p:extLst>
                </p:nvPr>
              </p:nvGraphicFramePr>
              <p:xfrm rot="20842756">
                <a:off x="5642783" y="2811971"/>
                <a:ext cx="1092025" cy="614264"/>
              </p:xfrm>
              <a:graphic>
                <a:graphicData uri="http://schemas.microsoft.com/office/powerpoint/2016/slidezoom">
                  <pslz:sldZm>
                    <pslz:sldZmObj sldId="284" cId="1818933758">
                      <pslz:zmPr id="{F8764F3F-5281-1040-9767-F28B6BC71D42}" returnToParent="0" transitionDur="1000">
                        <p166:blipFill xmlns:p166="http://schemas.microsoft.com/office/powerpoint/2016/6/main">
                          <a:blip r:embed="rId2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 rot="19217509">
                            <a:off x="0" y="0"/>
                            <a:ext cx="1092025" cy="614264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72" name="Vista general de diapositiva 171">
                  <a:hlinkClick r:id="rId29" action="ppaction://hlinksldjump"/>
                  <a:extLst>
                    <a:ext uri="{FF2B5EF4-FFF2-40B4-BE49-F238E27FC236}">
                      <a16:creationId xmlns:a16="http://schemas.microsoft.com/office/drawing/2014/main" id="{47CDCDF8-2904-444B-A067-8E8783AA4F6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 rot="19217509">
                  <a:off x="5793956" y="2651577"/>
                  <a:ext cx="1092025" cy="61426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  <p:grpSp>
        <p:nvGrpSpPr>
          <p:cNvPr id="191" name="Grupo 190">
            <a:extLst>
              <a:ext uri="{FF2B5EF4-FFF2-40B4-BE49-F238E27FC236}">
                <a16:creationId xmlns:a16="http://schemas.microsoft.com/office/drawing/2014/main" id="{3AF4715A-3AED-B246-9EB8-A7621208F1C6}"/>
              </a:ext>
            </a:extLst>
          </p:cNvPr>
          <p:cNvGrpSpPr/>
          <p:nvPr/>
        </p:nvGrpSpPr>
        <p:grpSpPr>
          <a:xfrm>
            <a:off x="3416592" y="2460713"/>
            <a:ext cx="1548780" cy="1590781"/>
            <a:chOff x="3416592" y="2460713"/>
            <a:chExt cx="1548780" cy="1590781"/>
          </a:xfrm>
        </p:grpSpPr>
        <p:pic>
          <p:nvPicPr>
            <p:cNvPr id="152" name="Imagen 151">
              <a:extLst>
                <a:ext uri="{FF2B5EF4-FFF2-40B4-BE49-F238E27FC236}">
                  <a16:creationId xmlns:a16="http://schemas.microsoft.com/office/drawing/2014/main" id="{D7D4F65B-4091-9142-98AB-BAC66A7D7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6592" y="2460713"/>
              <a:ext cx="1548780" cy="1590781"/>
            </a:xfrm>
            <a:prstGeom prst="rect">
              <a:avLst/>
            </a:prstGeom>
          </p:spPr>
        </p:pic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74" name="Vista general de diapositiva 173">
                  <a:extLst>
                    <a:ext uri="{FF2B5EF4-FFF2-40B4-BE49-F238E27FC236}">
                      <a16:creationId xmlns:a16="http://schemas.microsoft.com/office/drawing/2014/main" id="{ACC7F079-3285-EA47-87AB-F767E87273F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52492987"/>
                    </p:ext>
                  </p:extLst>
                </p:nvPr>
              </p:nvGraphicFramePr>
              <p:xfrm rot="241317">
                <a:off x="3661023" y="2937244"/>
                <a:ext cx="1070792" cy="602321"/>
              </p:xfrm>
              <a:graphic>
                <a:graphicData uri="http://schemas.microsoft.com/office/powerpoint/2016/slidezoom">
                  <pslz:sldZm>
                    <pslz:sldZmObj sldId="278" cId="1361656519">
                      <pslz:zmPr id="{4D2A03FF-BA2E-C442-8594-1784CDB04085}" returnToParent="0" transitionDur="1000">
                        <p166:blipFill xmlns:p166="http://schemas.microsoft.com/office/powerpoint/2016/6/main">
                          <a:blip r:embed="rId3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 rot="241317">
                            <a:off x="0" y="0"/>
                            <a:ext cx="1070792" cy="602321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74" name="Vista general de diapositiva 173">
                  <a:hlinkClick r:id="rId33" action="ppaction://hlinksldjump"/>
                  <a:extLst>
                    <a:ext uri="{FF2B5EF4-FFF2-40B4-BE49-F238E27FC236}">
                      <a16:creationId xmlns:a16="http://schemas.microsoft.com/office/drawing/2014/main" id="{ACC7F079-3285-EA47-87AB-F767E87273F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 rot="241317">
                  <a:off x="3661023" y="2937244"/>
                  <a:ext cx="1070792" cy="60232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  <p:grpSp>
        <p:nvGrpSpPr>
          <p:cNvPr id="192" name="Grupo 191">
            <a:extLst>
              <a:ext uri="{FF2B5EF4-FFF2-40B4-BE49-F238E27FC236}">
                <a16:creationId xmlns:a16="http://schemas.microsoft.com/office/drawing/2014/main" id="{11E9E5A7-1508-0648-A442-E686FEA4E51E}"/>
              </a:ext>
            </a:extLst>
          </p:cNvPr>
          <p:cNvGrpSpPr/>
          <p:nvPr/>
        </p:nvGrpSpPr>
        <p:grpSpPr>
          <a:xfrm rot="2590882">
            <a:off x="3641750" y="4580313"/>
            <a:ext cx="1496635" cy="1537221"/>
            <a:chOff x="3736693" y="4561972"/>
            <a:chExt cx="1496635" cy="1537221"/>
          </a:xfrm>
        </p:grpSpPr>
        <p:pic>
          <p:nvPicPr>
            <p:cNvPr id="156" name="Imagen 155">
              <a:extLst>
                <a:ext uri="{FF2B5EF4-FFF2-40B4-BE49-F238E27FC236}">
                  <a16:creationId xmlns:a16="http://schemas.microsoft.com/office/drawing/2014/main" id="{18E62F0C-C460-3A4E-9A5D-306994623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36693" y="4561972"/>
              <a:ext cx="1496635" cy="1537221"/>
            </a:xfrm>
            <a:prstGeom prst="rect">
              <a:avLst/>
            </a:prstGeom>
          </p:spPr>
        </p:pic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76" name="Vista general de diapositiva 175">
                  <a:extLst>
                    <a:ext uri="{FF2B5EF4-FFF2-40B4-BE49-F238E27FC236}">
                      <a16:creationId xmlns:a16="http://schemas.microsoft.com/office/drawing/2014/main" id="{5A31FEDE-3FEF-6341-A0FF-971CA09A1DF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00609970"/>
                    </p:ext>
                  </p:extLst>
                </p:nvPr>
              </p:nvGraphicFramePr>
              <p:xfrm rot="152197">
                <a:off x="3954992" y="5010221"/>
                <a:ext cx="1072057" cy="603032"/>
              </p:xfrm>
              <a:graphic>
                <a:graphicData uri="http://schemas.microsoft.com/office/powerpoint/2016/slidezoom">
                  <pslz:sldZm>
                    <pslz:sldZmObj sldId="281" cId="2049967570">
                      <pslz:zmPr id="{DB8F1F51-C990-9A44-9534-9BAB56E266E3}" returnToParent="0" transitionDur="1000">
                        <p166:blipFill xmlns:p166="http://schemas.microsoft.com/office/powerpoint/2016/6/main">
                          <a:blip r:embed="rId3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 rot="2743079">
                            <a:off x="0" y="0"/>
                            <a:ext cx="1072057" cy="603032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76" name="Vista general de diapositiva 175">
                  <a:hlinkClick r:id="rId37" action="ppaction://hlinksldjump"/>
                  <a:extLst>
                    <a:ext uri="{FF2B5EF4-FFF2-40B4-BE49-F238E27FC236}">
                      <a16:creationId xmlns:a16="http://schemas.microsoft.com/office/drawing/2014/main" id="{5A31FEDE-3FEF-6341-A0FF-971CA09A1DF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 rot="2743079">
                  <a:off x="3871317" y="5037779"/>
                  <a:ext cx="1072057" cy="60303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  <p:grpSp>
        <p:nvGrpSpPr>
          <p:cNvPr id="193" name="Grupo 192">
            <a:extLst>
              <a:ext uri="{FF2B5EF4-FFF2-40B4-BE49-F238E27FC236}">
                <a16:creationId xmlns:a16="http://schemas.microsoft.com/office/drawing/2014/main" id="{68E93318-BE50-8846-977E-4E82F23FAB09}"/>
              </a:ext>
            </a:extLst>
          </p:cNvPr>
          <p:cNvGrpSpPr/>
          <p:nvPr/>
        </p:nvGrpSpPr>
        <p:grpSpPr>
          <a:xfrm>
            <a:off x="5735982" y="4642440"/>
            <a:ext cx="1542574" cy="1584406"/>
            <a:chOff x="5576482" y="4717142"/>
            <a:chExt cx="1542574" cy="1584406"/>
          </a:xfrm>
        </p:grpSpPr>
        <p:pic>
          <p:nvPicPr>
            <p:cNvPr id="157" name="Imagen 156">
              <a:extLst>
                <a:ext uri="{FF2B5EF4-FFF2-40B4-BE49-F238E27FC236}">
                  <a16:creationId xmlns:a16="http://schemas.microsoft.com/office/drawing/2014/main" id="{292F52F2-F0E7-F648-B08C-44A1BD4AD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981666">
              <a:off x="5576482" y="4717142"/>
              <a:ext cx="1542574" cy="1584406"/>
            </a:xfrm>
            <a:prstGeom prst="rect">
              <a:avLst/>
            </a:prstGeom>
          </p:spPr>
        </p:pic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78" name="Vista general de diapositiva 177">
                  <a:extLst>
                    <a:ext uri="{FF2B5EF4-FFF2-40B4-BE49-F238E27FC236}">
                      <a16:creationId xmlns:a16="http://schemas.microsoft.com/office/drawing/2014/main" id="{3B7BAEAF-08EF-6240-8518-9AD6C09FA1A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80826977"/>
                    </p:ext>
                  </p:extLst>
                </p:nvPr>
              </p:nvGraphicFramePr>
              <p:xfrm rot="20151244">
                <a:off x="5818872" y="5187660"/>
                <a:ext cx="1060120" cy="596318"/>
              </p:xfrm>
              <a:graphic>
                <a:graphicData uri="http://schemas.microsoft.com/office/powerpoint/2016/slidezoom">
                  <pslz:sldZm>
                    <pslz:sldZmObj sldId="280" cId="3905379201">
                      <pslz:zmPr id="{D6E4F5C9-F965-ED44-8F6B-B294D8471BA3}" returnToParent="0" transitionDur="1000">
                        <p166:blipFill xmlns:p166="http://schemas.microsoft.com/office/powerpoint/2016/6/main">
                          <a:blip r:embed="rId4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 rot="20151244">
                            <a:off x="0" y="0"/>
                            <a:ext cx="1060120" cy="596318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78" name="Vista general de diapositiva 177">
                  <a:hlinkClick r:id="rId41" action="ppaction://hlinksldjump"/>
                  <a:extLst>
                    <a:ext uri="{FF2B5EF4-FFF2-40B4-BE49-F238E27FC236}">
                      <a16:creationId xmlns:a16="http://schemas.microsoft.com/office/drawing/2014/main" id="{3B7BAEAF-08EF-6240-8518-9AD6C09FA1A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 rot="20151244">
                  <a:off x="5970880" y="5201536"/>
                  <a:ext cx="1060120" cy="59631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  <p:grpSp>
        <p:nvGrpSpPr>
          <p:cNvPr id="194" name="Grupo 193">
            <a:extLst>
              <a:ext uri="{FF2B5EF4-FFF2-40B4-BE49-F238E27FC236}">
                <a16:creationId xmlns:a16="http://schemas.microsoft.com/office/drawing/2014/main" id="{C3E35B8F-FFD1-D249-954B-844355866BBD}"/>
              </a:ext>
            </a:extLst>
          </p:cNvPr>
          <p:cNvGrpSpPr/>
          <p:nvPr/>
        </p:nvGrpSpPr>
        <p:grpSpPr>
          <a:xfrm>
            <a:off x="7921095" y="4622046"/>
            <a:ext cx="1528268" cy="1569712"/>
            <a:chOff x="7953373" y="4694435"/>
            <a:chExt cx="1528268" cy="1569712"/>
          </a:xfrm>
        </p:grpSpPr>
        <p:pic>
          <p:nvPicPr>
            <p:cNvPr id="158" name="Imagen 157">
              <a:extLst>
                <a:ext uri="{FF2B5EF4-FFF2-40B4-BE49-F238E27FC236}">
                  <a16:creationId xmlns:a16="http://schemas.microsoft.com/office/drawing/2014/main" id="{5FD88450-40BA-8E4B-82F9-975E7B6C3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72320">
              <a:off x="7953373" y="4694435"/>
              <a:ext cx="1528268" cy="1569712"/>
            </a:xfrm>
            <a:prstGeom prst="rect">
              <a:avLst/>
            </a:prstGeom>
          </p:spPr>
        </p:pic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80" name="Vista general de diapositiva 179">
                  <a:extLst>
                    <a:ext uri="{FF2B5EF4-FFF2-40B4-BE49-F238E27FC236}">
                      <a16:creationId xmlns:a16="http://schemas.microsoft.com/office/drawing/2014/main" id="{C6AA6827-7C8B-1D42-B891-C6736EB75D4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44331666"/>
                    </p:ext>
                  </p:extLst>
                </p:nvPr>
              </p:nvGraphicFramePr>
              <p:xfrm rot="1200981">
                <a:off x="8195561" y="5140346"/>
                <a:ext cx="1080238" cy="607634"/>
              </p:xfrm>
              <a:graphic>
                <a:graphicData uri="http://schemas.microsoft.com/office/powerpoint/2016/slidezoom">
                  <pslz:sldZm>
                    <pslz:sldZmObj sldId="282" cId="3852202183">
                      <pslz:zmPr id="{F05C139A-FB21-9D46-A0EB-55567F00075B}" returnToParent="0" transitionDur="1000">
                        <p166:blipFill xmlns:p166="http://schemas.microsoft.com/office/powerpoint/2016/6/main">
                          <a:blip r:embed="rId44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 rot="1200981">
                            <a:off x="0" y="0"/>
                            <a:ext cx="1080238" cy="607634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80" name="Vista general de diapositiva 179">
                  <a:hlinkClick r:id="rId45" action="ppaction://hlinksldjump"/>
                  <a:extLst>
                    <a:ext uri="{FF2B5EF4-FFF2-40B4-BE49-F238E27FC236}">
                      <a16:creationId xmlns:a16="http://schemas.microsoft.com/office/drawing/2014/main" id="{C6AA6827-7C8B-1D42-B891-C6736EB75D4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 rot="1200981">
                  <a:off x="8195561" y="5140346"/>
                  <a:ext cx="1080238" cy="60763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  <p:grpSp>
        <p:nvGrpSpPr>
          <p:cNvPr id="195" name="Grupo 194">
            <a:extLst>
              <a:ext uri="{FF2B5EF4-FFF2-40B4-BE49-F238E27FC236}">
                <a16:creationId xmlns:a16="http://schemas.microsoft.com/office/drawing/2014/main" id="{EB1055F2-0E0D-6A46-A9B2-EE8E6C753C9E}"/>
              </a:ext>
            </a:extLst>
          </p:cNvPr>
          <p:cNvGrpSpPr/>
          <p:nvPr/>
        </p:nvGrpSpPr>
        <p:grpSpPr>
          <a:xfrm rot="897430">
            <a:off x="9871217" y="4609170"/>
            <a:ext cx="1638299" cy="2021952"/>
            <a:chOff x="10066048" y="4678901"/>
            <a:chExt cx="1638299" cy="2021952"/>
          </a:xfrm>
        </p:grpSpPr>
        <p:pic>
          <p:nvPicPr>
            <p:cNvPr id="181" name="Imagen 180">
              <a:extLst>
                <a:ext uri="{FF2B5EF4-FFF2-40B4-BE49-F238E27FC236}">
                  <a16:creationId xmlns:a16="http://schemas.microsoft.com/office/drawing/2014/main" id="{08E9F2B4-2958-CC4D-8B85-3FCEA7E74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66048" y="4678901"/>
              <a:ext cx="1638299" cy="2021952"/>
            </a:xfrm>
            <a:prstGeom prst="rect">
              <a:avLst/>
            </a:prstGeom>
          </p:spPr>
        </p:pic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83" name="Vista general de diapositiva 182">
                  <a:extLst>
                    <a:ext uri="{FF2B5EF4-FFF2-40B4-BE49-F238E27FC236}">
                      <a16:creationId xmlns:a16="http://schemas.microsoft.com/office/drawing/2014/main" id="{6FD350E0-507C-9B45-B181-87F4304DFDB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69373757"/>
                    </p:ext>
                  </p:extLst>
                </p:nvPr>
              </p:nvGraphicFramePr>
              <p:xfrm rot="217280">
                <a:off x="10363746" y="5178424"/>
                <a:ext cx="1092956" cy="614788"/>
              </p:xfrm>
              <a:graphic>
                <a:graphicData uri="http://schemas.microsoft.com/office/powerpoint/2016/slidezoom">
                  <pslz:sldZm>
                    <pslz:sldZmObj sldId="272" cId="2631611426">
                      <pslz:zmPr id="{57A5361C-9427-554D-AED8-05A18656C4E1}" returnToParent="0" transitionDur="1000">
                        <p166:blipFill xmlns:p166="http://schemas.microsoft.com/office/powerpoint/2016/6/main">
                          <a:blip r:embed="rId4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 rot="1114710">
                            <a:off x="0" y="0"/>
                            <a:ext cx="1092956" cy="614788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83" name="Vista general de diapositiva 182">
                  <a:hlinkClick r:id="rId49" action="ppaction://hlinksldjump"/>
                  <a:extLst>
                    <a:ext uri="{FF2B5EF4-FFF2-40B4-BE49-F238E27FC236}">
                      <a16:creationId xmlns:a16="http://schemas.microsoft.com/office/drawing/2014/main" id="{6FD350E0-507C-9B45-B181-87F4304DFDB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 rot="1114710">
                  <a:off x="10220734" y="5122066"/>
                  <a:ext cx="1092956" cy="61478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23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3CDDE46-2139-804A-BA16-2463562B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9256" y="534324"/>
            <a:ext cx="4233486" cy="621793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137820F-B46C-974B-A7BB-1EDD3DC86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2489" y="1803927"/>
            <a:ext cx="2006872" cy="217694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B152EBB-D786-A54D-834A-33DF2EACF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944" y="3944280"/>
            <a:ext cx="2091911" cy="66328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267B8B3-5FBA-AD45-A6C7-DDCABE2C4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4996" y="4612701"/>
            <a:ext cx="2040888" cy="71431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2CC2216-A51E-A04D-BC66-13893E96C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9093" y="1854289"/>
            <a:ext cx="2031332" cy="157428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85488AA-A08E-F940-8ADD-138E4B0C8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4552" y="3366670"/>
            <a:ext cx="2031333" cy="17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C454B56-CA0F-384B-8E83-9FE036561F4E}"/>
              </a:ext>
            </a:extLst>
          </p:cNvPr>
          <p:cNvSpPr/>
          <p:nvPr/>
        </p:nvSpPr>
        <p:spPr>
          <a:xfrm>
            <a:off x="6095997" y="1712422"/>
            <a:ext cx="5816141" cy="2917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B1BB57-5527-4755-A2B8-15114D5E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1: Evitar parlar en masculí genèric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9165A0-002B-409C-B6FA-7DFF0E4CD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00" y="1719510"/>
            <a:ext cx="4542008" cy="4181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800" dirty="0">
                <a:ea typeface="+mn-lt"/>
                <a:cs typeface="+mn-lt"/>
              </a:rPr>
              <a:t>Per referir-nos a grups que inclouen totes les persones a qui es fa referència, existeix el masculí genèric. Aquest recurs, tot i que lingüísticament és correcte, contribueix a perpetuar la </a:t>
            </a:r>
            <a:r>
              <a:rPr lang="ca-ES" sz="1800" b="1" dirty="0">
                <a:ea typeface="+mn-lt"/>
                <a:cs typeface="+mn-lt"/>
              </a:rPr>
              <a:t>invisibilització de les persones de sexe femení i a reforçar una visió androcèntrica del món</a:t>
            </a:r>
            <a:r>
              <a:rPr lang="ca-ES" sz="1800" dirty="0">
                <a:ea typeface="+mn-lt"/>
                <a:cs typeface="+mn-lt"/>
              </a:rPr>
              <a:t>, per la qual cosa és recomanable limitar-ne l’ús quan ens referim únicament a un grup format per homes i </a:t>
            </a:r>
            <a:r>
              <a:rPr lang="ca-ES" sz="1800" b="1" dirty="0">
                <a:ea typeface="+mn-lt"/>
                <a:cs typeface="+mn-lt"/>
              </a:rPr>
              <a:t>buscar alternatives </a:t>
            </a:r>
            <a:r>
              <a:rPr lang="ca-ES" sz="1800" dirty="0">
                <a:ea typeface="+mn-lt"/>
                <a:cs typeface="+mn-lt"/>
              </a:rPr>
              <a:t>quan ens referim a un grup heterogeni.</a:t>
            </a:r>
            <a:endParaRPr lang="ca-ES" sz="18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1905F4-53FF-4230-B94A-00F0C199BE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2255" y="2327565"/>
            <a:ext cx="5400990" cy="175398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ca-ES" dirty="0">
                <a:solidFill>
                  <a:schemeClr val="bg1"/>
                </a:solidFill>
                <a:cs typeface="Calibri"/>
              </a:rPr>
              <a:t>Hola a tots - </a:t>
            </a:r>
            <a:r>
              <a:rPr lang="ca-ES" b="1" dirty="0">
                <a:solidFill>
                  <a:schemeClr val="bg1"/>
                </a:solidFill>
                <a:cs typeface="Calibri"/>
              </a:rPr>
              <a:t>Hola a tothom</a:t>
            </a:r>
          </a:p>
          <a:p>
            <a:pPr marL="285750" indent="-285750">
              <a:buFont typeface="Arial"/>
              <a:buChar char="•"/>
            </a:pPr>
            <a:r>
              <a:rPr lang="ca-ES" dirty="0">
                <a:solidFill>
                  <a:schemeClr val="bg1"/>
                </a:solidFill>
                <a:cs typeface="Calibri"/>
              </a:rPr>
              <a:t>Treballadors de Càritas - </a:t>
            </a:r>
            <a:r>
              <a:rPr lang="ca-ES" b="1" dirty="0">
                <a:solidFill>
                  <a:schemeClr val="bg1"/>
                </a:solidFill>
                <a:cs typeface="Calibri"/>
              </a:rPr>
              <a:t>Persones contractades</a:t>
            </a:r>
          </a:p>
          <a:p>
            <a:pPr marL="285750" indent="-285750">
              <a:buFont typeface="Arial"/>
              <a:buChar char="•"/>
            </a:pPr>
            <a:r>
              <a:rPr lang="ca-ES" dirty="0">
                <a:solidFill>
                  <a:schemeClr val="bg1"/>
                </a:solidFill>
                <a:cs typeface="Calibri"/>
              </a:rPr>
              <a:t>Els voluntaris - </a:t>
            </a:r>
            <a:r>
              <a:rPr lang="ca-ES" b="1" dirty="0">
                <a:solidFill>
                  <a:schemeClr val="bg1"/>
                </a:solidFill>
                <a:cs typeface="Calibri"/>
              </a:rPr>
              <a:t>Les persones voluntàries</a:t>
            </a:r>
          </a:p>
          <a:p>
            <a:pPr marL="285750" indent="-285750">
              <a:buFont typeface="Arial"/>
              <a:buChar char="•"/>
            </a:pPr>
            <a:r>
              <a:rPr lang="ca-ES" dirty="0">
                <a:solidFill>
                  <a:schemeClr val="bg1"/>
                </a:solidFill>
                <a:cs typeface="Calibri"/>
              </a:rPr>
              <a:t>Socis i donants - </a:t>
            </a:r>
            <a:r>
              <a:rPr lang="ca-ES" b="1" dirty="0">
                <a:solidFill>
                  <a:schemeClr val="bg1"/>
                </a:solidFill>
                <a:cs typeface="Calibri"/>
              </a:rPr>
              <a:t>Persones sòcies i donants </a:t>
            </a:r>
          </a:p>
        </p:txBody>
      </p:sp>
    </p:spTree>
    <p:extLst>
      <p:ext uri="{BB962C8B-B14F-4D97-AF65-F5344CB8AC3E}">
        <p14:creationId xmlns:p14="http://schemas.microsoft.com/office/powerpoint/2010/main" val="153010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C454B56-CA0F-384B-8E83-9FE036561F4E}"/>
              </a:ext>
            </a:extLst>
          </p:cNvPr>
          <p:cNvSpPr/>
          <p:nvPr/>
        </p:nvSpPr>
        <p:spPr>
          <a:xfrm>
            <a:off x="6095997" y="1712422"/>
            <a:ext cx="5816141" cy="2917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B1BB57-5527-4755-A2B8-15114D5E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2: Utilitzar termes sense marca de gènere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9165A0-002B-409C-B6FA-7DFF0E4CD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24" y="1712422"/>
            <a:ext cx="4705717" cy="1853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800" dirty="0">
                <a:ea typeface="Calibri" panose="020F0502020204030204"/>
                <a:cs typeface="Calibri" panose="020F0502020204030204"/>
              </a:rPr>
              <a:t>Quan no ens referim a una persona concreta, sempre que es pugui, s’han d’utilitzar </a:t>
            </a:r>
            <a:r>
              <a:rPr lang="ca-ES" sz="1800" b="1" dirty="0">
                <a:ea typeface="Calibri" panose="020F0502020204030204"/>
                <a:cs typeface="Calibri" panose="020F0502020204030204"/>
              </a:rPr>
              <a:t>substantius col·lectius sense marca de gènere</a:t>
            </a:r>
            <a:r>
              <a:rPr lang="ca-ES" sz="1800" dirty="0">
                <a:ea typeface="Calibri" panose="020F0502020204030204"/>
                <a:cs typeface="Calibri" panose="020F0502020204030204"/>
              </a:rPr>
              <a:t>, és a dir, que designin indiferentment individus d’un sexe i l’altre.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1905F4-53FF-4230-B94A-00F0C199BE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2255" y="2327565"/>
            <a:ext cx="5400990" cy="1753984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ca-ES" dirty="0">
                <a:solidFill>
                  <a:schemeClr val="bg1"/>
                </a:solidFill>
                <a:cs typeface="Calibri"/>
              </a:rPr>
              <a:t>Els nens - E</a:t>
            </a:r>
            <a:r>
              <a:rPr lang="ca-ES" b="1" dirty="0">
                <a:solidFill>
                  <a:schemeClr val="bg1"/>
                </a:solidFill>
                <a:cs typeface="Calibri"/>
              </a:rPr>
              <a:t>ls infants</a:t>
            </a:r>
          </a:p>
          <a:p>
            <a:pPr marL="285750" indent="-285750">
              <a:buFont typeface="Arial"/>
              <a:buChar char="•"/>
            </a:pPr>
            <a:r>
              <a:rPr lang="ca-ES" dirty="0">
                <a:solidFill>
                  <a:schemeClr val="bg1"/>
                </a:solidFill>
                <a:cs typeface="Calibri"/>
              </a:rPr>
              <a:t>Els migrants - </a:t>
            </a:r>
            <a:r>
              <a:rPr lang="ca-ES" b="1" dirty="0">
                <a:solidFill>
                  <a:schemeClr val="bg1"/>
                </a:solidFill>
                <a:cs typeface="Calibri"/>
              </a:rPr>
              <a:t>Les persones migrades</a:t>
            </a:r>
          </a:p>
          <a:p>
            <a:pPr marL="285750" indent="-285750">
              <a:buFont typeface="Arial"/>
              <a:buChar char="•"/>
            </a:pPr>
            <a:r>
              <a:rPr lang="ca-ES" dirty="0">
                <a:solidFill>
                  <a:schemeClr val="bg1"/>
                </a:solidFill>
                <a:cs typeface="Calibri"/>
              </a:rPr>
              <a:t>Els pares - </a:t>
            </a:r>
            <a:r>
              <a:rPr lang="ca-ES" b="1" dirty="0">
                <a:solidFill>
                  <a:schemeClr val="bg1"/>
                </a:solidFill>
                <a:cs typeface="Calibri"/>
              </a:rPr>
              <a:t>Els progenitors o les famílies</a:t>
            </a:r>
          </a:p>
          <a:p>
            <a:pPr marL="285750" indent="-285750">
              <a:buFont typeface="Arial"/>
              <a:buChar char="•"/>
            </a:pPr>
            <a:r>
              <a:rPr lang="ca-ES" dirty="0">
                <a:solidFill>
                  <a:schemeClr val="bg1"/>
                </a:solidFill>
                <a:cs typeface="Calibri"/>
              </a:rPr>
              <a:t>Els participants - </a:t>
            </a:r>
            <a:r>
              <a:rPr lang="ca-ES" b="1" dirty="0">
                <a:solidFill>
                  <a:schemeClr val="bg1"/>
                </a:solidFill>
                <a:cs typeface="Calibri"/>
              </a:rPr>
              <a:t>Persones participants</a:t>
            </a:r>
          </a:p>
        </p:txBody>
      </p:sp>
    </p:spTree>
    <p:extLst>
      <p:ext uri="{BB962C8B-B14F-4D97-AF65-F5344CB8AC3E}">
        <p14:creationId xmlns:p14="http://schemas.microsoft.com/office/powerpoint/2010/main" val="368402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C454B56-CA0F-384B-8E83-9FE036561F4E}"/>
              </a:ext>
            </a:extLst>
          </p:cNvPr>
          <p:cNvSpPr/>
          <p:nvPr/>
        </p:nvSpPr>
        <p:spPr>
          <a:xfrm>
            <a:off x="6095997" y="1712422"/>
            <a:ext cx="5816141" cy="2917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B1BB57-5527-4755-A2B8-15114D5E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3: Utilitzar expressions neutres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9165A0-002B-409C-B6FA-7DFF0E4CD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77" y="1712422"/>
            <a:ext cx="4882829" cy="1313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800" dirty="0">
                <a:cs typeface="Calibri"/>
              </a:rPr>
              <a:t>Les expressions també poden ser reformulades per tal de </a:t>
            </a:r>
            <a:r>
              <a:rPr lang="ca-ES" sz="1800" b="1" dirty="0">
                <a:cs typeface="Calibri"/>
              </a:rPr>
              <a:t>no ser excloents</a:t>
            </a:r>
            <a:r>
              <a:rPr lang="ca-ES" sz="1800" dirty="0">
                <a:cs typeface="Calibri"/>
              </a:rPr>
              <a:t>. Així doncs, podem dir: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1905F4-53FF-4230-B94A-00F0C199BE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2255" y="2531225"/>
            <a:ext cx="5400990" cy="128015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ca-ES" dirty="0">
                <a:solidFill>
                  <a:schemeClr val="bg1"/>
                </a:solidFill>
                <a:cs typeface="Arial"/>
              </a:rPr>
              <a:t>Col·laboradors - </a:t>
            </a:r>
            <a:r>
              <a:rPr lang="ca-ES" b="1" dirty="0">
                <a:solidFill>
                  <a:schemeClr val="bg1"/>
                </a:solidFill>
                <a:cs typeface="Arial"/>
              </a:rPr>
              <a:t>Amb la col·laboració de</a:t>
            </a:r>
            <a:endParaRPr lang="ca-ES" b="1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ca-ES" dirty="0">
                <a:solidFill>
                  <a:schemeClr val="bg1"/>
                </a:solidFill>
                <a:cs typeface="Arial"/>
              </a:rPr>
              <a:t>Benvinguts - </a:t>
            </a:r>
            <a:r>
              <a:rPr lang="ca-ES" b="1" dirty="0">
                <a:solidFill>
                  <a:schemeClr val="bg1"/>
                </a:solidFill>
                <a:cs typeface="Arial"/>
              </a:rPr>
              <a:t>Us donem la benvinguda</a:t>
            </a:r>
            <a:endParaRPr lang="ca-ES" b="1" dirty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ca-ES" dirty="0">
                <a:solidFill>
                  <a:schemeClr val="bg1"/>
                </a:solidFill>
                <a:cs typeface="Arial"/>
              </a:rPr>
              <a:t>Autors - </a:t>
            </a:r>
            <a:r>
              <a:rPr lang="ca-ES" b="1" dirty="0">
                <a:solidFill>
                  <a:schemeClr val="bg1"/>
                </a:solidFill>
                <a:cs typeface="Arial"/>
              </a:rPr>
              <a:t>Autoria a càrrec de</a:t>
            </a:r>
            <a:endParaRPr lang="ca-ES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833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C454B56-CA0F-384B-8E83-9FE036561F4E}"/>
              </a:ext>
            </a:extLst>
          </p:cNvPr>
          <p:cNvSpPr/>
          <p:nvPr/>
        </p:nvSpPr>
        <p:spPr>
          <a:xfrm>
            <a:off x="6095997" y="2085648"/>
            <a:ext cx="5816141" cy="2917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B1BB57-5527-4755-A2B8-15114D5E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95" y="757382"/>
            <a:ext cx="11162205" cy="875475"/>
          </a:xfrm>
        </p:spPr>
        <p:txBody>
          <a:bodyPr>
            <a:normAutofit fontScale="90000"/>
          </a:bodyPr>
          <a:lstStyle/>
          <a:p>
            <a:pPr marL="360000" indent="-360000"/>
            <a:r>
              <a:rPr lang="ca-ES" dirty="0"/>
              <a:t>4: Utilitzar pronoms i determinants</a:t>
            </a:r>
            <a:br>
              <a:rPr lang="ca-ES" dirty="0"/>
            </a:br>
            <a:r>
              <a:rPr lang="ca-ES" dirty="0"/>
              <a:t>sense marca de gènere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9165A0-002B-409C-B6FA-7DFF0E4CD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37" y="2085648"/>
            <a:ext cx="4882829" cy="1213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800" dirty="0">
                <a:cs typeface="Calibri"/>
              </a:rPr>
              <a:t>En determinats casos, alguns pronoms amb marca de gènere poden ser substituïts per </a:t>
            </a:r>
            <a:r>
              <a:rPr lang="ca-ES" sz="1800" b="1" dirty="0">
                <a:cs typeface="Calibri"/>
              </a:rPr>
              <a:t>pronoms sense marca de gènere</a:t>
            </a:r>
            <a:r>
              <a:rPr lang="ca-ES" sz="1800" dirty="0">
                <a:cs typeface="Calibri"/>
              </a:rPr>
              <a:t>. 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1905F4-53FF-4230-B94A-00F0C199BE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2255" y="2904451"/>
            <a:ext cx="5400990" cy="128015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ca-ES" dirty="0">
                <a:solidFill>
                  <a:schemeClr val="bg1"/>
                </a:solidFill>
                <a:cs typeface="Calibri"/>
              </a:rPr>
              <a:t>Els que vinguin - </a:t>
            </a:r>
            <a:r>
              <a:rPr lang="ca-ES" b="1" dirty="0">
                <a:solidFill>
                  <a:schemeClr val="bg1"/>
                </a:solidFill>
                <a:cs typeface="Calibri"/>
              </a:rPr>
              <a:t>Qui vingui</a:t>
            </a:r>
            <a:endParaRPr lang="ca-ES" b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ca-ES" dirty="0">
                <a:solidFill>
                  <a:schemeClr val="bg1"/>
                </a:solidFill>
                <a:cs typeface="Calibri" panose="020F0502020204030204"/>
              </a:rPr>
              <a:t>Tots - </a:t>
            </a:r>
            <a:r>
              <a:rPr lang="ca-ES" b="1" dirty="0">
                <a:solidFill>
                  <a:schemeClr val="bg1"/>
                </a:solidFill>
                <a:cs typeface="Calibri" panose="020F0502020204030204"/>
              </a:rPr>
              <a:t>Tothom</a:t>
            </a:r>
          </a:p>
          <a:p>
            <a:pPr marL="285750" indent="-285750">
              <a:buFont typeface="Arial"/>
              <a:buChar char="•"/>
            </a:pPr>
            <a:r>
              <a:rPr lang="ca-ES" dirty="0">
                <a:solidFill>
                  <a:schemeClr val="bg1"/>
                </a:solidFill>
                <a:cs typeface="Calibri" panose="020F0502020204030204"/>
              </a:rPr>
              <a:t>Els que vulguin - </a:t>
            </a:r>
            <a:r>
              <a:rPr lang="ca-ES" b="1" dirty="0">
                <a:solidFill>
                  <a:schemeClr val="bg1"/>
                </a:solidFill>
                <a:cs typeface="Calibri" panose="020F0502020204030204"/>
              </a:rPr>
              <a:t>Les persones que vulguin</a:t>
            </a:r>
          </a:p>
        </p:txBody>
      </p:sp>
    </p:spTree>
    <p:extLst>
      <p:ext uri="{BB962C8B-B14F-4D97-AF65-F5344CB8AC3E}">
        <p14:creationId xmlns:p14="http://schemas.microsoft.com/office/powerpoint/2010/main" val="8115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C454B56-CA0F-384B-8E83-9FE036561F4E}"/>
              </a:ext>
            </a:extLst>
          </p:cNvPr>
          <p:cNvSpPr/>
          <p:nvPr/>
        </p:nvSpPr>
        <p:spPr>
          <a:xfrm>
            <a:off x="6095997" y="2327564"/>
            <a:ext cx="5816141" cy="2917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B1BB57-5527-4755-A2B8-15114D5E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95" y="757382"/>
            <a:ext cx="11162205" cy="1295353"/>
          </a:xfrm>
        </p:spPr>
        <p:txBody>
          <a:bodyPr>
            <a:normAutofit fontScale="90000"/>
          </a:bodyPr>
          <a:lstStyle/>
          <a:p>
            <a:pPr marL="432000" indent="-457200"/>
            <a:r>
              <a:rPr lang="ca-ES" dirty="0"/>
              <a:t>5: Quan no sigui possible trobar una forma genèrica o una expressió neutra, utilitzar les formes dobles sense barres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9165A0-002B-409C-B6FA-7DFF0E4CD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37" y="2327564"/>
            <a:ext cx="4882829" cy="34248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sz="1800" dirty="0">
                <a:ea typeface="Calibri"/>
                <a:cs typeface="Calibri"/>
              </a:rPr>
              <a:t>Sempre que no sigui possible trobar una paraula genèrica o expressions que es refereixin al conjunt de persones, utilitzarem les </a:t>
            </a:r>
            <a:r>
              <a:rPr lang="ca-ES" sz="1800" b="1" dirty="0">
                <a:ea typeface="Calibri"/>
                <a:cs typeface="Calibri"/>
              </a:rPr>
              <a:t>formes dobles </a:t>
            </a:r>
            <a:r>
              <a:rPr lang="ca-ES" sz="1800" dirty="0">
                <a:ea typeface="Calibri"/>
                <a:cs typeface="Calibri"/>
              </a:rPr>
              <a:t>per visibilitzar tothom. </a:t>
            </a:r>
          </a:p>
          <a:p>
            <a:pPr marL="0" indent="0">
              <a:buNone/>
            </a:pPr>
            <a:r>
              <a:rPr lang="ca-ES" sz="1800" dirty="0">
                <a:ea typeface="Calibri"/>
                <a:cs typeface="Calibri"/>
              </a:rPr>
              <a:t>Aquestes formes dobles es fan servir emprant les dues paraules senceres en la forma masculina i femenina, sempre que es pugui. </a:t>
            </a:r>
            <a:endParaRPr lang="ca-E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ca-ES" sz="1800" dirty="0">
                <a:ea typeface="Calibri"/>
                <a:cs typeface="Calibri"/>
              </a:rPr>
              <a:t>En llenguatge escrit també es poden utilitzar les formes abreujades i separades amb barres, tot i que </a:t>
            </a:r>
            <a:r>
              <a:rPr lang="ca-ES" sz="1800" b="1" dirty="0">
                <a:ea typeface="Calibri"/>
                <a:cs typeface="Calibri"/>
              </a:rPr>
              <a:t>és recomanable fer servir totes dues paraules senceres</a:t>
            </a:r>
            <a:r>
              <a:rPr lang="ca-ES" sz="1800" dirty="0">
                <a:ea typeface="Calibri"/>
                <a:cs typeface="Calibri"/>
              </a:rPr>
              <a:t>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1905F4-53FF-4230-B94A-00F0C199BE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2254" y="3015441"/>
            <a:ext cx="5400990" cy="1873800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ca-ES" b="1" dirty="0">
                <a:solidFill>
                  <a:schemeClr val="bg1"/>
                </a:solidFill>
                <a:cs typeface="Calibri"/>
              </a:rPr>
              <a:t>“Nens i nenes”, </a:t>
            </a:r>
            <a:r>
              <a:rPr lang="ca-ES" dirty="0">
                <a:solidFill>
                  <a:schemeClr val="bg1"/>
                </a:solidFill>
                <a:cs typeface="Calibri"/>
              </a:rPr>
              <a:t>en lloc de “Nens/es"</a:t>
            </a:r>
          </a:p>
          <a:p>
            <a:pPr marL="285750" indent="-285750" algn="l">
              <a:buFont typeface="Arial"/>
              <a:buChar char="•"/>
            </a:pPr>
            <a:r>
              <a:rPr lang="ca-ES" b="1" dirty="0">
                <a:solidFill>
                  <a:schemeClr val="bg1"/>
                </a:solidFill>
                <a:cs typeface="Arial"/>
              </a:rPr>
              <a:t>“Benvolguts i benvolgudes”, </a:t>
            </a:r>
            <a:r>
              <a:rPr lang="ca-ES" dirty="0">
                <a:solidFill>
                  <a:schemeClr val="bg1"/>
                </a:solidFill>
                <a:cs typeface="Arial"/>
              </a:rPr>
              <a:t>en lloc de “Benvolguts/</a:t>
            </a:r>
            <a:r>
              <a:rPr lang="ca-ES" dirty="0" err="1">
                <a:solidFill>
                  <a:schemeClr val="bg1"/>
                </a:solidFill>
                <a:cs typeface="Arial"/>
              </a:rPr>
              <a:t>udes</a:t>
            </a:r>
            <a:r>
              <a:rPr lang="ca-ES" dirty="0">
                <a:solidFill>
                  <a:schemeClr val="bg1"/>
                </a:solidFill>
                <a:cs typeface="Arial"/>
              </a:rPr>
              <a:t>”</a:t>
            </a:r>
          </a:p>
          <a:p>
            <a:pPr marL="285750" indent="-285750" algn="l">
              <a:buFont typeface="Arial"/>
              <a:buChar char="•"/>
            </a:pPr>
            <a:r>
              <a:rPr lang="ca-ES" b="1" dirty="0">
                <a:solidFill>
                  <a:schemeClr val="bg1"/>
                </a:solidFill>
                <a:cs typeface="Arial"/>
              </a:rPr>
              <a:t>“Advocats i advocades”, </a:t>
            </a:r>
            <a:r>
              <a:rPr lang="ca-ES" dirty="0">
                <a:solidFill>
                  <a:schemeClr val="bg1"/>
                </a:solidFill>
                <a:cs typeface="Arial"/>
              </a:rPr>
              <a:t>en lloc </a:t>
            </a:r>
            <a:r>
              <a:rPr lang="ca-ES" dirty="0" err="1">
                <a:solidFill>
                  <a:schemeClr val="bg1"/>
                </a:solidFill>
                <a:cs typeface="Arial"/>
              </a:rPr>
              <a:t>d’“Advocats</a:t>
            </a:r>
            <a:r>
              <a:rPr lang="ca-ES" dirty="0">
                <a:solidFill>
                  <a:schemeClr val="bg1"/>
                </a:solidFill>
                <a:cs typeface="Arial"/>
              </a:rPr>
              <a:t>/</a:t>
            </a:r>
            <a:r>
              <a:rPr lang="ca-ES" dirty="0" err="1">
                <a:solidFill>
                  <a:schemeClr val="bg1"/>
                </a:solidFill>
                <a:cs typeface="Arial"/>
              </a:rPr>
              <a:t>ades</a:t>
            </a:r>
            <a:r>
              <a:rPr lang="ca-ES" dirty="0">
                <a:solidFill>
                  <a:schemeClr val="bg1"/>
                </a:solidFill>
                <a:cs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5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1BB57-5527-4755-A2B8-15114D5E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95" y="757382"/>
            <a:ext cx="11162205" cy="922128"/>
          </a:xfrm>
        </p:spPr>
        <p:txBody>
          <a:bodyPr>
            <a:normAutofit fontScale="90000"/>
          </a:bodyPr>
          <a:lstStyle/>
          <a:p>
            <a:pPr marL="432000" indent="-457200"/>
            <a:r>
              <a:rPr lang="ca-ES" dirty="0"/>
              <a:t>6: Evitar estereotips i pressupòsits relacionats amb els càrrecs i les professions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9165A0-002B-409C-B6FA-7DFF0E4CD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07" y="2069905"/>
            <a:ext cx="5400990" cy="4266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a-ES" sz="1800" dirty="0">
                <a:ea typeface="Calibri"/>
                <a:cs typeface="Calibri"/>
              </a:rPr>
              <a:t>Existeixen determinades professions o figures que s’associen directament a un gènere determinat. Si en fem una anàlisi, arribarem a la conclusió que </a:t>
            </a:r>
            <a:r>
              <a:rPr lang="ca-ES" sz="1800" b="1" dirty="0">
                <a:ea typeface="Calibri"/>
                <a:cs typeface="Calibri"/>
              </a:rPr>
              <a:t>la majoria de les professions amb manca de prestigi tendeixen a ser assignades a persones de sexe femení</a:t>
            </a:r>
            <a:r>
              <a:rPr lang="ca-ES" dirty="0">
                <a:ea typeface="Calibri"/>
                <a:cs typeface="Calibri"/>
              </a:rPr>
              <a:t> i</a:t>
            </a:r>
            <a:r>
              <a:rPr lang="ca-ES" sz="1800" dirty="0">
                <a:ea typeface="Calibri"/>
                <a:cs typeface="Calibri"/>
              </a:rPr>
              <a:t>, en canvi, amb llocs de més prestigi succeeix el contrari. </a:t>
            </a:r>
          </a:p>
          <a:p>
            <a:r>
              <a:rPr lang="ca-ES" sz="1800" dirty="0">
                <a:ea typeface="Calibri"/>
                <a:cs typeface="Calibri"/>
              </a:rPr>
              <a:t>Així doncs, no parlarem genèricament de “cuidadora”, “infermera”, “recepcionista” o “secretària”, ni tampoc de “directiu”, “advocat”, “alcalde” o “metge”. </a:t>
            </a:r>
            <a:r>
              <a:rPr lang="ca-ES" sz="1800" b="1" dirty="0">
                <a:ea typeface="Calibri"/>
                <a:cs typeface="Calibri"/>
              </a:rPr>
              <a:t>Ens referirem sempre pel gènere del qui ocupa el càrrec i en cas que no el coneguem, utilitzarem una expressió genèrica </a:t>
            </a:r>
            <a:r>
              <a:rPr lang="ca-ES" sz="1800" dirty="0">
                <a:ea typeface="Calibri"/>
                <a:cs typeface="Calibri"/>
              </a:rPr>
              <a:t>(“qui ocupa l’alcaldia”, “la persona que s’encarrega de les tasques de neteja”).</a:t>
            </a:r>
            <a:endParaRPr lang="ca-ES" sz="1800" dirty="0">
              <a:cs typeface="Calibri"/>
            </a:endParaRPr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1C231200-CC1A-BF4F-BCDB-57D1EE97E30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38" t="117" r="-14767" b="11669"/>
          <a:stretch/>
        </p:blipFill>
        <p:spPr>
          <a:xfrm>
            <a:off x="6699380" y="1986553"/>
            <a:ext cx="4954458" cy="4871446"/>
          </a:xfrm>
        </p:spPr>
      </p:pic>
    </p:spTree>
    <p:extLst>
      <p:ext uri="{BB962C8B-B14F-4D97-AF65-F5344CB8AC3E}">
        <p14:creationId xmlns:p14="http://schemas.microsoft.com/office/powerpoint/2010/main" val="18189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CÀRITAS corporatiu">
      <a:dk1>
        <a:sysClr val="windowText" lastClr="000000"/>
      </a:dk1>
      <a:lt1>
        <a:sysClr val="window" lastClr="FFFFFF"/>
      </a:lt1>
      <a:dk2>
        <a:srgbClr val="CD152A"/>
      </a:dk2>
      <a:lt2>
        <a:srgbClr val="FFFFFF"/>
      </a:lt2>
      <a:accent1>
        <a:srgbClr val="CD152A"/>
      </a:accent1>
      <a:accent2>
        <a:srgbClr val="E95E57"/>
      </a:accent2>
      <a:accent3>
        <a:srgbClr val="4EBEEC"/>
      </a:accent3>
      <a:accent4>
        <a:srgbClr val="A4C413"/>
      </a:accent4>
      <a:accent5>
        <a:srgbClr val="804A1D"/>
      </a:accent5>
      <a:accent6>
        <a:srgbClr val="940081"/>
      </a:accent6>
      <a:hlink>
        <a:srgbClr val="000000"/>
      </a:hlink>
      <a:folHlink>
        <a:srgbClr val="000000"/>
      </a:folHlink>
    </a:clrScheme>
    <a:fontScheme name="Caritas">
      <a:majorFont>
        <a:latin typeface="ITC Century Std Ultra"/>
        <a:ea typeface=""/>
        <a:cs typeface=""/>
      </a:majorFont>
      <a:minorFont>
        <a:latin typeface="Gill Sans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6a7d79-ff78-466e-942d-5c1bf23a639b" xsi:nil="true"/>
    <lcf76f155ced4ddcb4097134ff3c332f xmlns="627a6ecc-1f32-48dd-bf34-fb748f5f531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5D41FDE53ED14098EEE7077E2EAB5E" ma:contentTypeVersion="18" ma:contentTypeDescription="Crear nuevo documento." ma:contentTypeScope="" ma:versionID="744e4539dc80232a6a53a5fcc72e67b1">
  <xsd:schema xmlns:xsd="http://www.w3.org/2001/XMLSchema" xmlns:xs="http://www.w3.org/2001/XMLSchema" xmlns:p="http://schemas.microsoft.com/office/2006/metadata/properties" xmlns:ns2="627a6ecc-1f32-48dd-bf34-fb748f5f5317" xmlns:ns3="576a7d79-ff78-466e-942d-5c1bf23a639b" targetNamespace="http://schemas.microsoft.com/office/2006/metadata/properties" ma:root="true" ma:fieldsID="e5c51678cebee09142db150a01a81dec" ns2:_="" ns3:_="">
    <xsd:import namespace="627a6ecc-1f32-48dd-bf34-fb748f5f5317"/>
    <xsd:import namespace="576a7d79-ff78-466e-942d-5c1bf23a63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a6ecc-1f32-48dd-bf34-fb748f5f53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2ab03fdc-d9b5-41a5-8a9b-a98eadc24b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a7d79-ff78-466e-942d-5c1bf23a6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62167dd-adb5-480b-b6d2-97c7655bcd38}" ma:internalName="TaxCatchAll" ma:showField="CatchAllData" ma:web="576a7d79-ff78-466e-942d-5c1bf23a6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20DD35-B048-4E6F-BBD2-A81D1941D5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8D3035-B760-4B17-9EA6-58BA4E03845E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76a7d79-ff78-466e-942d-5c1bf23a639b"/>
    <ds:schemaRef ds:uri="627a6ecc-1f32-48dd-bf34-fb748f5f531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879525E-2358-4B95-9007-009D939ED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7a6ecc-1f32-48dd-bf34-fb748f5f5317"/>
    <ds:schemaRef ds:uri="576a7d79-ff78-466e-942d-5c1bf23a63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842</Words>
  <Application>Microsoft Macintosh PowerPoint</Application>
  <PresentationFormat>Panorámica</PresentationFormat>
  <Paragraphs>46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Std</vt:lpstr>
      <vt:lpstr>ITC Century Std Ultra</vt:lpstr>
      <vt:lpstr>Tema de Office</vt:lpstr>
      <vt:lpstr>Decàleg per a l’ús del llenguatge inclusiu i no sexista a Càritas Diocesana de Barcelona (Pla d’Igualtat)</vt:lpstr>
      <vt:lpstr>Presentación de PowerPoint</vt:lpstr>
      <vt:lpstr>Presentación de PowerPoint</vt:lpstr>
      <vt:lpstr>1: Evitar parlar en masculí genèric</vt:lpstr>
      <vt:lpstr>2: Utilitzar termes sense marca de gènere</vt:lpstr>
      <vt:lpstr>3: Utilitzar expressions neutres</vt:lpstr>
      <vt:lpstr>4: Utilitzar pronoms i determinants sense marca de gènere</vt:lpstr>
      <vt:lpstr>5: Quan no sigui possible trobar una forma genèrica o una expressió neutra, utilitzar les formes dobles sense barres</vt:lpstr>
      <vt:lpstr>6: Evitar estereotips i pressupòsits relacionats amb els càrrecs i les professions</vt:lpstr>
      <vt:lpstr>7: No utilitzar expressions amb connotacions sexistes</vt:lpstr>
      <vt:lpstr>8: El llenguatge no es canvia d’un dia per l’altre</vt:lpstr>
      <vt:lpstr>9: No passa res si hem de rectificar</vt:lpstr>
      <vt:lpstr>10: Imatges no sexistes i inclusives</vt:lpstr>
      <vt:lpstr>Moltes gràcies!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Aguiló</dc:creator>
  <cp:lastModifiedBy>mail@gemaval.com</cp:lastModifiedBy>
  <cp:revision>112</cp:revision>
  <dcterms:created xsi:type="dcterms:W3CDTF">2019-07-02T17:45:59Z</dcterms:created>
  <dcterms:modified xsi:type="dcterms:W3CDTF">2024-02-26T11:57:22Z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0x010100665D41FDE53ED14098EEE7077E2EAB5E</vt:lpwstr>
  </property>
  <property fmtid="{D5CDD505-2E9C-101B-9397-08002B2CF9AE}" pid="3" name="MediaServiceImageTags">
    <vt:lpwstr/>
  </property>
</Properties>
</file>